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slideMasters/slideMaster135.xml" ContentType="application/vnd.openxmlformats-officedocument.presentationml.slideMaster+xml"/>
  <Override PartName="/ppt/slides/slide135.xml" ContentType="application/vnd.openxmlformats-officedocument.presentationml.slide+xml"/>
  <Override PartName="/ppt/slideMasters/slideMaster136.xml" ContentType="application/vnd.openxmlformats-officedocument.presentationml.slideMaster+xml"/>
  <Override PartName="/ppt/slides/slide136.xml" ContentType="application/vnd.openxmlformats-officedocument.presentationml.slide+xml"/>
  <Override PartName="/ppt/slideMasters/slideMaster137.xml" ContentType="application/vnd.openxmlformats-officedocument.presentationml.slideMaster+xml"/>
  <Override PartName="/ppt/slides/slide137.xml" ContentType="application/vnd.openxmlformats-officedocument.presentationml.slide+xml"/>
  <Override PartName="/ppt/slideMasters/slideMaster138.xml" ContentType="application/vnd.openxmlformats-officedocument.presentationml.slideMaster+xml"/>
  <Override PartName="/ppt/slides/slide138.xml" ContentType="application/vnd.openxmlformats-officedocument.presentationml.slide+xml"/>
  <Override PartName="/ppt/slideMasters/slideMaster139.xml" ContentType="application/vnd.openxmlformats-officedocument.presentationml.slideMaster+xml"/>
  <Override PartName="/ppt/slides/slide139.xml" ContentType="application/vnd.openxmlformats-officedocument.presentationml.slide+xml"/>
  <Override PartName="/ppt/slideMasters/slideMaster140.xml" ContentType="application/vnd.openxmlformats-officedocument.presentationml.slideMaster+xml"/>
  <Override PartName="/ppt/slides/slide140.xml" ContentType="application/vnd.openxmlformats-officedocument.presentationml.slide+xml"/>
  <Override PartName="/ppt/slideMasters/slideMaster141.xml" ContentType="application/vnd.openxmlformats-officedocument.presentationml.slideMaster+xml"/>
  <Override PartName="/ppt/slides/slide141.xml" ContentType="application/vnd.openxmlformats-officedocument.presentationml.slide+xml"/>
  <Override PartName="/ppt/slideMasters/slideMaster142.xml" ContentType="application/vnd.openxmlformats-officedocument.presentationml.slideMaster+xml"/>
  <Override PartName="/ppt/slides/slide142.xml" ContentType="application/vnd.openxmlformats-officedocument.presentationml.slide+xml"/>
  <Override PartName="/ppt/slideMasters/slideMaster143.xml" ContentType="application/vnd.openxmlformats-officedocument.presentationml.slideMaster+xml"/>
  <Override PartName="/ppt/slides/slide143.xml" ContentType="application/vnd.openxmlformats-officedocument.presentationml.slide+xml"/>
  <Override PartName="/ppt/slideMasters/slideMaster144.xml" ContentType="application/vnd.openxmlformats-officedocument.presentationml.slideMaster+xml"/>
  <Override PartName="/ppt/slides/slide144.xml" ContentType="application/vnd.openxmlformats-officedocument.presentationml.slide+xml"/>
  <Override PartName="/ppt/slideMasters/slideMaster145.xml" ContentType="application/vnd.openxmlformats-officedocument.presentationml.slideMaster+xml"/>
  <Override PartName="/ppt/slides/slide145.xml" ContentType="application/vnd.openxmlformats-officedocument.presentationml.slide+xml"/>
  <Override PartName="/ppt/slideMasters/slideMaster146.xml" ContentType="application/vnd.openxmlformats-officedocument.presentationml.slideMaster+xml"/>
  <Override PartName="/ppt/slides/slide146.xml" ContentType="application/vnd.openxmlformats-officedocument.presentationml.slide+xml"/>
  <Override PartName="/ppt/slideMasters/slideMaster147.xml" ContentType="application/vnd.openxmlformats-officedocument.presentationml.slideMaster+xml"/>
  <Override PartName="/ppt/slides/slide147.xml" ContentType="application/vnd.openxmlformats-officedocument.presentationml.slide+xml"/>
  <Override PartName="/ppt/slideMasters/slideMaster148.xml" ContentType="application/vnd.openxmlformats-officedocument.presentationml.slideMaster+xml"/>
  <Override PartName="/ppt/slides/slide148.xml" ContentType="application/vnd.openxmlformats-officedocument.presentationml.slide+xml"/>
  <Override PartName="/ppt/slideMasters/slideMaster149.xml" ContentType="application/vnd.openxmlformats-officedocument.presentationml.slideMaster+xml"/>
  <Override PartName="/ppt/slides/slide149.xml" ContentType="application/vnd.openxmlformats-officedocument.presentationml.slide+xml"/>
  <Override PartName="/ppt/slideMasters/slideMaster150.xml" ContentType="application/vnd.openxmlformats-officedocument.presentationml.slideMaster+xml"/>
  <Override PartName="/ppt/slides/slide150.xml" ContentType="application/vnd.openxmlformats-officedocument.presentationml.slide+xml"/>
  <Override PartName="/ppt/slideMasters/slideMaster151.xml" ContentType="application/vnd.openxmlformats-officedocument.presentationml.slideMaster+xml"/>
  <Override PartName="/ppt/slides/slide151.xml" ContentType="application/vnd.openxmlformats-officedocument.presentationml.slide+xml"/>
  <Override PartName="/ppt/slideMasters/slideMaster152.xml" ContentType="application/vnd.openxmlformats-officedocument.presentationml.slideMaster+xml"/>
  <Override PartName="/ppt/slides/slide152.xml" ContentType="application/vnd.openxmlformats-officedocument.presentationml.slide+xml"/>
  <Override PartName="/ppt/slideMasters/slideMaster153.xml" ContentType="application/vnd.openxmlformats-officedocument.presentationml.slideMaster+xml"/>
  <Override PartName="/ppt/slides/slide153.xml" ContentType="application/vnd.openxmlformats-officedocument.presentationml.slide+xml"/>
  <Override PartName="/ppt/slideMasters/slideMaster154.xml" ContentType="application/vnd.openxmlformats-officedocument.presentationml.slideMaster+xml"/>
  <Override PartName="/ppt/slides/slide154.xml" ContentType="application/vnd.openxmlformats-officedocument.presentationml.slide+xml"/>
  <Override PartName="/ppt/slideMasters/slideMaster155.xml" ContentType="application/vnd.openxmlformats-officedocument.presentationml.slideMaster+xml"/>
  <Override PartName="/ppt/slides/slide155.xml" ContentType="application/vnd.openxmlformats-officedocument.presentationml.slide+xml"/>
  <Override PartName="/ppt/slideMasters/slideMaster156.xml" ContentType="application/vnd.openxmlformats-officedocument.presentationml.slideMaster+xml"/>
  <Override PartName="/ppt/slides/slide156.xml" ContentType="application/vnd.openxmlformats-officedocument.presentationml.slide+xml"/>
  <Override PartName="/ppt/slideMasters/slideMaster157.xml" ContentType="application/vnd.openxmlformats-officedocument.presentationml.slideMaster+xml"/>
  <Override PartName="/ppt/slides/slide157.xml" ContentType="application/vnd.openxmlformats-officedocument.presentationml.slide+xml"/>
  <Override PartName="/ppt/slideMasters/slideMaster158.xml" ContentType="application/vnd.openxmlformats-officedocument.presentationml.slideMaster+xml"/>
  <Override PartName="/ppt/slides/slide158.xml" ContentType="application/vnd.openxmlformats-officedocument.presentationml.slide+xml"/>
  <Override PartName="/ppt/slideMasters/slideMaster159.xml" ContentType="application/vnd.openxmlformats-officedocument.presentationml.slideMaster+xml"/>
  <Override PartName="/ppt/slides/slide159.xml" ContentType="application/vnd.openxmlformats-officedocument.presentationml.slide+xml"/>
  <Override PartName="/ppt/slideMasters/slideMaster160.xml" ContentType="application/vnd.openxmlformats-officedocument.presentationml.slideMaster+xml"/>
  <Override PartName="/ppt/slides/slide160.xml" ContentType="application/vnd.openxmlformats-officedocument.presentationml.slide+xml"/>
  <Override PartName="/ppt/slideMasters/slideMaster161.xml" ContentType="application/vnd.openxmlformats-officedocument.presentationml.slideMaster+xml"/>
  <Override PartName="/ppt/slides/slide161.xml" ContentType="application/vnd.openxmlformats-officedocument.presentationml.slide+xml"/>
  <Override PartName="/ppt/slideMasters/slideMaster162.xml" ContentType="application/vnd.openxmlformats-officedocument.presentationml.slideMaster+xml"/>
  <Override PartName="/ppt/slides/slide162.xml" ContentType="application/vnd.openxmlformats-officedocument.presentationml.slide+xml"/>
  <Override PartName="/ppt/slideMasters/slideMaster163.xml" ContentType="application/vnd.openxmlformats-officedocument.presentationml.slideMaster+xml"/>
  <Override PartName="/ppt/slides/slide163.xml" ContentType="application/vnd.openxmlformats-officedocument.presentationml.slide+xml"/>
  <Override PartName="/ppt/slideMasters/slideMaster164.xml" ContentType="application/vnd.openxmlformats-officedocument.presentationml.slideMaster+xml"/>
  <Override PartName="/ppt/slides/slide164.xml" ContentType="application/vnd.openxmlformats-officedocument.presentationml.slide+xml"/>
  <Override PartName="/ppt/slideMasters/slideMaster165.xml" ContentType="application/vnd.openxmlformats-officedocument.presentationml.slideMaster+xml"/>
  <Override PartName="/ppt/slides/slide165.xml" ContentType="application/vnd.openxmlformats-officedocument.presentationml.slide+xml"/>
  <Override PartName="/ppt/slideMasters/slideMaster166.xml" ContentType="application/vnd.openxmlformats-officedocument.presentationml.slideMaster+xml"/>
  <Override PartName="/ppt/slides/slide166.xml" ContentType="application/vnd.openxmlformats-officedocument.presentationml.slide+xml"/>
  <Override PartName="/ppt/slideMasters/slideMaster167.xml" ContentType="application/vnd.openxmlformats-officedocument.presentationml.slideMaster+xml"/>
  <Override PartName="/ppt/slides/slide167.xml" ContentType="application/vnd.openxmlformats-officedocument.presentationml.slide+xml"/>
  <Override PartName="/ppt/slideMasters/slideMaster168.xml" ContentType="application/vnd.openxmlformats-officedocument.presentationml.slideMaster+xml"/>
  <Override PartName="/ppt/slides/slide168.xml" ContentType="application/vnd.openxmlformats-officedocument.presentationml.slide+xml"/>
  <Override PartName="/ppt/slideMasters/slideMaster169.xml" ContentType="application/vnd.openxmlformats-officedocument.presentationml.slideMaster+xml"/>
  <Override PartName="/ppt/slides/slide169.xml" ContentType="application/vnd.openxmlformats-officedocument.presentationml.slide+xml"/>
  <Override PartName="/ppt/slideMasters/slideMaster170.xml" ContentType="application/vnd.openxmlformats-officedocument.presentationml.slideMaster+xml"/>
  <Override PartName="/ppt/slides/slide170.xml" ContentType="application/vnd.openxmlformats-officedocument.presentationml.slide+xml"/>
  <Override PartName="/ppt/slideMasters/slideMaster171.xml" ContentType="application/vnd.openxmlformats-officedocument.presentationml.slideMaster+xml"/>
  <Override PartName="/ppt/slides/slide171.xml" ContentType="application/vnd.openxmlformats-officedocument.presentationml.slide+xml"/>
  <Override PartName="/ppt/slideMasters/slideMaster172.xml" ContentType="application/vnd.openxmlformats-officedocument.presentationml.slideMaster+xml"/>
  <Override PartName="/ppt/slides/slide172.xml" ContentType="application/vnd.openxmlformats-officedocument.presentationml.slide+xml"/>
  <Override PartName="/ppt/slideMasters/slideMaster173.xml" ContentType="application/vnd.openxmlformats-officedocument.presentationml.slideMaster+xml"/>
  <Override PartName="/ppt/slides/slide173.xml" ContentType="application/vnd.openxmlformats-officedocument.presentationml.slide+xml"/>
  <Override PartName="/ppt/slideMasters/slideMaster174.xml" ContentType="application/vnd.openxmlformats-officedocument.presentationml.slideMaster+xml"/>
  <Override PartName="/ppt/slides/slide174.xml" ContentType="application/vnd.openxmlformats-officedocument.presentationml.slide+xml"/>
  <Override PartName="/ppt/slideMasters/slideMaster175.xml" ContentType="application/vnd.openxmlformats-officedocument.presentationml.slideMaster+xml"/>
  <Override PartName="/ppt/slides/slide175.xml" ContentType="application/vnd.openxmlformats-officedocument.presentationml.slide+xml"/>
  <Override PartName="/ppt/slideMasters/slideMaster176.xml" ContentType="application/vnd.openxmlformats-officedocument.presentationml.slideMaster+xml"/>
  <Override PartName="/ppt/slides/slide176.xml" ContentType="application/vnd.openxmlformats-officedocument.presentationml.slide+xml"/>
  <Override PartName="/ppt/slideMasters/slideMaster177.xml" ContentType="application/vnd.openxmlformats-officedocument.presentationml.slideMaster+xml"/>
  <Override PartName="/ppt/slides/slide177.xml" ContentType="application/vnd.openxmlformats-officedocument.presentationml.slide+xml"/>
  <Override PartName="/ppt/slideMasters/slideMaster178.xml" ContentType="application/vnd.openxmlformats-officedocument.presentationml.slideMaster+xml"/>
  <Override PartName="/ppt/slides/slide178.xml" ContentType="application/vnd.openxmlformats-officedocument.presentationml.slide+xml"/>
  <Override PartName="/ppt/slideMasters/slideMaster179.xml" ContentType="application/vnd.openxmlformats-officedocument.presentationml.slideMaster+xml"/>
  <Override PartName="/ppt/slides/slide179.xml" ContentType="application/vnd.openxmlformats-officedocument.presentationml.slide+xml"/>
  <Override PartName="/ppt/slideMasters/slideMaster180.xml" ContentType="application/vnd.openxmlformats-officedocument.presentationml.slideMaster+xml"/>
  <Override PartName="/ppt/slides/slide180.xml" ContentType="application/vnd.openxmlformats-officedocument.presentationml.slide+xml"/>
  <Override PartName="/ppt/slideMasters/slideMaster181.xml" ContentType="application/vnd.openxmlformats-officedocument.presentationml.slideMaster+xml"/>
  <Override PartName="/ppt/slides/slide181.xml" ContentType="application/vnd.openxmlformats-officedocument.presentationml.slide+xml"/>
  <Override PartName="/ppt/slideMasters/slideMaster182.xml" ContentType="application/vnd.openxmlformats-officedocument.presentationml.slideMaster+xml"/>
  <Override PartName="/ppt/slides/slide182.xml" ContentType="application/vnd.openxmlformats-officedocument.presentationml.slide+xml"/>
  <Override PartName="/ppt/slideMasters/slideMaster183.xml" ContentType="application/vnd.openxmlformats-officedocument.presentationml.slideMaster+xml"/>
  <Override PartName="/ppt/slides/slide183.xml" ContentType="application/vnd.openxmlformats-officedocument.presentationml.slide+xml"/>
  <Override PartName="/ppt/slideMasters/slideMaster184.xml" ContentType="application/vnd.openxmlformats-officedocument.presentationml.slideMaster+xml"/>
  <Override PartName="/ppt/slides/slide184.xml" ContentType="application/vnd.openxmlformats-officedocument.presentationml.slide+xml"/>
  <Override PartName="/ppt/slideMasters/slideMaster185.xml" ContentType="application/vnd.openxmlformats-officedocument.presentationml.slideMaster+xml"/>
  <Override PartName="/ppt/slides/slide185.xml" ContentType="application/vnd.openxmlformats-officedocument.presentationml.slide+xml"/>
  <Override PartName="/ppt/slideMasters/slideMaster186.xml" ContentType="application/vnd.openxmlformats-officedocument.presentationml.slideMaster+xml"/>
  <Override PartName="/ppt/slides/slide186.xml" ContentType="application/vnd.openxmlformats-officedocument.presentationml.slide+xml"/>
  <Override PartName="/ppt/slideMasters/slideMaster187.xml" ContentType="application/vnd.openxmlformats-officedocument.presentationml.slideMaster+xml"/>
  <Override PartName="/ppt/slides/slide187.xml" ContentType="application/vnd.openxmlformats-officedocument.presentationml.slide+xml"/>
  <Override PartName="/ppt/slideMasters/slideMaster188.xml" ContentType="application/vnd.openxmlformats-officedocument.presentationml.slideMaster+xml"/>
  <Override PartName="/ppt/slides/slide188.xml" ContentType="application/vnd.openxmlformats-officedocument.presentationml.slide+xml"/>
  <Override PartName="/ppt/slideMasters/slideMaster189.xml" ContentType="application/vnd.openxmlformats-officedocument.presentationml.slideMaster+xml"/>
  <Override PartName="/ppt/slides/slide189.xml" ContentType="application/vnd.openxmlformats-officedocument.presentationml.slide+xml"/>
  <Override PartName="/ppt/slideMasters/slideMaster190.xml" ContentType="application/vnd.openxmlformats-officedocument.presentationml.slideMaster+xml"/>
  <Override PartName="/ppt/slides/slide190.xml" ContentType="application/vnd.openxmlformats-officedocument.presentationml.slide+xml"/>
  <Override PartName="/ppt/slideMasters/slideMaster191.xml" ContentType="application/vnd.openxmlformats-officedocument.presentationml.slideMaster+xml"/>
  <Override PartName="/ppt/slides/slide191.xml" ContentType="application/vnd.openxmlformats-officedocument.presentationml.slide+xml"/>
  <Override PartName="/ppt/slideMasters/slideMaster192.xml" ContentType="application/vnd.openxmlformats-officedocument.presentationml.slideMaster+xml"/>
  <Override PartName="/ppt/slides/slide192.xml" ContentType="application/vnd.openxmlformats-officedocument.presentationml.slide+xml"/>
  <Override PartName="/ppt/slideMasters/slideMaster193.xml" ContentType="application/vnd.openxmlformats-officedocument.presentationml.slideMaster+xml"/>
  <Override PartName="/ppt/slides/slide193.xml" ContentType="application/vnd.openxmlformats-officedocument.presentationml.slide+xml"/>
  <Override PartName="/ppt/slideMasters/slideMaster194.xml" ContentType="application/vnd.openxmlformats-officedocument.presentationml.slideMaster+xml"/>
  <Override PartName="/ppt/slides/slide194.xml" ContentType="application/vnd.openxmlformats-officedocument.presentationml.slide+xml"/>
  <Override PartName="/ppt/slideMasters/slideMaster195.xml" ContentType="application/vnd.openxmlformats-officedocument.presentationml.slideMaster+xml"/>
  <Override PartName="/ppt/slides/slide195.xml" ContentType="application/vnd.openxmlformats-officedocument.presentationml.slide+xml"/>
  <Override PartName="/ppt/slideMasters/slideMaster196.xml" ContentType="application/vnd.openxmlformats-officedocument.presentationml.slideMaster+xml"/>
  <Override PartName="/ppt/slides/slide196.xml" ContentType="application/vnd.openxmlformats-officedocument.presentationml.slide+xml"/>
  <Override PartName="/ppt/slideMasters/slideMaster197.xml" ContentType="application/vnd.openxmlformats-officedocument.presentationml.slideMaster+xml"/>
  <Override PartName="/ppt/slides/slide197.xml" ContentType="application/vnd.openxmlformats-officedocument.presentationml.slide+xml"/>
  <Override PartName="/ppt/slideMasters/slideMaster198.xml" ContentType="application/vnd.openxmlformats-officedocument.presentationml.slideMaster+xml"/>
  <Override PartName="/ppt/slides/slide198.xml" ContentType="application/vnd.openxmlformats-officedocument.presentationml.slide+xml"/>
  <Override PartName="/ppt/slideMasters/slideMaster199.xml" ContentType="application/vnd.openxmlformats-officedocument.presentationml.slideMaster+xml"/>
  <Override PartName="/ppt/slides/slide199.xml" ContentType="application/vnd.openxmlformats-officedocument.presentationml.slide+xml"/>
  <Override PartName="/ppt/slideMasters/slideMaster200.xml" ContentType="application/vnd.openxmlformats-officedocument.presentationml.slideMaster+xml"/>
  <Override PartName="/ppt/slides/slide200.xml" ContentType="application/vnd.openxmlformats-officedocument.presentationml.slide+xml"/>
  <Override PartName="/ppt/slideMasters/slideMaster201.xml" ContentType="application/vnd.openxmlformats-officedocument.presentationml.slideMaster+xml"/>
  <Override PartName="/ppt/slides/slide201.xml" ContentType="application/vnd.openxmlformats-officedocument.presentationml.slide+xml"/>
  <Override PartName="/ppt/slideMasters/slideMaster202.xml" ContentType="application/vnd.openxmlformats-officedocument.presentationml.slideMaster+xml"/>
  <Override PartName="/ppt/slides/slide202.xml" ContentType="application/vnd.openxmlformats-officedocument.presentationml.slide+xml"/>
  <Override PartName="/ppt/slideMasters/slideMaster203.xml" ContentType="application/vnd.openxmlformats-officedocument.presentationml.slideMaster+xml"/>
  <Override PartName="/ppt/slides/slide203.xml" ContentType="application/vnd.openxmlformats-officedocument.presentationml.slide+xml"/>
  <Override PartName="/ppt/slideMasters/slideMaster204.xml" ContentType="application/vnd.openxmlformats-officedocument.presentationml.slideMaster+xml"/>
  <Override PartName="/ppt/slides/slide204.xml" ContentType="application/vnd.openxmlformats-officedocument.presentationml.slide+xml"/>
  <Override PartName="/ppt/slideMasters/slideMaster205.xml" ContentType="application/vnd.openxmlformats-officedocument.presentationml.slideMaster+xml"/>
  <Override PartName="/ppt/slides/slide205.xml" ContentType="application/vnd.openxmlformats-officedocument.presentationml.slide+xml"/>
  <Override PartName="/ppt/slideMasters/slideMaster206.xml" ContentType="application/vnd.openxmlformats-officedocument.presentationml.slideMaster+xml"/>
  <Override PartName="/ppt/slides/slide206.xml" ContentType="application/vnd.openxmlformats-officedocument.presentationml.slide+xml"/>
  <Override PartName="/ppt/slideMasters/slideMaster207.xml" ContentType="application/vnd.openxmlformats-officedocument.presentationml.slideMaster+xml"/>
  <Override PartName="/ppt/slides/slide207.xml" ContentType="application/vnd.openxmlformats-officedocument.presentationml.slide+xml"/>
  <Override PartName="/ppt/slideMasters/slideMaster208.xml" ContentType="application/vnd.openxmlformats-officedocument.presentationml.slideMaster+xml"/>
  <Override PartName="/ppt/slides/slide208.xml" ContentType="application/vnd.openxmlformats-officedocument.presentationml.slide+xml"/>
  <Override PartName="/ppt/slideMasters/slideMaster209.xml" ContentType="application/vnd.openxmlformats-officedocument.presentationml.slideMaster+xml"/>
  <Override PartName="/ppt/slides/slide209.xml" ContentType="application/vnd.openxmlformats-officedocument.presentationml.slide+xml"/>
  <Override PartName="/ppt/slideMasters/slideMaster210.xml" ContentType="application/vnd.openxmlformats-officedocument.presentationml.slideMaster+xml"/>
  <Override PartName="/ppt/slides/slide210.xml" ContentType="application/vnd.openxmlformats-officedocument.presentationml.slide+xml"/>
  <Override PartName="/ppt/slideMasters/slideMaster211.xml" ContentType="application/vnd.openxmlformats-officedocument.presentationml.slideMaster+xml"/>
  <Override PartName="/ppt/slides/slide211.xml" ContentType="application/vnd.openxmlformats-officedocument.presentationml.slide+xml"/>
  <Override PartName="/ppt/slideMasters/slideMaster212.xml" ContentType="application/vnd.openxmlformats-officedocument.presentationml.slideMaster+xml"/>
  <Override PartName="/ppt/slides/slide212.xml" ContentType="application/vnd.openxmlformats-officedocument.presentationml.slide+xml"/>
  <Override PartName="/ppt/slideMasters/slideMaster213.xml" ContentType="application/vnd.openxmlformats-officedocument.presentationml.slideMaster+xml"/>
  <Override PartName="/ppt/slides/slide213.xml" ContentType="application/vnd.openxmlformats-officedocument.presentationml.slide+xml"/>
  <Override PartName="/ppt/slideMasters/slideMaster214.xml" ContentType="application/vnd.openxmlformats-officedocument.presentationml.slideMaster+xml"/>
  <Override PartName="/ppt/slides/slide214.xml" ContentType="application/vnd.openxmlformats-officedocument.presentationml.slide+xml"/>
  <Override PartName="/ppt/slideMasters/slideMaster215.xml" ContentType="application/vnd.openxmlformats-officedocument.presentationml.slideMaster+xml"/>
  <Override PartName="/ppt/slides/slide215.xml" ContentType="application/vnd.openxmlformats-officedocument.presentationml.slide+xml"/>
  <Override PartName="/ppt/slideMasters/slideMaster216.xml" ContentType="application/vnd.openxmlformats-officedocument.presentationml.slideMaster+xml"/>
  <Override PartName="/ppt/slides/slide216.xml" ContentType="application/vnd.openxmlformats-officedocument.presentationml.slide+xml"/>
  <Override PartName="/ppt/slideMasters/slideMaster217.xml" ContentType="application/vnd.openxmlformats-officedocument.presentationml.slideMaster+xml"/>
  <Override PartName="/ppt/slides/slide217.xml" ContentType="application/vnd.openxmlformats-officedocument.presentationml.slide+xml"/>
  <Override PartName="/ppt/slideMasters/slideMaster218.xml" ContentType="application/vnd.openxmlformats-officedocument.presentationml.slideMaster+xml"/>
  <Override PartName="/ppt/slides/slide218.xml" ContentType="application/vnd.openxmlformats-officedocument.presentationml.slide+xml"/>
  <Override PartName="/ppt/slideMasters/slideMaster219.xml" ContentType="application/vnd.openxmlformats-officedocument.presentationml.slideMaster+xml"/>
  <Override PartName="/ppt/slides/slide219.xml" ContentType="application/vnd.openxmlformats-officedocument.presentationml.slide+xml"/>
  <Override PartName="/ppt/slideMasters/slideMaster220.xml" ContentType="application/vnd.openxmlformats-officedocument.presentationml.slideMaster+xml"/>
  <Override PartName="/ppt/slides/slide220.xml" ContentType="application/vnd.openxmlformats-officedocument.presentationml.slide+xml"/>
  <Override PartName="/ppt/slideMasters/slideMaster221.xml" ContentType="application/vnd.openxmlformats-officedocument.presentationml.slideMaster+xml"/>
  <Override PartName="/ppt/slides/slide221.xml" ContentType="application/vnd.openxmlformats-officedocument.presentationml.slide+xml"/>
  <Override PartName="/ppt/slideMasters/slideMaster222.xml" ContentType="application/vnd.openxmlformats-officedocument.presentationml.slideMaster+xml"/>
  <Override PartName="/ppt/slides/slide222.xml" ContentType="application/vnd.openxmlformats-officedocument.presentationml.slide+xml"/>
  <Override PartName="/ppt/slideMasters/slideMaster223.xml" ContentType="application/vnd.openxmlformats-officedocument.presentationml.slideMaster+xml"/>
  <Override PartName="/ppt/slides/slide223.xml" ContentType="application/vnd.openxmlformats-officedocument.presentationml.slide+xml"/>
  <Override PartName="/ppt/slideMasters/slideMaster224.xml" ContentType="application/vnd.openxmlformats-officedocument.presentationml.slideMaster+xml"/>
  <Override PartName="/ppt/slides/slide224.xml" ContentType="application/vnd.openxmlformats-officedocument.presentationml.slide+xml"/>
  <Override PartName="/ppt/slideMasters/slideMaster225.xml" ContentType="application/vnd.openxmlformats-officedocument.presentationml.slideMaster+xml"/>
  <Override PartName="/ppt/slides/slide225.xml" ContentType="application/vnd.openxmlformats-officedocument.presentationml.slide+xml"/>
  <Override PartName="/ppt/slideMasters/slideMaster226.xml" ContentType="application/vnd.openxmlformats-officedocument.presentationml.slideMaster+xml"/>
  <Override PartName="/ppt/slides/slide226.xml" ContentType="application/vnd.openxmlformats-officedocument.presentationml.slide+xml"/>
  <Override PartName="/ppt/slideMasters/slideMaster227.xml" ContentType="application/vnd.openxmlformats-officedocument.presentationml.slideMaster+xml"/>
  <Override PartName="/ppt/slides/slide227.xml" ContentType="application/vnd.openxmlformats-officedocument.presentationml.slide+xml"/>
  <Override PartName="/ppt/slideMasters/slideMaster228.xml" ContentType="application/vnd.openxmlformats-officedocument.presentationml.slideMaster+xml"/>
  <Override PartName="/ppt/slides/slide228.xml" ContentType="application/vnd.openxmlformats-officedocument.presentationml.slide+xml"/>
  <Override PartName="/ppt/slideMasters/slideMaster229.xml" ContentType="application/vnd.openxmlformats-officedocument.presentationml.slideMaster+xml"/>
  <Override PartName="/ppt/slides/slide229.xml" ContentType="application/vnd.openxmlformats-officedocument.presentationml.slide+xml"/>
  <Override PartName="/ppt/slideMasters/slideMaster230.xml" ContentType="application/vnd.openxmlformats-officedocument.presentationml.slideMaster+xml"/>
  <Override PartName="/ppt/slides/slide230.xml" ContentType="application/vnd.openxmlformats-officedocument.presentationml.slide+xml"/>
  <Override PartName="/ppt/slideMasters/slideMaster231.xml" ContentType="application/vnd.openxmlformats-officedocument.presentationml.slideMaster+xml"/>
  <Override PartName="/ppt/slides/slide231.xml" ContentType="application/vnd.openxmlformats-officedocument.presentationml.slide+xml"/>
  <Override PartName="/ppt/slideMasters/slideMaster232.xml" ContentType="application/vnd.openxmlformats-officedocument.presentationml.slideMaster+xml"/>
  <Override PartName="/ppt/slides/slide232.xml" ContentType="application/vnd.openxmlformats-officedocument.presentationml.slide+xml"/>
  <Override PartName="/ppt/slideMasters/slideMaster233.xml" ContentType="application/vnd.openxmlformats-officedocument.presentationml.slideMaster+xml"/>
  <Override PartName="/ppt/slides/slide233.xml" ContentType="application/vnd.openxmlformats-officedocument.presentationml.slide+xml"/>
  <Override PartName="/ppt/slideMasters/slideMaster234.xml" ContentType="application/vnd.openxmlformats-officedocument.presentationml.slideMaster+xml"/>
  <Override PartName="/ppt/slides/slide234.xml" ContentType="application/vnd.openxmlformats-officedocument.presentationml.slide+xml"/>
  <Override PartName="/ppt/slideMasters/slideMaster235.xml" ContentType="application/vnd.openxmlformats-officedocument.presentationml.slideMaster+xml"/>
  <Override PartName="/ppt/slides/slide235.xml" ContentType="application/vnd.openxmlformats-officedocument.presentationml.slide+xml"/>
  <Override PartName="/ppt/slideMasters/slideMaster236.xml" ContentType="application/vnd.openxmlformats-officedocument.presentationml.slideMaster+xml"/>
  <Override PartName="/ppt/slides/slide236.xml" ContentType="application/vnd.openxmlformats-officedocument.presentationml.slide+xml"/>
  <Override PartName="/ppt/slideMasters/slideMaster237.xml" ContentType="application/vnd.openxmlformats-officedocument.presentationml.slideMaster+xml"/>
  <Override PartName="/ppt/slides/slide237.xml" ContentType="application/vnd.openxmlformats-officedocument.presentationml.slide+xml"/>
  <Override PartName="/ppt/slideMasters/slideMaster238.xml" ContentType="application/vnd.openxmlformats-officedocument.presentationml.slideMaster+xml"/>
  <Override PartName="/ppt/slides/slide238.xml" ContentType="application/vnd.openxmlformats-officedocument.presentationml.slide+xml"/>
  <Override PartName="/ppt/slideMasters/slideMaster239.xml" ContentType="application/vnd.openxmlformats-officedocument.presentationml.slideMaster+xml"/>
  <Override PartName="/ppt/slides/slide239.xml" ContentType="application/vnd.openxmlformats-officedocument.presentationml.slide+xml"/>
  <Override PartName="/ppt/slideMasters/slideMaster240.xml" ContentType="application/vnd.openxmlformats-officedocument.presentationml.slideMaster+xml"/>
  <Override PartName="/ppt/slides/slide240.xml" ContentType="application/vnd.openxmlformats-officedocument.presentationml.slide+xml"/>
  <Override PartName="/ppt/slideMasters/slideMaster241.xml" ContentType="application/vnd.openxmlformats-officedocument.presentationml.slideMaster+xml"/>
  <Override PartName="/ppt/slides/slide241.xml" ContentType="application/vnd.openxmlformats-officedocument.presentationml.slide+xml"/>
  <Override PartName="/ppt/slideMasters/slideMaster242.xml" ContentType="application/vnd.openxmlformats-officedocument.presentationml.slideMaster+xml"/>
  <Override PartName="/ppt/slides/slide242.xml" ContentType="application/vnd.openxmlformats-officedocument.presentationml.slide+xml"/>
  <Override PartName="/ppt/slideMasters/slideMaster243.xml" ContentType="application/vnd.openxmlformats-officedocument.presentationml.slideMaster+xml"/>
  <Override PartName="/ppt/slides/slide243.xml" ContentType="application/vnd.openxmlformats-officedocument.presentationml.slide+xml"/>
  <Override PartName="/ppt/slideMasters/slideMaster244.xml" ContentType="application/vnd.openxmlformats-officedocument.presentationml.slideMaster+xml"/>
  <Override PartName="/ppt/slides/slide244.xml" ContentType="application/vnd.openxmlformats-officedocument.presentationml.slide+xml"/>
  <Override PartName="/ppt/slideMasters/slideMaster245.xml" ContentType="application/vnd.openxmlformats-officedocument.presentationml.slideMaster+xml"/>
  <Override PartName="/ppt/slides/slide245.xml" ContentType="application/vnd.openxmlformats-officedocument.presentationml.slide+xml"/>
  <Override PartName="/ppt/slideMasters/slideMaster246.xml" ContentType="application/vnd.openxmlformats-officedocument.presentationml.slideMaster+xml"/>
  <Override PartName="/ppt/slides/slide246.xml" ContentType="application/vnd.openxmlformats-officedocument.presentationml.slide+xml"/>
  <Override PartName="/ppt/slideMasters/slideMaster247.xml" ContentType="application/vnd.openxmlformats-officedocument.presentationml.slideMaster+xml"/>
  <Override PartName="/ppt/slides/slide247.xml" ContentType="application/vnd.openxmlformats-officedocument.presentationml.slide+xml"/>
  <Override PartName="/ppt/slideMasters/slideMaster248.xml" ContentType="application/vnd.openxmlformats-officedocument.presentationml.slideMaster+xml"/>
  <Override PartName="/ppt/slides/slide248.xml" ContentType="application/vnd.openxmlformats-officedocument.presentationml.slide+xml"/>
  <Override PartName="/ppt/slideMasters/slideMaster249.xml" ContentType="application/vnd.openxmlformats-officedocument.presentationml.slideMaster+xml"/>
  <Override PartName="/ppt/slides/slide249.xml" ContentType="application/vnd.openxmlformats-officedocument.presentationml.slide+xml"/>
  <Override PartName="/ppt/slideMasters/slideMaster250.xml" ContentType="application/vnd.openxmlformats-officedocument.presentationml.slideMaster+xml"/>
  <Override PartName="/ppt/slides/slide250.xml" ContentType="application/vnd.openxmlformats-officedocument.presentationml.slide+xml"/>
  <Override PartName="/ppt/slideMasters/slideMaster251.xml" ContentType="application/vnd.openxmlformats-officedocument.presentationml.slideMaster+xml"/>
  <Override PartName="/ppt/slides/slide251.xml" ContentType="application/vnd.openxmlformats-officedocument.presentationml.slide+xml"/>
  <Override PartName="/ppt/slideMasters/slideMaster252.xml" ContentType="application/vnd.openxmlformats-officedocument.presentationml.slideMaster+xml"/>
  <Override PartName="/ppt/slides/slide252.xml" ContentType="application/vnd.openxmlformats-officedocument.presentationml.slide+xml"/>
  <Override PartName="/ppt/slideMasters/slideMaster253.xml" ContentType="application/vnd.openxmlformats-officedocument.presentationml.slideMaster+xml"/>
  <Override PartName="/ppt/slides/slide253.xml" ContentType="application/vnd.openxmlformats-officedocument.presentationml.slide+xml"/>
  <Override PartName="/ppt/slideMasters/slideMaster254.xml" ContentType="application/vnd.openxmlformats-officedocument.presentationml.slideMaster+xml"/>
  <Override PartName="/ppt/slides/slide254.xml" ContentType="application/vnd.openxmlformats-officedocument.presentationml.slide+xml"/>
  <Override PartName="/ppt/slideMasters/slideMaster255.xml" ContentType="application/vnd.openxmlformats-officedocument.presentationml.slideMaster+xml"/>
  <Override PartName="/ppt/slides/slide255.xml" ContentType="application/vnd.openxmlformats-officedocument.presentationml.slide+xml"/>
  <Override PartName="/ppt/slideMasters/slideMaster256.xml" ContentType="application/vnd.openxmlformats-officedocument.presentationml.slideMaster+xml"/>
  <Override PartName="/ppt/slides/slide256.xml" ContentType="application/vnd.openxmlformats-officedocument.presentationml.slide+xml"/>
  <Override PartName="/ppt/slideMasters/slideMaster257.xml" ContentType="application/vnd.openxmlformats-officedocument.presentationml.slideMaster+xml"/>
  <Override PartName="/ppt/slides/slide257.xml" ContentType="application/vnd.openxmlformats-officedocument.presentationml.slide+xml"/>
  <Override PartName="/ppt/slideMasters/slideMaster258.xml" ContentType="application/vnd.openxmlformats-officedocument.presentationml.slideMaster+xml"/>
  <Override PartName="/ppt/slides/slide258.xml" ContentType="application/vnd.openxmlformats-officedocument.presentationml.slide+xml"/>
  <Override PartName="/ppt/slideMasters/slideMaster259.xml" ContentType="application/vnd.openxmlformats-officedocument.presentationml.slideMaster+xml"/>
  <Override PartName="/ppt/slides/slide259.xml" ContentType="application/vnd.openxmlformats-officedocument.presentationml.slide+xml"/>
  <Override PartName="/ppt/slideMasters/slideMaster260.xml" ContentType="application/vnd.openxmlformats-officedocument.presentationml.slideMaster+xml"/>
  <Override PartName="/ppt/slides/slide260.xml" ContentType="application/vnd.openxmlformats-officedocument.presentationml.slide+xml"/>
  <Override PartName="/ppt/slideMasters/slideMaster261.xml" ContentType="application/vnd.openxmlformats-officedocument.presentationml.slideMaster+xml"/>
  <Override PartName="/ppt/slides/slide261.xml" ContentType="application/vnd.openxmlformats-officedocument.presentationml.slide+xml"/>
  <Override PartName="/ppt/slideMasters/slideMaster262.xml" ContentType="application/vnd.openxmlformats-officedocument.presentationml.slideMaster+xml"/>
  <Override PartName="/ppt/slides/slide262.xml" ContentType="application/vnd.openxmlformats-officedocument.presentationml.slide+xml"/>
  <Override PartName="/ppt/slideMasters/slideMaster263.xml" ContentType="application/vnd.openxmlformats-officedocument.presentationml.slideMaster+xml"/>
  <Override PartName="/ppt/slides/slide263.xml" ContentType="application/vnd.openxmlformats-officedocument.presentationml.slide+xml"/>
  <Override PartName="/ppt/slideMasters/slideMaster264.xml" ContentType="application/vnd.openxmlformats-officedocument.presentationml.slideMaster+xml"/>
  <Override PartName="/ppt/slides/slide264.xml" ContentType="application/vnd.openxmlformats-officedocument.presentationml.slide+xml"/>
  <Override PartName="/ppt/slideMasters/slideMaster265.xml" ContentType="application/vnd.openxmlformats-officedocument.presentationml.slideMaster+xml"/>
  <Override PartName="/ppt/slides/slide265.xml" ContentType="application/vnd.openxmlformats-officedocument.presentationml.slide+xml"/>
  <Override PartName="/ppt/slideMasters/slideMaster266.xml" ContentType="application/vnd.openxmlformats-officedocument.presentationml.slideMaster+xml"/>
  <Override PartName="/ppt/slides/slide266.xml" ContentType="application/vnd.openxmlformats-officedocument.presentationml.slide+xml"/>
  <Override PartName="/ppt/slideMasters/slideMaster267.xml" ContentType="application/vnd.openxmlformats-officedocument.presentationml.slideMaster+xml"/>
  <Override PartName="/ppt/slides/slide267.xml" ContentType="application/vnd.openxmlformats-officedocument.presentationml.slide+xml"/>
  <Override PartName="/ppt/slideMasters/slideMaster268.xml" ContentType="application/vnd.openxmlformats-officedocument.presentationml.slideMaster+xml"/>
  <Override PartName="/ppt/slides/slide268.xml" ContentType="application/vnd.openxmlformats-officedocument.presentationml.slide+xml"/>
  <Override PartName="/ppt/slideMasters/slideMaster269.xml" ContentType="application/vnd.openxmlformats-officedocument.presentationml.slideMaster+xml"/>
  <Override PartName="/ppt/slides/slide269.xml" ContentType="application/vnd.openxmlformats-officedocument.presentationml.slide+xml"/>
  <Override PartName="/ppt/slideMasters/slideMaster270.xml" ContentType="application/vnd.openxmlformats-officedocument.presentationml.slideMaster+xml"/>
  <Override PartName="/ppt/slides/slide270.xml" ContentType="application/vnd.openxmlformats-officedocument.presentationml.slide+xml"/>
  <Override PartName="/ppt/slideMasters/slideMaster271.xml" ContentType="application/vnd.openxmlformats-officedocument.presentationml.slideMaster+xml"/>
  <Override PartName="/ppt/slides/slide271.xml" ContentType="application/vnd.openxmlformats-officedocument.presentationml.slide+xml"/>
  <Override PartName="/ppt/slideMasters/slideMaster272.xml" ContentType="application/vnd.openxmlformats-officedocument.presentationml.slideMaster+xml"/>
  <Override PartName="/ppt/slides/slide272.xml" ContentType="application/vnd.openxmlformats-officedocument.presentationml.slide+xml"/>
  <Override PartName="/ppt/slideMasters/slideMaster273.xml" ContentType="application/vnd.openxmlformats-officedocument.presentationml.slideMaster+xml"/>
  <Override PartName="/ppt/slides/slide273.xml" ContentType="application/vnd.openxmlformats-officedocument.presentationml.slide+xml"/>
  <Override PartName="/ppt/slideMasters/slideMaster274.xml" ContentType="application/vnd.openxmlformats-officedocument.presentationml.slideMaster+xml"/>
  <Override PartName="/ppt/slides/slide274.xml" ContentType="application/vnd.openxmlformats-officedocument.presentationml.slide+xml"/>
  <Override PartName="/ppt/slideMasters/slideMaster275.xml" ContentType="application/vnd.openxmlformats-officedocument.presentationml.slideMaster+xml"/>
  <Override PartName="/ppt/slides/slide275.xml" ContentType="application/vnd.openxmlformats-officedocument.presentationml.slide+xml"/>
  <Override PartName="/ppt/slideMasters/slideMaster276.xml" ContentType="application/vnd.openxmlformats-officedocument.presentationml.slideMaster+xml"/>
  <Override PartName="/ppt/slides/slide2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Lst>
  <p:notesMasterIdLst>
    <p:notesMasterId r:id="rId27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260" Type="http://schemas.openxmlformats.org/officeDocument/2006/relationships/slide" Target="slides/slide259.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270" Type="http://schemas.openxmlformats.org/officeDocument/2006/relationships/slide" Target="slides/slide269.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notesMaster" Target="notesMasters/notesMaster1.xml"/><Relationship Id="rId279" Type="http://schemas.openxmlformats.org/officeDocument/2006/relationships/presProps" Target="presProps.xml"/><Relationship Id="rId280" Type="http://schemas.openxmlformats.org/officeDocument/2006/relationships/viewProps" Target="viewProps.xml"/><Relationship Id="rId281" Type="http://schemas.openxmlformats.org/officeDocument/2006/relationships/theme" Target="theme/theme1.xml"/><Relationship Id="rId28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_rels/notesSlide1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6.xml"/>
		</Relationships>
</file>

<file path=ppt/notesSlides/_rels/notesSlide1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7.xml"/>
		</Relationships>
</file>

<file path=ppt/notesSlides/_rels/notesSlide1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8.xml"/>
		</Relationships>
</file>

<file path=ppt/notesSlides/_rels/notesSlide1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9.xml"/>
		</Relationships>
</file>

<file path=ppt/notesSlides/_rels/notesSlide1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0.xml"/>
		</Relationships>
</file>

<file path=ppt/notesSlides/_rels/notesSlide1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1.xml"/>
		</Relationships>
</file>

<file path=ppt/notesSlides/_rels/notesSlide1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2.xml"/>
		</Relationships>
</file>

<file path=ppt/notesSlides/_rels/notesSlide1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3.xml"/>
		</Relationships>
</file>

<file path=ppt/notesSlides/_rels/notesSlide1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4.xml"/>
		</Relationships>
</file>

<file path=ppt/notesSlides/_rels/notesSlide1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5.xml"/>
		</Relationships>
</file>

<file path=ppt/notesSlides/_rels/notesSlide1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6.xml"/>
		</Relationships>
</file>

<file path=ppt/notesSlides/_rels/notesSlide1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7.xml"/>
		</Relationships>
</file>

<file path=ppt/notesSlides/_rels/notesSlide1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8.xml"/>
		</Relationships>
</file>

<file path=ppt/notesSlides/_rels/notesSlide1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9.xml"/>
		</Relationships>
</file>

<file path=ppt/notesSlides/_rels/notesSlide1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0.xml"/>
		</Relationships>
</file>

<file path=ppt/notesSlides/_rels/notesSlide1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1.xml"/>
		</Relationships>
</file>

<file path=ppt/notesSlides/_rels/notesSlide1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2.xml"/>
		</Relationships>
</file>

<file path=ppt/notesSlides/_rels/notesSlide1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3.xml"/>
		</Relationships>
</file>

<file path=ppt/notesSlides/_rels/notesSlide1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4.xml"/>
		</Relationships>
</file>

<file path=ppt/notesSlides/_rels/notesSlide1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5.xml"/>
		</Relationships>
</file>

<file path=ppt/notesSlides/_rels/notesSlide1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6.xml"/>
		</Relationships>
</file>

<file path=ppt/notesSlides/_rels/notesSlide1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7.xml"/>
		</Relationships>
</file>

<file path=ppt/notesSlides/_rels/notesSlide1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8.xml"/>
		</Relationships>
</file>

<file path=ppt/notesSlides/_rels/notesSlide1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9.xml"/>
		</Relationships>
</file>

<file path=ppt/notesSlides/_rels/notesSlide1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0.xml"/>
		</Relationships>
</file>

<file path=ppt/notesSlides/_rels/notesSlide1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1.xml"/>
		</Relationships>
</file>

<file path=ppt/notesSlides/_rels/notesSlide1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2.xml"/>
		</Relationships>
</file>

<file path=ppt/notesSlides/_rels/notesSlide1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3.xml"/>
		</Relationships>
</file>

<file path=ppt/notesSlides/_rels/notesSlide1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4.xml"/>
		</Relationships>
</file>

<file path=ppt/notesSlides/_rels/notesSlide1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5.xml"/>
		</Relationships>
</file>

<file path=ppt/notesSlides/_rels/notesSlide1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6.xml"/>
		</Relationships>
</file>

<file path=ppt/notesSlides/_rels/notesSlide1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7.xml"/>
		</Relationships>
</file>

<file path=ppt/notesSlides/_rels/notesSlide1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8.xml"/>
		</Relationships>
</file>

<file path=ppt/notesSlides/_rels/notesSlide1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9.xml"/>
		</Relationships>
</file>

<file path=ppt/notesSlides/_rels/notesSlide1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0.xml"/>
		</Relationships>
</file>

<file path=ppt/notesSlides/_rels/notesSlide1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1.xml"/>
		</Relationships>
</file>

<file path=ppt/notesSlides/_rels/notesSlide1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2.xml"/>
		</Relationships>
</file>

<file path=ppt/notesSlides/_rels/notesSlide1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3.xml"/>
		</Relationships>
</file>

<file path=ppt/notesSlides/_rels/notesSlide1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4.xml"/>
		</Relationships>
</file>

<file path=ppt/notesSlides/_rels/notesSlide1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5.xml"/>
		</Relationships>
</file>

<file path=ppt/notesSlides/_rels/notesSlide1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6.xml"/>
		</Relationships>
</file>

<file path=ppt/notesSlides/_rels/notesSlide1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7.xml"/>
		</Relationships>
</file>

<file path=ppt/notesSlides/_rels/notesSlide1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8.xml"/>
		</Relationships>
</file>

<file path=ppt/notesSlides/_rels/notesSlide1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9.xml"/>
		</Relationships>
</file>

<file path=ppt/notesSlides/_rels/notesSlide1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0.xml"/>
		</Relationships>
</file>

<file path=ppt/notesSlides/_rels/notesSlide1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1.xml"/>
		</Relationships>
</file>

<file path=ppt/notesSlides/_rels/notesSlide1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2.xml"/>
		</Relationships>
</file>

<file path=ppt/notesSlides/_rels/notesSlide1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3.xml"/>
		</Relationships>
</file>

<file path=ppt/notesSlides/_rels/notesSlide1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4.xml"/>
		</Relationships>
</file>

<file path=ppt/notesSlides/_rels/notesSlide1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5.xml"/>
		</Relationships>
</file>

<file path=ppt/notesSlides/_rels/notesSlide1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6.xml"/>
		</Relationships>
</file>

<file path=ppt/notesSlides/_rels/notesSlide1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7.xml"/>
		</Relationships>
</file>

<file path=ppt/notesSlides/_rels/notesSlide1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8.xml"/>
		</Relationships>
</file>

<file path=ppt/notesSlides/_rels/notesSlide1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9.xml"/>
		</Relationships>
</file>

<file path=ppt/notesSlides/_rels/notesSlide2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0.xml"/>
		</Relationships>
</file>

<file path=ppt/notesSlides/_rels/notesSlide2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1.xml"/>
		</Relationships>
</file>

<file path=ppt/notesSlides/_rels/notesSlide2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2.xml"/>
		</Relationships>
</file>

<file path=ppt/notesSlides/_rels/notesSlide2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3.xml"/>
		</Relationships>
</file>

<file path=ppt/notesSlides/_rels/notesSlide2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4.xml"/>
		</Relationships>
</file>

<file path=ppt/notesSlides/_rels/notesSlide2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5.xml"/>
		</Relationships>
</file>

<file path=ppt/notesSlides/_rels/notesSlide2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6.xml"/>
		</Relationships>
</file>

<file path=ppt/notesSlides/_rels/notesSlide2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7.xml"/>
		</Relationships>
</file>

<file path=ppt/notesSlides/_rels/notesSlide2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8.xml"/>
		</Relationships>
</file>

<file path=ppt/notesSlides/_rels/notesSlide2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9.xml"/>
		</Relationships>
</file>

<file path=ppt/notesSlides/_rels/notesSlide2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0.xml"/>
		</Relationships>
</file>

<file path=ppt/notesSlides/_rels/notesSlide2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1.xml"/>
		</Relationships>
</file>

<file path=ppt/notesSlides/_rels/notesSlide2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2.xml"/>
		</Relationships>
</file>

<file path=ppt/notesSlides/_rels/notesSlide2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3.xml"/>
		</Relationships>
</file>

<file path=ppt/notesSlides/_rels/notesSlide2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4.xml"/>
		</Relationships>
</file>

<file path=ppt/notesSlides/_rels/notesSlide2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5.xml"/>
		</Relationships>
</file>

<file path=ppt/notesSlides/_rels/notesSlide2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6.xml"/>
		</Relationships>
</file>

<file path=ppt/notesSlides/_rels/notesSlide2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7.xml"/>
		</Relationships>
</file>

<file path=ppt/notesSlides/_rels/notesSlide2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8.xml"/>
		</Relationships>
</file>

<file path=ppt/notesSlides/_rels/notesSlide2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9.xml"/>
		</Relationships>
</file>

<file path=ppt/notesSlides/_rels/notesSlide2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0.xml"/>
		</Relationships>
</file>

<file path=ppt/notesSlides/_rels/notesSlide2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1.xml"/>
		</Relationships>
</file>

<file path=ppt/notesSlides/_rels/notesSlide2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2.xml"/>
		</Relationships>
</file>

<file path=ppt/notesSlides/_rels/notesSlide2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3.xml"/>
		</Relationships>
</file>

<file path=ppt/notesSlides/_rels/notesSlide2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4.xml"/>
		</Relationships>
</file>

<file path=ppt/notesSlides/_rels/notesSlide2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5.xml"/>
		</Relationships>
</file>

<file path=ppt/notesSlides/_rels/notesSlide2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6.xml"/>
		</Relationships>
</file>

<file path=ppt/notesSlides/_rels/notesSlide2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7.xml"/>
		</Relationships>
</file>

<file path=ppt/notesSlides/_rels/notesSlide2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8.xml"/>
		</Relationships>
</file>

<file path=ppt/notesSlides/_rels/notesSlide2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9.xml"/>
		</Relationships>
</file>

<file path=ppt/notesSlides/_rels/notesSlide2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0.xml"/>
		</Relationships>
</file>

<file path=ppt/notesSlides/_rels/notesSlide2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1.xml"/>
		</Relationships>
</file>

<file path=ppt/notesSlides/_rels/notesSlide2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2.xml"/>
		</Relationships>
</file>

<file path=ppt/notesSlides/_rels/notesSlide2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3.xml"/>
		</Relationships>
</file>

<file path=ppt/notesSlides/_rels/notesSlide2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4.xml"/>
		</Relationships>
</file>

<file path=ppt/notesSlides/_rels/notesSlide2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5.xml"/>
		</Relationships>
</file>

<file path=ppt/notesSlides/_rels/notesSlide2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6.xml"/>
		</Relationships>
</file>

<file path=ppt/notesSlides/_rels/notesSlide2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7.xml"/>
		</Relationships>
</file>

<file path=ppt/notesSlides/_rels/notesSlide2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8.xml"/>
		</Relationships>
</file>

<file path=ppt/notesSlides/_rels/notesSlide2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9.xml"/>
		</Relationships>
</file>

<file path=ppt/notesSlides/_rels/notesSlide2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0.xml"/>
		</Relationships>
</file>

<file path=ppt/notesSlides/_rels/notesSlide2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1.xml"/>
		</Relationships>
</file>

<file path=ppt/notesSlides/_rels/notesSlide2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2.xml"/>
		</Relationships>
</file>

<file path=ppt/notesSlides/_rels/notesSlide2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3.xml"/>
		</Relationships>
</file>

<file path=ppt/notesSlides/_rels/notesSlide2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4.xml"/>
		</Relationships>
</file>

<file path=ppt/notesSlides/_rels/notesSlide2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5.xml"/>
		</Relationships>
</file>

<file path=ppt/notesSlides/_rels/notesSlide2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6.xml"/>
		</Relationships>
</file>

<file path=ppt/notesSlides/_rels/notesSlide2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7.xml"/>
		</Relationships>
</file>

<file path=ppt/notesSlides/_rels/notesSlide2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8.xml"/>
		</Relationships>
</file>

<file path=ppt/notesSlides/_rels/notesSlide2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9.xml"/>
		</Relationships>
</file>

<file path=ppt/notesSlides/_rels/notesSlide2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0.xml"/>
		</Relationships>
</file>

<file path=ppt/notesSlides/_rels/notesSlide2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1.xml"/>
		</Relationships>
</file>

<file path=ppt/notesSlides/_rels/notesSlide2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2.xml"/>
		</Relationships>
</file>

<file path=ppt/notesSlides/_rels/notesSlide2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3.xml"/>
		</Relationships>
</file>

<file path=ppt/notesSlides/_rels/notesSlide2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4.xml"/>
		</Relationships>
</file>

<file path=ppt/notesSlides/_rels/notesSlide2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5.xml"/>
		</Relationships>
</file>

<file path=ppt/notesSlides/_rels/notesSlide2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6.xml"/>
		</Relationships>
</file>

<file path=ppt/notesSlides/_rels/notesSlide2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7.xml"/>
		</Relationships>
</file>

<file path=ppt/notesSlides/_rels/notesSlide2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8.xml"/>
		</Relationships>
</file>

<file path=ppt/notesSlides/_rels/notesSlide2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9.xml"/>
		</Relationships>
</file>

<file path=ppt/notesSlides/_rels/notesSlide2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0.xml"/>
		</Relationships>
</file>

<file path=ppt/notesSlides/_rels/notesSlide2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1.xml"/>
		</Relationships>
</file>

<file path=ppt/notesSlides/_rels/notesSlide2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2.xml"/>
		</Relationships>
</file>

<file path=ppt/notesSlides/_rels/notesSlide2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3.xml"/>
		</Relationships>
</file>

<file path=ppt/notesSlides/_rels/notesSlide2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4.xml"/>
		</Relationships>
</file>

<file path=ppt/notesSlides/_rels/notesSlide2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5.xml"/>
		</Relationships>
</file>

<file path=ppt/notesSlides/_rels/notesSlide2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6.xml"/>
		</Relationships>
</file>

<file path=ppt/notesSlides/_rels/notesSlide2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7.xml"/>
		</Relationships>
</file>

<file path=ppt/notesSlides/_rels/notesSlide2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8.xml"/>
		</Relationships>
</file>

<file path=ppt/notesSlides/_rels/notesSlide2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9.xml"/>
		</Relationships>
</file>

<file path=ppt/notesSlides/_rels/notesSlide2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0.xml"/>
		</Relationships>
</file>

<file path=ppt/notesSlides/_rels/notesSlide2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1.xml"/>
		</Relationships>
</file>

<file path=ppt/notesSlides/_rels/notesSlide2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2.xml"/>
		</Relationships>
</file>

<file path=ppt/notesSlides/_rels/notesSlide2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3.xml"/>
		</Relationships>
</file>

<file path=ppt/notesSlides/_rels/notesSlide2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4.xml"/>
		</Relationships>
</file>

<file path=ppt/notesSlides/_rels/notesSlide2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5.xml"/>
		</Relationships>
</file>

<file path=ppt/notesSlides/_rels/notesSlide2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0.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9.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8.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6.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9.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1.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5.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8.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9.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0.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1.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4.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6.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8.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0.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1.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4.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5.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8.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9.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0.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3.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4.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6.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8.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9.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0.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1.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3.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4.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9.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0.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1.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4.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6.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8.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9.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0.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1.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3.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4.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6.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9.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1.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4.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048"/>
        </a:solidFill>
      </p:bgPr>
    </p:bg>
    <p:spTree>
      <p:nvGrpSpPr>
        <p:cNvPr id="1" name=""/>
        <p:cNvGrpSpPr/>
        <p:nvPr/>
      </p:nvGrpSpPr>
      <p:grpSpPr>
        <a:xfrm>
          <a:off x="0" y="0"/>
          <a:ext cx="0" cy="0"/>
          <a:chOff x="0" y="0"/>
          <a:chExt cx="0" cy="0"/>
        </a:xfrm>
      </p:grpSpPr>
      <p:pic>
        <p:nvPicPr>
          <p:cNvPr id="2" name="Image 0" descr="tiburones.png">    </p:cNvPr>
          <p:cNvPicPr>
            <a:picLocks noChangeAspect="1"/>
          </p:cNvPicPr>
          <p:nvPr/>
        </p:nvPicPr>
        <p:blipFill>
          <a:blip r:embed="rId1"/>
          <a:stretch>
            <a:fillRect/>
          </a:stretch>
        </p:blipFill>
        <p:spPr>
          <a:xfrm>
            <a:off x="3529584" y="256032"/>
            <a:ext cx="2084832" cy="2276856"/>
          </a:xfrm>
          <a:prstGeom prst="rect">
            <a:avLst/>
          </a:prstGeom>
        </p:spPr>
      </p:pic>
      <p:sp>
        <p:nvSpPr>
          <p:cNvPr id="3" name="Text 0"/>
          <p:cNvSpPr/>
          <p:nvPr/>
        </p:nvSpPr>
        <p:spPr>
          <a:xfrm>
            <a:off x="457200" y="2697480"/>
            <a:ext cx="8229600" cy="365760"/>
          </a:xfrm>
          <a:prstGeom prst="rect">
            <a:avLst/>
          </a:prstGeom>
          <a:noFill/>
          <a:ln/>
        </p:spPr>
        <p:txBody>
          <a:bodyPr wrap="square" lIns="0" tIns="0" rIns="0" bIns="0" rtlCol="0" anchor="ctr"/>
          <a:lstStyle/>
          <a:p>
            <a:pPr algn="ctr" indent="0" marL="0">
              <a:buNone/>
            </a:pPr>
            <a:r>
              <a:rPr lang="en-US" sz="1600" b="1" spc="300" kern="0" dirty="0">
                <a:solidFill>
                  <a:srgbClr val="62A8C4"/>
                </a:solidFill>
                <a:latin typeface="Arial" pitchFamily="34" charset="0"/>
                <a:ea typeface="Arial" pitchFamily="34" charset="-122"/>
                <a:cs typeface="Arial" pitchFamily="34" charset="-120"/>
              </a:rPr>
              <a:t>LA PAZ CABO VELAS TIBURONES</a:t>
            </a:r>
            <a:endParaRPr lang="en-US" sz="1600" dirty="0"/>
          </a:p>
        </p:txBody>
      </p:sp>
      <p:sp>
        <p:nvSpPr>
          <p:cNvPr id="4" name="Text 1"/>
          <p:cNvSpPr/>
          <p:nvPr/>
        </p:nvSpPr>
        <p:spPr>
          <a:xfrm>
            <a:off x="457200" y="3017520"/>
            <a:ext cx="8229600" cy="777240"/>
          </a:xfrm>
          <a:prstGeom prst="rect">
            <a:avLst/>
          </a:prstGeom>
          <a:noFill/>
          <a:ln/>
        </p:spPr>
        <p:txBody>
          <a:bodyPr wrap="square" lIns="0" tIns="0" rIns="0" bIns="0" rtlCol="0" anchor="ctr"/>
          <a:lstStyle/>
          <a:p>
            <a:pPr algn="ctr" indent="0" marL="0">
              <a:buNone/>
            </a:pPr>
            <a:r>
              <a:rPr lang="en-US" sz="4400" b="1" dirty="0">
                <a:solidFill>
                  <a:srgbClr val="FFFFFF"/>
                </a:solidFill>
                <a:latin typeface="Arial" pitchFamily="34" charset="0"/>
                <a:ea typeface="Arial" pitchFamily="34" charset="-122"/>
                <a:cs typeface="Arial" pitchFamily="34" charset="-120"/>
              </a:rPr>
              <a:t>PROGRAMA </a:t>
            </a:r>
            <a:pPr algn="ctr" indent="0" marL="0">
              <a:buNone/>
            </a:pPr>
            <a:r>
              <a:rPr lang="en-US" sz="4400" b="1" dirty="0">
                <a:solidFill>
                  <a:srgbClr val="62A8C4"/>
                </a:solidFill>
                <a:latin typeface="Arial" pitchFamily="34" charset="0"/>
                <a:ea typeface="Arial" pitchFamily="34" charset="-122"/>
                <a:cs typeface="Arial" pitchFamily="34" charset="-120"/>
              </a:rPr>
              <a:t>FULL COURT</a:t>
            </a:r>
            <a:endParaRPr lang="en-US" sz="4400" dirty="0"/>
          </a:p>
        </p:txBody>
      </p:sp>
      <p:sp>
        <p:nvSpPr>
          <p:cNvPr id="5" name="Text 2"/>
          <p:cNvSpPr/>
          <p:nvPr/>
        </p:nvSpPr>
        <p:spPr>
          <a:xfrm>
            <a:off x="457200" y="3822192"/>
            <a:ext cx="8229600" cy="365760"/>
          </a:xfrm>
          <a:prstGeom prst="rect">
            <a:avLst/>
          </a:prstGeom>
          <a:noFill/>
          <a:ln/>
        </p:spPr>
        <p:txBody>
          <a:bodyPr wrap="square" lIns="0" tIns="0" rIns="0" bIns="0" rtlCol="0" anchor="ctr"/>
          <a:lstStyle/>
          <a:p>
            <a:pPr algn="ctr" indent="0" marL="0">
              <a:buNone/>
            </a:pPr>
            <a:r>
              <a:rPr lang="en-US" sz="1800" b="1" dirty="0">
                <a:solidFill>
                  <a:srgbClr val="E4ECF0"/>
                </a:solidFill>
                <a:latin typeface="Arial" pitchFamily="34" charset="0"/>
                <a:ea typeface="Arial" pitchFamily="34" charset="-122"/>
                <a:cs typeface="Arial" pitchFamily="34" charset="-120"/>
              </a:rPr>
              <a:t>Creado por el Coach John Sandberg</a:t>
            </a:r>
            <a:endParaRPr lang="en-US" sz="1800" dirty="0"/>
          </a:p>
        </p:txBody>
      </p:sp>
      <p:sp>
        <p:nvSpPr>
          <p:cNvPr id="6" name="Text 3"/>
          <p:cNvSpPr/>
          <p:nvPr/>
        </p:nvSpPr>
        <p:spPr>
          <a:xfrm>
            <a:off x="457200" y="4315968"/>
            <a:ext cx="8229600" cy="457200"/>
          </a:xfrm>
          <a:prstGeom prst="rect">
            <a:avLst/>
          </a:prstGeom>
          <a:noFill/>
          <a:ln/>
        </p:spPr>
        <p:txBody>
          <a:bodyPr wrap="square" lIns="0" tIns="0" rIns="0" bIns="0" rtlCol="0" anchor="ctr"/>
          <a:lstStyle/>
          <a:p>
            <a:pPr algn="ctr" indent="0" marL="0">
              <a:buNone/>
            </a:pPr>
            <a:r>
              <a:rPr lang="en-US" sz="1100" dirty="0">
                <a:solidFill>
                  <a:srgbClr val="9FB4C0"/>
                </a:solidFill>
                <a:latin typeface="Arial" pitchFamily="34" charset="0"/>
                <a:ea typeface="Arial" pitchFamily="34" charset="-122"/>
                <a:cs typeface="Arial" pitchFamily="34" charset="-120"/>
              </a:rPr>
              <a:t>Edición Playbook Animado  ·  Edición del Entrenador 2026  ·  Usa ▸ o clic para avanzar cada jugada — los jugadores se mueven entre fases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365760"/>
            <a:ext cx="8229600" cy="457200"/>
          </a:xfrm>
          <a:prstGeom prst="rect">
            <a:avLst/>
          </a:prstGeom>
          <a:noFill/>
          <a:ln/>
        </p:spPr>
        <p:txBody>
          <a:bodyPr wrap="square" lIns="0" tIns="0" rIns="0" bIns="0" rtlCol="0" anchor="ctr"/>
          <a:lstStyle/>
          <a:p>
            <a:pPr indent="0" marL="0">
              <a:buNone/>
            </a:pPr>
            <a:r>
              <a:rPr lang="en-US" sz="2600" b="1" dirty="0">
                <a:solidFill>
                  <a:srgbClr val="14283A"/>
                </a:solidFill>
                <a:latin typeface="Arial" pitchFamily="34" charset="0"/>
                <a:ea typeface="Arial" pitchFamily="34" charset="-122"/>
                <a:cs typeface="Arial" pitchFamily="34" charset="-120"/>
              </a:rPr>
              <a:t>CÓMO LEER LOS DIAGRAMAS</a:t>
            </a:r>
            <a:endParaRPr lang="en-US" sz="2600" dirty="0"/>
          </a:p>
        </p:txBody>
      </p:sp>
      <p:sp>
        <p:nvSpPr>
          <p:cNvPr id="3" name="Text 1"/>
          <p:cNvSpPr/>
          <p:nvPr/>
        </p:nvSpPr>
        <p:spPr>
          <a:xfrm>
            <a:off x="548640" y="1188720"/>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Círculos numerados</a:t>
            </a:r>
            <a:endParaRPr lang="en-US" sz="1400" dirty="0"/>
          </a:p>
        </p:txBody>
      </p:sp>
      <p:sp>
        <p:nvSpPr>
          <p:cNvPr id="4" name="Text 2"/>
          <p:cNvSpPr/>
          <p:nvPr/>
        </p:nvSpPr>
        <p:spPr>
          <a:xfrm>
            <a:off x="3017520" y="1188720"/>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Jugadores ofensivos 1–5. El punto naranja es el balón.</a:t>
            </a:r>
            <a:endParaRPr lang="en-US" sz="1300" dirty="0"/>
          </a:p>
        </p:txBody>
      </p:sp>
      <p:sp>
        <p:nvSpPr>
          <p:cNvPr id="5" name="Text 3"/>
          <p:cNvSpPr/>
          <p:nvPr/>
        </p:nvSpPr>
        <p:spPr>
          <a:xfrm>
            <a:off x="548640" y="1755648"/>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Marcas X1–X5 (rojas)</a:t>
            </a:r>
            <a:endParaRPr lang="en-US" sz="1400" dirty="0"/>
          </a:p>
        </p:txBody>
      </p:sp>
      <p:sp>
        <p:nvSpPr>
          <p:cNvPr id="6" name="Text 4"/>
          <p:cNvSpPr/>
          <p:nvPr/>
        </p:nvSpPr>
        <p:spPr>
          <a:xfrm>
            <a:off x="3017520" y="1755648"/>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Defensores. Las líneas rojas discontinuas son movimiento defensivo.</a:t>
            </a:r>
            <a:endParaRPr lang="en-US" sz="1300" dirty="0"/>
          </a:p>
        </p:txBody>
      </p:sp>
      <p:sp>
        <p:nvSpPr>
          <p:cNvPr id="7" name="Text 5"/>
          <p:cNvSpPr/>
          <p:nvPr/>
        </p:nvSpPr>
        <p:spPr>
          <a:xfrm>
            <a:off x="548640" y="2322576"/>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Flecha sólida</a:t>
            </a:r>
            <a:endParaRPr lang="en-US" sz="1400" dirty="0"/>
          </a:p>
        </p:txBody>
      </p:sp>
      <p:sp>
        <p:nvSpPr>
          <p:cNvPr id="8" name="Text 6"/>
          <p:cNvSpPr/>
          <p:nvPr/>
        </p:nvSpPr>
        <p:spPr>
          <a:xfrm>
            <a:off x="3017520" y="2322576"/>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Corte — movimiento sin balón.</a:t>
            </a:r>
            <a:endParaRPr lang="en-US" sz="1300" dirty="0"/>
          </a:p>
        </p:txBody>
      </p:sp>
      <p:sp>
        <p:nvSpPr>
          <p:cNvPr id="9" name="Text 7"/>
          <p:cNvSpPr/>
          <p:nvPr/>
        </p:nvSpPr>
        <p:spPr>
          <a:xfrm>
            <a:off x="548640" y="2889504"/>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Flecha punteada</a:t>
            </a:r>
            <a:endParaRPr lang="en-US" sz="1400" dirty="0"/>
          </a:p>
        </p:txBody>
      </p:sp>
      <p:sp>
        <p:nvSpPr>
          <p:cNvPr id="10" name="Text 8"/>
          <p:cNvSpPr/>
          <p:nvPr/>
        </p:nvSpPr>
        <p:spPr>
          <a:xfrm>
            <a:off x="3017520" y="2889504"/>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Bote.</a:t>
            </a:r>
            <a:endParaRPr lang="en-US" sz="1300" dirty="0"/>
          </a:p>
        </p:txBody>
      </p:sp>
      <p:sp>
        <p:nvSpPr>
          <p:cNvPr id="11" name="Text 9"/>
          <p:cNvSpPr/>
          <p:nvPr/>
        </p:nvSpPr>
        <p:spPr>
          <a:xfrm>
            <a:off x="548640" y="3456432"/>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Flecha teal discontinua</a:t>
            </a:r>
            <a:endParaRPr lang="en-US" sz="1400" dirty="0"/>
          </a:p>
        </p:txBody>
      </p:sp>
      <p:sp>
        <p:nvSpPr>
          <p:cNvPr id="12" name="Text 10"/>
          <p:cNvSpPr/>
          <p:nvPr/>
        </p:nvSpPr>
        <p:spPr>
          <a:xfrm>
            <a:off x="3017520" y="3456432"/>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Pase.</a:t>
            </a:r>
            <a:endParaRPr lang="en-US" sz="1300" dirty="0"/>
          </a:p>
        </p:txBody>
      </p:sp>
      <p:sp>
        <p:nvSpPr>
          <p:cNvPr id="13" name="Text 11"/>
          <p:cNvSpPr/>
          <p:nvPr/>
        </p:nvSpPr>
        <p:spPr>
          <a:xfrm>
            <a:off x="548640" y="4023360"/>
            <a:ext cx="2377440" cy="457200"/>
          </a:xfrm>
          <a:prstGeom prst="rect">
            <a:avLst/>
          </a:prstGeom>
          <a:noFill/>
          <a:ln/>
        </p:spPr>
        <p:txBody>
          <a:bodyPr wrap="square" lIns="0" tIns="0" rIns="0" bIns="0" rtlCol="0" anchor="ctr"/>
          <a:lstStyle/>
          <a:p>
            <a:pPr indent="0" marL="0">
              <a:buNone/>
            </a:pPr>
            <a:r>
              <a:rPr lang="en-US" sz="1400" b="1" dirty="0">
                <a:solidFill>
                  <a:srgbClr val="2E7391"/>
                </a:solidFill>
                <a:latin typeface="Arial" pitchFamily="34" charset="0"/>
                <a:ea typeface="Arial" pitchFamily="34" charset="-122"/>
                <a:cs typeface="Arial" pitchFamily="34" charset="-120"/>
              </a:rPr>
              <a:t>Línea teal gruesa</a:t>
            </a:r>
            <a:endParaRPr lang="en-US" sz="1400" dirty="0"/>
          </a:p>
        </p:txBody>
      </p:sp>
      <p:sp>
        <p:nvSpPr>
          <p:cNvPr id="14" name="Text 12"/>
          <p:cNvSpPr/>
          <p:nvPr/>
        </p:nvSpPr>
        <p:spPr>
          <a:xfrm>
            <a:off x="3017520" y="4023360"/>
            <a:ext cx="5577840" cy="457200"/>
          </a:xfrm>
          <a:prstGeom prst="rect">
            <a:avLst/>
          </a:prstGeom>
          <a:noFill/>
          <a:ln/>
        </p:spPr>
        <p:txBody>
          <a:bodyPr wrap="square" lIns="0" tIns="0" rIns="0" bIns="0" rtlCol="0" anchor="ctr"/>
          <a:lstStyle/>
          <a:p>
            <a:pPr indent="0" marL="0">
              <a:buNone/>
            </a:pPr>
            <a:r>
              <a:rPr lang="en-US" sz="1300" dirty="0">
                <a:solidFill>
                  <a:srgbClr val="14283A"/>
                </a:solidFill>
                <a:latin typeface="Arial" pitchFamily="34" charset="0"/>
                <a:ea typeface="Arial" pitchFamily="34" charset="-122"/>
                <a:cs typeface="Arial" pitchFamily="34" charset="-120"/>
              </a:rPr>
              <a:t>Pantalla.</a:t>
            </a:r>
            <a:endParaRPr lang="en-US" sz="1300" dirty="0"/>
          </a:p>
        </p:txBody>
      </p:sp>
      <p:sp>
        <p:nvSpPr>
          <p:cNvPr id="15" name="Text 13"/>
          <p:cNvSpPr/>
          <p:nvPr/>
        </p:nvSpPr>
        <p:spPr>
          <a:xfrm>
            <a:off x="548640" y="4572000"/>
            <a:ext cx="8046720" cy="457200"/>
          </a:xfrm>
          <a:prstGeom prst="rect">
            <a:avLst/>
          </a:prstGeom>
          <a:noFill/>
          <a:ln/>
        </p:spPr>
        <p:txBody>
          <a:bodyPr wrap="square" lIns="0" tIns="0" rIns="0" bIns="0" rtlCol="0" anchor="ctr"/>
          <a:lstStyle/>
          <a:p>
            <a:pPr indent="0" marL="0">
              <a:buNone/>
            </a:pPr>
            <a:r>
              <a:rPr lang="en-US" sz="1050" i="1" dirty="0">
                <a:solidFill>
                  <a:srgbClr val="4C6273"/>
                </a:solidFill>
                <a:latin typeface="Arial" pitchFamily="34" charset="0"/>
                <a:ea typeface="Arial" pitchFamily="34" charset="-122"/>
                <a:cs typeface="Arial" pitchFamily="34" charset="-120"/>
              </a:rPr>
              <a:t>Cada jugada avanza fase por fase — en PowerPoint 2019/365 los jugadores y el balón se animan entre diapositivas (Morph). Los planes de práctica completos viven en la carpeta impresa y en el playbook web interactivo.</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OFENSIVA</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El espaciado es el sistema</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Pistol 21 — Chase (Acción Base)  ·  Pistol 21 — Keep  ·  Pistol 21 — Dribble / Down  ·  Chin — Ofensiva de Dos Guardias de Beilein  ·  Shuffle — Ofensiva de Dos Guardias de Beilein  ·  Motion de Dos Guardias — Reglas de Puerta Atrás de Beilein  ·  Motion 5-Out — Pasa, Corta y Rellena  ·  5-Out — Penetrar y Espaciar  ·  5-Out — Tejido (Entregas de Mano)  ·  5-Out — Pantalla Directa Sorpresiva  ·  Motion 4-Out 1-In  ·  Ofensiva Swing (Bo Ryan · Wisconsin)  ·  Dribble Drive Motion (Walberg · Calipari)  ·  Continuidad de Pantalla Directa  ·  Motion de Pantallas (Rick Majerus)  ·  Horns Twist</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OFENSIVA TEMPRANA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(Acción Base)</a:t>
            </a:r>
            <a:endParaRPr lang="en-US" sz="2200" dirty="0"/>
          </a:p>
        </p:txBody>
      </p:sp>
      <p:sp>
        <p:nvSpPr>
          <p:cNvPr id="4" name="ph-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4058671"/>
            <a:ext cx="214981" cy="214981"/>
          </a:xfrm>
          <a:prstGeom prst="ellipse">
            <a:avLst/>
          </a:prstGeom>
          <a:solidFill>
            <a:srgbClr val="FFFFFF"/>
          </a:solidFill>
          <a:ln w="19050">
            <a:solidFill>
              <a:srgbClr val="14283A"/>
            </a:solidFill>
            <a:prstDash val="solid"/>
          </a:ln>
        </p:spPr>
      </p:sp>
      <p:sp>
        <p:nvSpPr>
          <p:cNvPr id="14" name="!!no1"/>
          <p:cNvSpPr/>
          <p:nvPr/>
        </p:nvSpPr>
        <p:spPr>
          <a:xfrm>
            <a:off x="2867228" y="405867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6"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2"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032598" y="404213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Pistol (la serie «21» de la NBA, codificada por Dave Severns con los Clippers y corrida por casi todos los cuerpos técnicos profesionales desde los Suns de D'Antoni): un disparador de ofensiva TEMPRANA, no una jugada armada. El balón se adelanta al ala en los primeros cuatro segundos, el pasador persigue su propio pase hacia la entrega de vuelta, y el 5 que llega apila una pantalla step-up encima — tres acciones antes de que la defensa se empareje.</a:t>
            </a:r>
            <a:endParaRPr lang="en-US" sz="950" dirty="0"/>
          </a:p>
        </p:txBody>
      </p:sp>
      <p:sp>
        <p:nvSpPr>
          <p:cNvPr id="25" name="notebox-4"/>
          <p:cNvSpPr/>
          <p:nvPr/>
        </p:nvSpPr>
        <p:spPr>
          <a:xfrm>
            <a:off x="4911495" y="2606040"/>
            <a:ext cx="3821025" cy="1143000"/>
          </a:xfrm>
          <a:prstGeom prst="roundRect">
            <a:avLst>
              <a:gd name="adj" fmla="val 4800"/>
            </a:avLst>
          </a:prstGeom>
          <a:solidFill>
            <a:srgbClr val="E3EDF2"/>
          </a:solidFill>
          <a:ln/>
        </p:spPr>
      </p:sp>
      <p:sp>
        <p:nvSpPr>
          <p:cNvPr id="26" name="notelbl-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Tras cada canasta anotada o fallada cuando el ala corre abierto y el que llega tarde llena el carril del medio. Pistol es un disparador de flujo: canta «21» y las primeras tres acciones son automáticas.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OFENSIVA TEMPRANA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(Acción Base)</a:t>
            </a:r>
            <a:endParaRPr lang="en-US" sz="2200" dirty="0"/>
          </a:p>
        </p:txBody>
      </p:sp>
      <p:sp>
        <p:nvSpPr>
          <p:cNvPr id="4" name="ph-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0"/>
          <p:cNvSpPr/>
          <p:nvPr/>
        </p:nvSpPr>
        <p:spPr>
          <a:xfrm flipV="1">
            <a:off x="2974718" y="3752737"/>
            <a:ext cx="496111" cy="413426"/>
          </a:xfrm>
          <a:prstGeom prst="line">
            <a:avLst/>
          </a:prstGeom>
          <a:noFill/>
          <a:ln w="19050">
            <a:solidFill>
              <a:srgbClr val="14283A"/>
            </a:solidFill>
            <a:prstDash val="solid"/>
            <a:tailEnd type="triangle"/>
          </a:ln>
        </p:spPr>
      </p:sp>
      <p:sp>
        <p:nvSpPr>
          <p:cNvPr id="14" name="trp-5"/>
          <p:cNvSpPr/>
          <p:nvPr/>
        </p:nvSpPr>
        <p:spPr>
          <a:xfrm flipV="1">
            <a:off x="3578320" y="3016839"/>
            <a:ext cx="496111" cy="661481"/>
          </a:xfrm>
          <a:prstGeom prst="line">
            <a:avLst/>
          </a:prstGeom>
          <a:noFill/>
          <a:ln w="19050">
            <a:solidFill>
              <a:srgbClr val="2E7391"/>
            </a:solidFill>
            <a:prstDash val="dash"/>
            <a:tailEnd type="triangle"/>
          </a:ln>
        </p:spPr>
      </p:sp>
      <p:sp>
        <p:nvSpPr>
          <p:cNvPr id="15" name="!!o1"/>
          <p:cNvSpPr/>
          <p:nvPr/>
        </p:nvSpPr>
        <p:spPr>
          <a:xfrm>
            <a:off x="3363338" y="3645246"/>
            <a:ext cx="214981" cy="214981"/>
          </a:xfrm>
          <a:prstGeom prst="ellipse">
            <a:avLst/>
          </a:prstGeom>
          <a:solidFill>
            <a:srgbClr val="FFFFFF"/>
          </a:solidFill>
          <a:ln w="19050">
            <a:solidFill>
              <a:srgbClr val="14283A"/>
            </a:solidFill>
            <a:prstDash val="solid"/>
          </a:ln>
        </p:spPr>
      </p:sp>
      <p:sp>
        <p:nvSpPr>
          <p:cNvPr id="16" name="!!no1"/>
          <p:cNvSpPr/>
          <p:nvPr/>
        </p:nvSpPr>
        <p:spPr>
          <a:xfrm>
            <a:off x="336333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8"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4"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024819" y="296722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Pistol (la serie «21» de la NBA, codificada por Dave Severns con los Clippers y corrida por casi todos los cuerpos técnicos profesionales desde los Suns de D'Antoni): un disparador de ofensiva TEMPRANA, no una jugada armada. El balón se adelanta al ala en los primeros cuatro segundos, el pasador persigue su propio pase hacia la entrega de vuelta, y el 5 que llega apila una pantalla step-up encima — tres acciones antes de que la defensa se empareje.</a:t>
            </a:r>
            <a:endParaRPr lang="en-US" sz="950" dirty="0"/>
          </a:p>
        </p:txBody>
      </p:sp>
      <p:sp>
        <p:nvSpPr>
          <p:cNvPr id="27" name="notebox-5"/>
          <p:cNvSpPr/>
          <p:nvPr/>
        </p:nvSpPr>
        <p:spPr>
          <a:xfrm>
            <a:off x="4911495" y="2606040"/>
            <a:ext cx="3821025" cy="1143000"/>
          </a:xfrm>
          <a:prstGeom prst="roundRect">
            <a:avLst>
              <a:gd name="adj" fmla="val 4800"/>
            </a:avLst>
          </a:prstGeom>
          <a:solidFill>
            <a:srgbClr val="E3EDF2"/>
          </a:solidFill>
          <a:ln/>
        </p:spPr>
      </p:sp>
      <p:sp>
        <p:nvSpPr>
          <p:cNvPr id="28" name="notelbl-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9" name="note-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adelantado llega TEMPRANO — antes de que la defensa se arme. 1 pasa adelante y sigue corriendo hacia su propio pase.</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OFENSIVA TEMPRANA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(Acción Base)</a:t>
            </a:r>
            <a:endParaRPr lang="en-US" sz="2200" dirty="0"/>
          </a:p>
        </p:txBody>
      </p:sp>
      <p:sp>
        <p:nvSpPr>
          <p:cNvPr id="4" name="ph-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0"/>
          <p:cNvSpPr/>
          <p:nvPr/>
        </p:nvSpPr>
        <p:spPr>
          <a:xfrm flipV="1">
            <a:off x="3470829" y="3339311"/>
            <a:ext cx="372083" cy="413426"/>
          </a:xfrm>
          <a:prstGeom prst="line">
            <a:avLst/>
          </a:prstGeom>
          <a:noFill/>
          <a:ln w="19050">
            <a:solidFill>
              <a:srgbClr val="14283A"/>
            </a:solidFill>
            <a:prstDash val="solid"/>
            <a:tailEnd type="triangle"/>
          </a:ln>
        </p:spPr>
      </p:sp>
      <p:sp>
        <p:nvSpPr>
          <p:cNvPr id="14" name="trp-6"/>
          <p:cNvSpPr/>
          <p:nvPr/>
        </p:nvSpPr>
        <p:spPr>
          <a:xfrm flipH="1">
            <a:off x="3950403" y="3016839"/>
            <a:ext cx="124028" cy="248055"/>
          </a:xfrm>
          <a:prstGeom prst="line">
            <a:avLst/>
          </a:prstGeom>
          <a:noFill/>
          <a:ln w="19050">
            <a:solidFill>
              <a:srgbClr val="2E7391"/>
            </a:solidFill>
            <a:prstDash val="dash"/>
            <a:tailEnd type="triangle"/>
          </a:ln>
        </p:spPr>
      </p:sp>
      <p:sp>
        <p:nvSpPr>
          <p:cNvPr id="15" name="!!o1"/>
          <p:cNvSpPr/>
          <p:nvPr/>
        </p:nvSpPr>
        <p:spPr>
          <a:xfrm>
            <a:off x="3735421" y="3231820"/>
            <a:ext cx="214981" cy="214981"/>
          </a:xfrm>
          <a:prstGeom prst="ellipse">
            <a:avLst/>
          </a:prstGeom>
          <a:solidFill>
            <a:srgbClr val="FFFFFF"/>
          </a:solidFill>
          <a:ln w="19050">
            <a:solidFill>
              <a:srgbClr val="14283A"/>
            </a:solidFill>
            <a:prstDash val="solid"/>
          </a:ln>
        </p:spPr>
      </p:sp>
      <p:sp>
        <p:nvSpPr>
          <p:cNvPr id="16" name="!!no1"/>
          <p:cNvSpPr/>
          <p:nvPr/>
        </p:nvSpPr>
        <p:spPr>
          <a:xfrm>
            <a:off x="3735421" y="323182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8"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4"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00791" y="321528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Pistol (la serie «21» de la NBA, codificada por Dave Severns con los Clippers y corrida por casi todos los cuerpos técnicos profesionales desde los Suns de D'Antoni): un disparador de ofensiva TEMPRANA, no una jugada armada. El balón se adelanta al ala en los primeros cuatro segundos, el pasador persigue su propio pase hacia la entrega de vuelta, y el 5 que llega apila una pantalla step-up encima — tres acciones antes de que la defensa se empareje.</a:t>
            </a:r>
            <a:endParaRPr lang="en-US" sz="950" dirty="0"/>
          </a:p>
        </p:txBody>
      </p:sp>
      <p:sp>
        <p:nvSpPr>
          <p:cNvPr id="27" name="notebox-6"/>
          <p:cNvSpPr/>
          <p:nvPr/>
        </p:nvSpPr>
        <p:spPr>
          <a:xfrm>
            <a:off x="4911495" y="2606040"/>
            <a:ext cx="3821025" cy="1143000"/>
          </a:xfrm>
          <a:prstGeom prst="roundRect">
            <a:avLst>
              <a:gd name="adj" fmla="val 4800"/>
            </a:avLst>
          </a:prstGeom>
          <a:solidFill>
            <a:srgbClr val="E3EDF2"/>
          </a:solidFill>
          <a:ln/>
        </p:spPr>
      </p:sp>
      <p:sp>
        <p:nvSpPr>
          <p:cNvPr id="28" name="notelbl-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CHASE: 1 llega con la recepción y toma la entrega de vuelta — una pantalla en movimiento a toda velocidad, a cuatro segundos del reloj.</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OFENSIVA TEMPRANA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(Acción Base)</a:t>
            </a:r>
            <a:endParaRPr lang="en-US" sz="2200" dirty="0"/>
          </a:p>
        </p:txBody>
      </p:sp>
      <p:sp>
        <p:nvSpPr>
          <p:cNvPr id="4" name="ph-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0"/>
          <p:cNvSpPr/>
          <p:nvPr/>
        </p:nvSpPr>
        <p:spPr>
          <a:xfrm flipV="1">
            <a:off x="2478608" y="3670051"/>
            <a:ext cx="909536" cy="661481"/>
          </a:xfrm>
          <a:prstGeom prst="line">
            <a:avLst/>
          </a:prstGeom>
          <a:noFill/>
          <a:ln w="44450">
            <a:solidFill>
              <a:srgbClr val="2E7391">
                <a:alpha val="65000"/>
              </a:srgbClr>
            </a:solidFill>
            <a:prstDash val="solid"/>
            <a:tailEnd type="oval"/>
          </a:ln>
        </p:spPr>
      </p:sp>
      <p:sp>
        <p:nvSpPr>
          <p:cNvPr id="14" name="tr-7-1"/>
          <p:cNvSpPr/>
          <p:nvPr/>
        </p:nvSpPr>
        <p:spPr>
          <a:xfrm flipH="1" flipV="1">
            <a:off x="3222774" y="3091256"/>
            <a:ext cx="620138" cy="248055"/>
          </a:xfrm>
          <a:prstGeom prst="line">
            <a:avLst/>
          </a:prstGeom>
          <a:noFill/>
          <a:ln w="19050">
            <a:solidFill>
              <a:srgbClr val="14283A"/>
            </a:solidFill>
            <a:prstDash val="sysDot"/>
          </a:ln>
        </p:spPr>
      </p:sp>
      <p:sp>
        <p:nvSpPr>
          <p:cNvPr id="15" name="tr-7-1"/>
          <p:cNvSpPr/>
          <p:nvPr/>
        </p:nvSpPr>
        <p:spPr>
          <a:xfrm flipH="1" flipV="1">
            <a:off x="2892033" y="2595145"/>
            <a:ext cx="330740" cy="496111"/>
          </a:xfrm>
          <a:prstGeom prst="line">
            <a:avLst/>
          </a:prstGeom>
          <a:noFill/>
          <a:ln w="19050">
            <a:solidFill>
              <a:srgbClr val="14283A"/>
            </a:solidFill>
            <a:prstDash val="sysDot"/>
            <a:tailEnd type="triangle"/>
          </a:ln>
        </p:spPr>
      </p:sp>
      <p:sp>
        <p:nvSpPr>
          <p:cNvPr id="16" name="!!o1"/>
          <p:cNvSpPr/>
          <p:nvPr/>
        </p:nvSpPr>
        <p:spPr>
          <a:xfrm>
            <a:off x="2784543" y="2487654"/>
            <a:ext cx="214981" cy="214981"/>
          </a:xfrm>
          <a:prstGeom prst="ellipse">
            <a:avLst/>
          </a:prstGeom>
          <a:solidFill>
            <a:srgbClr val="FFFFFF"/>
          </a:solidFill>
          <a:ln w="19050">
            <a:solidFill>
              <a:srgbClr val="14283A"/>
            </a:solidFill>
            <a:prstDash val="solid"/>
          </a:ln>
        </p:spPr>
      </p:sp>
      <p:sp>
        <p:nvSpPr>
          <p:cNvPr id="17" name="!!no1"/>
          <p:cNvSpPr/>
          <p:nvPr/>
        </p:nvSpPr>
        <p:spPr>
          <a:xfrm>
            <a:off x="2784543"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9"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280653" y="3562561"/>
            <a:ext cx="214981" cy="214981"/>
          </a:xfrm>
          <a:prstGeom prst="ellipse">
            <a:avLst/>
          </a:prstGeom>
          <a:solidFill>
            <a:srgbClr val="FFFFFF"/>
          </a:solidFill>
          <a:ln w="19050">
            <a:solidFill>
              <a:srgbClr val="14283A"/>
            </a:solidFill>
            <a:prstDash val="solid"/>
          </a:ln>
        </p:spPr>
      </p:sp>
      <p:sp>
        <p:nvSpPr>
          <p:cNvPr id="25" name="!!no5"/>
          <p:cNvSpPr/>
          <p:nvPr/>
        </p:nvSpPr>
        <p:spPr>
          <a:xfrm>
            <a:off x="3280653"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49913" y="247111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Pistol (la serie «21» de la NBA, codificada por Dave Severns con los Clippers y corrida por casi todos los cuerpos técnicos profesionales desde los Suns de D'Antoni): un disparador de ofensiva TEMPRANA, no una jugada armada. El balón se adelanta al ala en los primeros cuatro segundos, el pasador persigue su propio pase hacia la entrega de vuelta, y el 5 que llega apila una pantalla step-up encima — tres acciones antes de que la defensa se empareje.</a:t>
            </a:r>
            <a:endParaRPr lang="en-US" sz="950" dirty="0"/>
          </a:p>
        </p:txBody>
      </p:sp>
      <p:sp>
        <p:nvSpPr>
          <p:cNvPr id="28" name="notebox-7"/>
          <p:cNvSpPr/>
          <p:nvPr/>
        </p:nvSpPr>
        <p:spPr>
          <a:xfrm>
            <a:off x="4911495" y="2606040"/>
            <a:ext cx="3821025" cy="1143000"/>
          </a:xfrm>
          <a:prstGeom prst="roundRect">
            <a:avLst>
              <a:gd name="adj" fmla="val 4800"/>
            </a:avLst>
          </a:prstGeom>
          <a:solidFill>
            <a:srgbClr val="E3EDF2"/>
          </a:solidFill>
          <a:ln/>
        </p:spPr>
      </p:sp>
      <p:sp>
        <p:nvSpPr>
          <p:cNvPr id="29" name="notelbl-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5 que llega pone la step-up — entrega apilada directo a una pantalla. 1 dobla la esquina cuesta abajo.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OFENSIVA TEMPRANA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(Acción Base)</a:t>
            </a:r>
            <a:endParaRPr lang="en-US" sz="2200" dirty="0"/>
          </a:p>
        </p:txBody>
      </p:sp>
      <p:sp>
        <p:nvSpPr>
          <p:cNvPr id="4" name="ph-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0"/>
          <p:cNvSpPr/>
          <p:nvPr/>
        </p:nvSpPr>
        <p:spPr>
          <a:xfrm flipV="1">
            <a:off x="3388144" y="3405459"/>
            <a:ext cx="264592" cy="264592"/>
          </a:xfrm>
          <a:prstGeom prst="line">
            <a:avLst/>
          </a:prstGeom>
          <a:noFill/>
          <a:ln w="44450">
            <a:solidFill>
              <a:srgbClr val="2E7391">
                <a:alpha val="65000"/>
              </a:srgbClr>
            </a:solidFill>
            <a:prstDash val="solid"/>
            <a:tailEnd type="oval"/>
          </a:ln>
        </p:spPr>
      </p:sp>
      <p:sp>
        <p:nvSpPr>
          <p:cNvPr id="14" name="tr-8-1"/>
          <p:cNvSpPr/>
          <p:nvPr/>
        </p:nvSpPr>
        <p:spPr>
          <a:xfrm flipV="1">
            <a:off x="3966940" y="2801858"/>
            <a:ext cx="124028" cy="289398"/>
          </a:xfrm>
          <a:prstGeom prst="line">
            <a:avLst/>
          </a:prstGeom>
          <a:noFill/>
          <a:ln w="19050">
            <a:solidFill>
              <a:srgbClr val="14283A"/>
            </a:solidFill>
            <a:prstDash val="solid"/>
            <a:tailEnd type="triangle"/>
          </a:ln>
        </p:spPr>
      </p:sp>
      <p:sp>
        <p:nvSpPr>
          <p:cNvPr id="15" name="trp-8"/>
          <p:cNvSpPr/>
          <p:nvPr/>
        </p:nvSpPr>
        <p:spPr>
          <a:xfrm>
            <a:off x="2999524" y="2520728"/>
            <a:ext cx="1198934" cy="206713"/>
          </a:xfrm>
          <a:prstGeom prst="line">
            <a:avLst/>
          </a:prstGeom>
          <a:noFill/>
          <a:ln w="19050">
            <a:solidFill>
              <a:srgbClr val="2E7391"/>
            </a:solidFill>
            <a:prstDash val="dash"/>
            <a:tailEnd type="triangle"/>
          </a:ln>
        </p:spPr>
      </p:sp>
      <p:sp>
        <p:nvSpPr>
          <p:cNvPr id="16" name="!!o1"/>
          <p:cNvSpPr/>
          <p:nvPr/>
        </p:nvSpPr>
        <p:spPr>
          <a:xfrm>
            <a:off x="2784543" y="2487654"/>
            <a:ext cx="214981" cy="214981"/>
          </a:xfrm>
          <a:prstGeom prst="ellipse">
            <a:avLst/>
          </a:prstGeom>
          <a:solidFill>
            <a:srgbClr val="FFFFFF"/>
          </a:solidFill>
          <a:ln w="19050">
            <a:solidFill>
              <a:srgbClr val="14283A"/>
            </a:solidFill>
            <a:prstDash val="solid"/>
          </a:ln>
        </p:spPr>
      </p:sp>
      <p:sp>
        <p:nvSpPr>
          <p:cNvPr id="17" name="!!no1"/>
          <p:cNvSpPr/>
          <p:nvPr/>
        </p:nvSpPr>
        <p:spPr>
          <a:xfrm>
            <a:off x="2784543"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983477" y="2694367"/>
            <a:ext cx="214981" cy="214981"/>
          </a:xfrm>
          <a:prstGeom prst="ellipse">
            <a:avLst/>
          </a:prstGeom>
          <a:solidFill>
            <a:srgbClr val="FFFFFF"/>
          </a:solidFill>
          <a:ln w="19050">
            <a:solidFill>
              <a:srgbClr val="14283A"/>
            </a:solidFill>
            <a:prstDash val="solid"/>
          </a:ln>
        </p:spPr>
      </p:sp>
      <p:sp>
        <p:nvSpPr>
          <p:cNvPr id="19" name="!!no2"/>
          <p:cNvSpPr/>
          <p:nvPr/>
        </p:nvSpPr>
        <p:spPr>
          <a:xfrm>
            <a:off x="3983477" y="269436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545246" y="3297968"/>
            <a:ext cx="214981" cy="214981"/>
          </a:xfrm>
          <a:prstGeom prst="ellipse">
            <a:avLst/>
          </a:prstGeom>
          <a:solidFill>
            <a:srgbClr val="FFFFFF"/>
          </a:solidFill>
          <a:ln w="19050">
            <a:solidFill>
              <a:srgbClr val="14283A"/>
            </a:solidFill>
            <a:prstDash val="solid"/>
          </a:ln>
        </p:spPr>
      </p:sp>
      <p:sp>
        <p:nvSpPr>
          <p:cNvPr id="25" name="!!no5"/>
          <p:cNvSpPr/>
          <p:nvPr/>
        </p:nvSpPr>
        <p:spPr>
          <a:xfrm>
            <a:off x="3545246" y="32979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148847" y="267783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Pistol (la serie «21» de la NBA, codificada por Dave Severns con los Clippers y corrida por casi todos los cuerpos técnicos profesionales desde los Suns de D'Antoni): un disparador de ofensiva TEMPRANA, no una jugada armada. El balón se adelanta al ala en los primeros cuatro segundos, el pasador persigue su propio pase hacia la entrega de vuelta, y el 5 que llega apila una pantalla step-up encima — tres acciones antes de que la defensa se empareje.</a:t>
            </a:r>
            <a:endParaRPr lang="en-US" sz="950" dirty="0"/>
          </a:p>
        </p:txBody>
      </p:sp>
      <p:sp>
        <p:nvSpPr>
          <p:cNvPr id="28" name="notebox-8"/>
          <p:cNvSpPr/>
          <p:nvPr/>
        </p:nvSpPr>
        <p:spPr>
          <a:xfrm>
            <a:off x="4911495" y="2606040"/>
            <a:ext cx="3821025" cy="1143000"/>
          </a:xfrm>
          <a:prstGeom prst="roundRect">
            <a:avLst>
              <a:gd name="adj" fmla="val 4800"/>
            </a:avLst>
          </a:prstGeom>
          <a:solidFill>
            <a:srgbClr val="E3EDF2"/>
          </a:solidFill>
          <a:ln/>
        </p:spPr>
      </p:sp>
      <p:sp>
        <p:nvSpPr>
          <p:cNvPr id="29" name="notelbl-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la voltea: flare para 2 detrás de la jugada. Penetración, pase corto o el pase al flare — toma lo que dé el caos.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OFENSIVA TEMPRANA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Chase (Acción Base)</a:t>
            </a:r>
            <a:endParaRPr lang="en-US" sz="2200" dirty="0"/>
          </a:p>
        </p:txBody>
      </p:sp>
      <p:sp>
        <p:nvSpPr>
          <p:cNvPr id="4" name="ph-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0"/>
          <p:cNvSpPr/>
          <p:nvPr/>
        </p:nvSpPr>
        <p:spPr>
          <a:xfrm flipH="1" flipV="1">
            <a:off x="3222774" y="2512460"/>
            <a:ext cx="429963" cy="892999"/>
          </a:xfrm>
          <a:prstGeom prst="line">
            <a:avLst/>
          </a:prstGeom>
          <a:noFill/>
          <a:ln w="19050">
            <a:solidFill>
              <a:srgbClr val="14283A"/>
            </a:solidFill>
            <a:prstDash val="solid"/>
          </a:ln>
        </p:spPr>
      </p:sp>
      <p:sp>
        <p:nvSpPr>
          <p:cNvPr id="14" name="tr-9-0"/>
          <p:cNvSpPr/>
          <p:nvPr/>
        </p:nvSpPr>
        <p:spPr>
          <a:xfrm flipH="1" flipV="1">
            <a:off x="2933376" y="1917127"/>
            <a:ext cx="289398" cy="595333"/>
          </a:xfrm>
          <a:prstGeom prst="line">
            <a:avLst/>
          </a:prstGeom>
          <a:noFill/>
          <a:ln w="19050">
            <a:solidFill>
              <a:srgbClr val="14283A"/>
            </a:solidFill>
            <a:prstDash val="solid"/>
            <a:tailEnd type="triangle"/>
          </a:ln>
        </p:spPr>
      </p:sp>
      <p:sp>
        <p:nvSpPr>
          <p:cNvPr id="15" name="tr-9-1"/>
          <p:cNvSpPr/>
          <p:nvPr/>
        </p:nvSpPr>
        <p:spPr>
          <a:xfrm>
            <a:off x="2892033" y="2595145"/>
            <a:ext cx="248055" cy="1198934"/>
          </a:xfrm>
          <a:prstGeom prst="line">
            <a:avLst/>
          </a:prstGeom>
          <a:noFill/>
          <a:ln w="19050">
            <a:solidFill>
              <a:srgbClr val="14283A"/>
            </a:solidFill>
            <a:prstDash val="solid"/>
            <a:tailEnd type="triangle"/>
          </a:ln>
        </p:spPr>
      </p:sp>
      <p:sp>
        <p:nvSpPr>
          <p:cNvPr id="16"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983477" y="2694367"/>
            <a:ext cx="214981" cy="214981"/>
          </a:xfrm>
          <a:prstGeom prst="ellipse">
            <a:avLst/>
          </a:prstGeom>
          <a:solidFill>
            <a:srgbClr val="FFFFFF"/>
          </a:solidFill>
          <a:ln w="19050">
            <a:solidFill>
              <a:srgbClr val="14283A"/>
            </a:solidFill>
            <a:prstDash val="solid"/>
          </a:ln>
        </p:spPr>
      </p:sp>
      <p:sp>
        <p:nvSpPr>
          <p:cNvPr id="19" name="!!no2"/>
          <p:cNvSpPr/>
          <p:nvPr/>
        </p:nvSpPr>
        <p:spPr>
          <a:xfrm>
            <a:off x="3983477" y="269436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09637"/>
            <a:ext cx="214981" cy="214981"/>
          </a:xfrm>
          <a:prstGeom prst="ellipse">
            <a:avLst/>
          </a:prstGeom>
          <a:solidFill>
            <a:srgbClr val="FFFFFF"/>
          </a:solidFill>
          <a:ln w="19050">
            <a:solidFill>
              <a:srgbClr val="14283A"/>
            </a:solidFill>
            <a:prstDash val="solid"/>
          </a:ln>
        </p:spPr>
      </p:sp>
      <p:sp>
        <p:nvSpPr>
          <p:cNvPr id="25" name="!!no5"/>
          <p:cNvSpPr/>
          <p:nvPr/>
        </p:nvSpPr>
        <p:spPr>
          <a:xfrm>
            <a:off x="2825885"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148847" y="267783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Pistol (la serie «21» de la NBA, codificada por Dave Severns con los Clippers y corrida por casi todos los cuerpos técnicos profesionales desde los Suns de D'Antoni): un disparador de ofensiva TEMPRANA, no una jugada armada. El balón se adelanta al ala en los primeros cuatro segundos, el pasador persigue su propio pase hacia la entrega de vuelta, y el 5 que llega apila una pantalla step-up encima — tres acciones antes de que la defensa se empareje.</a:t>
            </a:r>
            <a:endParaRPr lang="en-US" sz="950" dirty="0"/>
          </a:p>
        </p:txBody>
      </p:sp>
      <p:sp>
        <p:nvSpPr>
          <p:cNvPr id="28" name="notebox-9"/>
          <p:cNvSpPr/>
          <p:nvPr/>
        </p:nvSpPr>
        <p:spPr>
          <a:xfrm>
            <a:off x="4911495" y="2606040"/>
            <a:ext cx="3821025" cy="1143000"/>
          </a:xfrm>
          <a:prstGeom prst="roundRect">
            <a:avLst>
              <a:gd name="adj" fmla="val 4800"/>
            </a:avLst>
          </a:prstGeom>
          <a:solidFill>
            <a:srgbClr val="E3EDF2"/>
          </a:solidFill>
          <a:ln/>
        </p:spPr>
      </p:sp>
      <p:sp>
        <p:nvSpPr>
          <p:cNvPr id="29" name="notelbl-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0" name="note-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claro? 5 rueda al rincón y la cancha ya está espaciada — Pistol fluye a la ofensiva sin tiempo de reinicio. Ese es todo el punto.</a:t>
            </a:r>
            <a:endParaRPr lang="en-US" sz="1050" dirty="0"/>
          </a:p>
        </p:txBody>
      </p:sp>
      <p:sp>
        <p:nvSpPr>
          <p:cNvPr id="31" name="kp-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Adelanta el balón TEMPRANO — toda la serie vive en los primeros seis segundos del reloj.</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persecución es un sprint, no un trote: la entrega de vuelta es una pantalla en movimiento a máxima velocidad.</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Apila las acciones: entrega HACIA la step-up sin pausa entre ellas.</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CONTRAGOLPE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4058671"/>
            <a:ext cx="214981" cy="214981"/>
          </a:xfrm>
          <a:prstGeom prst="ellipse">
            <a:avLst/>
          </a:prstGeom>
          <a:solidFill>
            <a:srgbClr val="FFFFFF"/>
          </a:solidFill>
          <a:ln w="19050">
            <a:solidFill>
              <a:srgbClr val="14283A"/>
            </a:solidFill>
            <a:prstDash val="solid"/>
          </a:ln>
        </p:spPr>
      </p:sp>
      <p:sp>
        <p:nvSpPr>
          <p:cNvPr id="14" name="!!no1"/>
          <p:cNvSpPr/>
          <p:nvPr/>
        </p:nvSpPr>
        <p:spPr>
          <a:xfrm>
            <a:off x="2867228" y="405867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6"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2"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032598" y="404213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contragolpe que mantiene honesto al Chase. Los defensores aprenden a adelantarse a la entrega — así que el ala la FINGE y rompe por el fondo. Si el aro está amurallado, el 5 llega a un pick and roll lateral cargado mientras el lado débil corre su propia pantalla baja. Una finta, tres problemas.</a:t>
            </a:r>
            <a:endParaRPr lang="en-US" sz="950" dirty="0"/>
          </a:p>
        </p:txBody>
      </p:sp>
      <p:sp>
        <p:nvSpPr>
          <p:cNvPr id="25" name="notebox-10"/>
          <p:cNvSpPr/>
          <p:nvPr/>
        </p:nvSpPr>
        <p:spPr>
          <a:xfrm>
            <a:off x="4911495" y="2606040"/>
            <a:ext cx="3821025" cy="1143000"/>
          </a:xfrm>
          <a:prstGeom prst="roundRect">
            <a:avLst>
              <a:gd name="adj" fmla="val 4800"/>
            </a:avLst>
          </a:prstGeom>
          <a:solidFill>
            <a:srgbClr val="E3EDF2"/>
          </a:solidFill>
          <a:ln/>
        </p:spPr>
      </p:sp>
      <p:sp>
        <p:nvSpPr>
          <p:cNvPr id="26" name="notelbl-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La lectura automática cuando el defensor del perseguidor salta a la entrega, o por señal cuando el scouting muestra un equipo que cambia las entregas.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CONTRAGOLPE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0"/>
          <p:cNvSpPr/>
          <p:nvPr/>
        </p:nvSpPr>
        <p:spPr>
          <a:xfrm flipV="1">
            <a:off x="2974718" y="3752737"/>
            <a:ext cx="496111" cy="413426"/>
          </a:xfrm>
          <a:prstGeom prst="line">
            <a:avLst/>
          </a:prstGeom>
          <a:noFill/>
          <a:ln w="19050">
            <a:solidFill>
              <a:srgbClr val="14283A"/>
            </a:solidFill>
            <a:prstDash val="solid"/>
          </a:ln>
        </p:spPr>
      </p:sp>
      <p:sp>
        <p:nvSpPr>
          <p:cNvPr id="14" name="tr-11-0"/>
          <p:cNvSpPr/>
          <p:nvPr/>
        </p:nvSpPr>
        <p:spPr>
          <a:xfrm flipV="1">
            <a:off x="3470829" y="3355848"/>
            <a:ext cx="413426" cy="396889"/>
          </a:xfrm>
          <a:prstGeom prst="line">
            <a:avLst/>
          </a:prstGeom>
          <a:noFill/>
          <a:ln w="19050">
            <a:solidFill>
              <a:srgbClr val="14283A"/>
            </a:solidFill>
            <a:prstDash val="solid"/>
            <a:tailEnd type="triangle"/>
          </a:ln>
        </p:spPr>
      </p:sp>
      <p:sp>
        <p:nvSpPr>
          <p:cNvPr id="15" name="trp-11"/>
          <p:cNvSpPr/>
          <p:nvPr/>
        </p:nvSpPr>
        <p:spPr>
          <a:xfrm flipV="1">
            <a:off x="3991745" y="3016839"/>
            <a:ext cx="82685" cy="264592"/>
          </a:xfrm>
          <a:prstGeom prst="line">
            <a:avLst/>
          </a:prstGeom>
          <a:noFill/>
          <a:ln w="19050">
            <a:solidFill>
              <a:srgbClr val="2E7391"/>
            </a:solidFill>
            <a:prstDash val="dash"/>
            <a:tailEnd type="triangle"/>
          </a:ln>
        </p:spPr>
      </p:sp>
      <p:sp>
        <p:nvSpPr>
          <p:cNvPr id="16" name="!!o1"/>
          <p:cNvSpPr/>
          <p:nvPr/>
        </p:nvSpPr>
        <p:spPr>
          <a:xfrm>
            <a:off x="3776764" y="3248357"/>
            <a:ext cx="214981" cy="214981"/>
          </a:xfrm>
          <a:prstGeom prst="ellipse">
            <a:avLst/>
          </a:prstGeom>
          <a:solidFill>
            <a:srgbClr val="FFFFFF"/>
          </a:solidFill>
          <a:ln w="19050">
            <a:solidFill>
              <a:srgbClr val="14283A"/>
            </a:solidFill>
            <a:prstDash val="solid"/>
          </a:ln>
        </p:spPr>
      </p:sp>
      <p:sp>
        <p:nvSpPr>
          <p:cNvPr id="17" name="!!no1"/>
          <p:cNvSpPr/>
          <p:nvPr/>
        </p:nvSpPr>
        <p:spPr>
          <a:xfrm>
            <a:off x="377676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9"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5"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024819" y="2967228"/>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contragolpe que mantiene honesto al Chase. Los defensores aprenden a adelantarse a la entrega — así que el ala la FINGE y rompe por el fondo. Si el aro está amurallado, el 5 llega a un pick and roll lateral cargado mientras el lado débil corre su propia pantalla baja. Una finta, tres problemas.</a:t>
            </a:r>
            <a:endParaRPr lang="en-US" sz="950" dirty="0"/>
          </a:p>
        </p:txBody>
      </p:sp>
      <p:sp>
        <p:nvSpPr>
          <p:cNvPr id="28" name="notebox-11"/>
          <p:cNvSpPr/>
          <p:nvPr/>
        </p:nvSpPr>
        <p:spPr>
          <a:xfrm>
            <a:off x="4911495" y="2606040"/>
            <a:ext cx="3821025" cy="1143000"/>
          </a:xfrm>
          <a:prstGeom prst="roundRect">
            <a:avLst>
              <a:gd name="adj" fmla="val 4800"/>
            </a:avLst>
          </a:prstGeom>
          <a:solidFill>
            <a:srgbClr val="E3EDF2"/>
          </a:solidFill>
          <a:ln/>
        </p:spPr>
      </p:sp>
      <p:sp>
        <p:nvSpPr>
          <p:cNvPr id="29" name="notelbl-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misma foto: pase adelantado, 1 persigue. Por tres pasos esto ES el Chase — eso es lo que lo hace funcionar.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CONTRAGOLPE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0"/>
          <p:cNvSpPr/>
          <p:nvPr/>
        </p:nvSpPr>
        <p:spPr>
          <a:xfrm flipV="1">
            <a:off x="3966940" y="2347090"/>
            <a:ext cx="82685" cy="744166"/>
          </a:xfrm>
          <a:prstGeom prst="line">
            <a:avLst/>
          </a:prstGeom>
          <a:noFill/>
          <a:ln w="19050">
            <a:solidFill>
              <a:srgbClr val="14283A"/>
            </a:solidFill>
            <a:prstDash val="sysDot"/>
          </a:ln>
        </p:spPr>
      </p:sp>
      <p:sp>
        <p:nvSpPr>
          <p:cNvPr id="14" name="tr-12-0"/>
          <p:cNvSpPr/>
          <p:nvPr/>
        </p:nvSpPr>
        <p:spPr>
          <a:xfrm flipH="1" flipV="1">
            <a:off x="3718884" y="1809637"/>
            <a:ext cx="330740" cy="537453"/>
          </a:xfrm>
          <a:prstGeom prst="line">
            <a:avLst/>
          </a:prstGeom>
          <a:noFill/>
          <a:ln w="19050">
            <a:solidFill>
              <a:srgbClr val="14283A"/>
            </a:solidFill>
            <a:prstDash val="sysDot"/>
            <a:tailEnd type="triangle"/>
          </a:ln>
        </p:spPr>
      </p:sp>
      <p:sp>
        <p:nvSpPr>
          <p:cNvPr id="15" name="tr-12-1"/>
          <p:cNvSpPr/>
          <p:nvPr/>
        </p:nvSpPr>
        <p:spPr>
          <a:xfrm flipH="1">
            <a:off x="3140089" y="3355848"/>
            <a:ext cx="744166" cy="479574"/>
          </a:xfrm>
          <a:prstGeom prst="line">
            <a:avLst/>
          </a:prstGeom>
          <a:noFill/>
          <a:ln w="19050">
            <a:solidFill>
              <a:srgbClr val="14283A"/>
            </a:solidFill>
            <a:prstDash val="solid"/>
            <a:tailEnd type="triangle"/>
          </a:ln>
        </p:spPr>
      </p:sp>
      <p:sp>
        <p:nvSpPr>
          <p:cNvPr id="16"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7"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611394" y="1702146"/>
            <a:ext cx="214981" cy="214981"/>
          </a:xfrm>
          <a:prstGeom prst="ellipse">
            <a:avLst/>
          </a:prstGeom>
          <a:solidFill>
            <a:srgbClr val="FFFFFF"/>
          </a:solidFill>
          <a:ln w="19050">
            <a:solidFill>
              <a:srgbClr val="14283A"/>
            </a:solidFill>
            <a:prstDash val="solid"/>
          </a:ln>
        </p:spPr>
      </p:sp>
      <p:sp>
        <p:nvSpPr>
          <p:cNvPr id="19" name="!!no2"/>
          <p:cNvSpPr/>
          <p:nvPr/>
        </p:nvSpPr>
        <p:spPr>
          <a:xfrm>
            <a:off x="3611394"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5"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856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contragolpe que mantiene honesto al Chase. Los defensores aprenden a adelantarse a la entrega — así que el ala la FINGE y rompe por el fondo. Si el aro está amurallado, el 5 llega a un pick and roll lateral cargado mientras el lado débil corre su propia pantalla baja. Una finta, tres problemas.</a:t>
            </a:r>
            <a:endParaRPr lang="en-US" sz="950" dirty="0"/>
          </a:p>
        </p:txBody>
      </p:sp>
      <p:sp>
        <p:nvSpPr>
          <p:cNvPr id="28" name="notebox-12"/>
          <p:cNvSpPr/>
          <p:nvPr/>
        </p:nvSpPr>
        <p:spPr>
          <a:xfrm>
            <a:off x="4911495" y="2606040"/>
            <a:ext cx="3821025" cy="1143000"/>
          </a:xfrm>
          <a:prstGeom prst="roundRect">
            <a:avLst>
              <a:gd name="adj" fmla="val 4800"/>
            </a:avLst>
          </a:prstGeom>
          <a:solidFill>
            <a:srgbClr val="E3EDF2"/>
          </a:solidFill>
          <a:ln/>
        </p:spPr>
      </p:sp>
      <p:sp>
        <p:nvSpPr>
          <p:cNvPr id="29" name="notelbl-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KEEP: 2 finge la entrega y rompe por el fondo. El defensor del perseguidor se adelantó a la entrega — esa es la grieta que acaba de pagar.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CONTRAGOLPE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0"/>
          <p:cNvSpPr/>
          <p:nvPr/>
        </p:nvSpPr>
        <p:spPr>
          <a:xfrm>
            <a:off x="3718884" y="1809637"/>
            <a:ext cx="206713" cy="785509"/>
          </a:xfrm>
          <a:prstGeom prst="line">
            <a:avLst/>
          </a:prstGeom>
          <a:noFill/>
          <a:ln w="19050">
            <a:solidFill>
              <a:srgbClr val="14283A"/>
            </a:solidFill>
            <a:prstDash val="sysDot"/>
            <a:tailEnd type="triangle"/>
          </a:ln>
        </p:spPr>
      </p:sp>
      <p:sp>
        <p:nvSpPr>
          <p:cNvPr id="14" name="tr-13-1"/>
          <p:cNvSpPr/>
          <p:nvPr/>
        </p:nvSpPr>
        <p:spPr>
          <a:xfrm flipV="1">
            <a:off x="2478608" y="3008571"/>
            <a:ext cx="1223740" cy="1322962"/>
          </a:xfrm>
          <a:prstGeom prst="line">
            <a:avLst/>
          </a:prstGeom>
          <a:noFill/>
          <a:ln w="44450">
            <a:solidFill>
              <a:srgbClr val="2E7391">
                <a:alpha val="65000"/>
              </a:srgbClr>
            </a:solidFill>
            <a:prstDash val="solid"/>
            <a:tailEnd type="oval"/>
          </a:ln>
        </p:spPr>
      </p:sp>
      <p:sp>
        <p:nvSpPr>
          <p:cNvPr id="15"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6"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818106" y="2487654"/>
            <a:ext cx="214981" cy="214981"/>
          </a:xfrm>
          <a:prstGeom prst="ellipse">
            <a:avLst/>
          </a:prstGeom>
          <a:solidFill>
            <a:srgbClr val="FFFFFF"/>
          </a:solidFill>
          <a:ln w="19050">
            <a:solidFill>
              <a:srgbClr val="14283A"/>
            </a:solidFill>
            <a:prstDash val="solid"/>
          </a:ln>
        </p:spPr>
      </p:sp>
      <p:sp>
        <p:nvSpPr>
          <p:cNvPr id="18" name="!!no2"/>
          <p:cNvSpPr/>
          <p:nvPr/>
        </p:nvSpPr>
        <p:spPr>
          <a:xfrm>
            <a:off x="3818106"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594857" y="2901080"/>
            <a:ext cx="214981" cy="214981"/>
          </a:xfrm>
          <a:prstGeom prst="ellipse">
            <a:avLst/>
          </a:prstGeom>
          <a:solidFill>
            <a:srgbClr val="FFFFFF"/>
          </a:solidFill>
          <a:ln w="19050">
            <a:solidFill>
              <a:srgbClr val="14283A"/>
            </a:solidFill>
            <a:prstDash val="solid"/>
          </a:ln>
        </p:spPr>
      </p:sp>
      <p:sp>
        <p:nvSpPr>
          <p:cNvPr id="24" name="!!no5"/>
          <p:cNvSpPr/>
          <p:nvPr/>
        </p:nvSpPr>
        <p:spPr>
          <a:xfrm>
            <a:off x="359485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83477" y="247111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contragolpe que mantiene honesto al Chase. Los defensores aprenden a adelantarse a la entrega — así que el ala la FINGE y rompe por el fondo. Si el aro está amurallado, el 5 llega a un pick and roll lateral cargado mientras el lado débil corre su propia pantalla baja. Una finta, tres problemas.</a:t>
            </a:r>
            <a:endParaRPr lang="en-US" sz="950" dirty="0"/>
          </a:p>
        </p:txBody>
      </p:sp>
      <p:sp>
        <p:nvSpPr>
          <p:cNvPr id="27" name="notebox-13"/>
          <p:cNvSpPr/>
          <p:nvPr/>
        </p:nvSpPr>
        <p:spPr>
          <a:xfrm>
            <a:off x="4911495" y="2606040"/>
            <a:ext cx="3821025" cy="1143000"/>
          </a:xfrm>
          <a:prstGeom prst="roundRect">
            <a:avLst>
              <a:gd name="adj" fmla="val 4800"/>
            </a:avLst>
          </a:prstGeom>
          <a:solidFill>
            <a:srgbClr val="E3EDF2"/>
          </a:solidFill>
          <a:ln/>
        </p:spPr>
      </p:sp>
      <p:sp>
        <p:nvSpPr>
          <p:cNvPr id="28" name="notelbl-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9" name="note-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¿Aro amurallado? Retrocede un bote — y el 5 llega a un pick and roll lateral cargado contra una defensa ya revuelta.</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CONTRAGOLPE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0"/>
          <p:cNvSpPr/>
          <p:nvPr/>
        </p:nvSpPr>
        <p:spPr>
          <a:xfrm flipH="1" flipV="1">
            <a:off x="3305459" y="2388432"/>
            <a:ext cx="620138" cy="206713"/>
          </a:xfrm>
          <a:prstGeom prst="line">
            <a:avLst/>
          </a:prstGeom>
          <a:noFill/>
          <a:ln w="19050">
            <a:solidFill>
              <a:srgbClr val="14283A"/>
            </a:solidFill>
            <a:prstDash val="sysDot"/>
            <a:tailEnd type="triangle"/>
          </a:ln>
        </p:spPr>
      </p:sp>
      <p:sp>
        <p:nvSpPr>
          <p:cNvPr id="14" name="tr-14-1"/>
          <p:cNvSpPr/>
          <p:nvPr/>
        </p:nvSpPr>
        <p:spPr>
          <a:xfrm flipH="1" flipV="1">
            <a:off x="3140089" y="1933664"/>
            <a:ext cx="562259" cy="1074906"/>
          </a:xfrm>
          <a:prstGeom prst="line">
            <a:avLst/>
          </a:prstGeom>
          <a:noFill/>
          <a:ln w="19050">
            <a:solidFill>
              <a:srgbClr val="14283A"/>
            </a:solidFill>
            <a:prstDash val="solid"/>
            <a:tailEnd type="triangle"/>
          </a:ln>
        </p:spPr>
      </p:sp>
      <p:sp>
        <p:nvSpPr>
          <p:cNvPr id="15" name="tr-14-2"/>
          <p:cNvSpPr/>
          <p:nvPr/>
        </p:nvSpPr>
        <p:spPr>
          <a:xfrm flipH="1" flipV="1">
            <a:off x="907591" y="2016349"/>
            <a:ext cx="206713" cy="1074906"/>
          </a:xfrm>
          <a:prstGeom prst="line">
            <a:avLst/>
          </a:prstGeom>
          <a:noFill/>
          <a:ln w="44450">
            <a:solidFill>
              <a:srgbClr val="2E7391">
                <a:alpha val="65000"/>
              </a:srgbClr>
            </a:solidFill>
            <a:prstDash val="solid"/>
            <a:tailEnd type="oval"/>
          </a:ln>
        </p:spPr>
      </p:sp>
      <p:sp>
        <p:nvSpPr>
          <p:cNvPr id="16" name="tr-14-3"/>
          <p:cNvSpPr/>
          <p:nvPr/>
        </p:nvSpPr>
        <p:spPr>
          <a:xfrm>
            <a:off x="758757" y="1478896"/>
            <a:ext cx="355546" cy="1488332"/>
          </a:xfrm>
          <a:prstGeom prst="line">
            <a:avLst/>
          </a:prstGeom>
          <a:noFill/>
          <a:ln w="19050">
            <a:solidFill>
              <a:srgbClr val="14283A"/>
            </a:solidFill>
            <a:prstDash val="solid"/>
            <a:tailEnd type="triangle"/>
          </a:ln>
        </p:spPr>
      </p:sp>
      <p:sp>
        <p:nvSpPr>
          <p:cNvPr id="17"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8"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197968" y="2280942"/>
            <a:ext cx="214981" cy="214981"/>
          </a:xfrm>
          <a:prstGeom prst="ellipse">
            <a:avLst/>
          </a:prstGeom>
          <a:solidFill>
            <a:srgbClr val="FFFFFF"/>
          </a:solidFill>
          <a:ln w="19050">
            <a:solidFill>
              <a:srgbClr val="14283A"/>
            </a:solidFill>
            <a:prstDash val="solid"/>
          </a:ln>
        </p:spPr>
      </p:sp>
      <p:sp>
        <p:nvSpPr>
          <p:cNvPr id="20" name="!!no2"/>
          <p:cNvSpPr/>
          <p:nvPr/>
        </p:nvSpPr>
        <p:spPr>
          <a:xfrm>
            <a:off x="3197968" y="22809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800100" y="1908859"/>
            <a:ext cx="214981" cy="214981"/>
          </a:xfrm>
          <a:prstGeom prst="ellipse">
            <a:avLst/>
          </a:prstGeom>
          <a:solidFill>
            <a:srgbClr val="FFFFFF"/>
          </a:solidFill>
          <a:ln w="19050">
            <a:solidFill>
              <a:srgbClr val="14283A"/>
            </a:solidFill>
            <a:prstDash val="solid"/>
          </a:ln>
        </p:spPr>
      </p:sp>
      <p:sp>
        <p:nvSpPr>
          <p:cNvPr id="22" name="!!no3"/>
          <p:cNvSpPr/>
          <p:nvPr/>
        </p:nvSpPr>
        <p:spPr>
          <a:xfrm>
            <a:off x="800100"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006813" y="2859737"/>
            <a:ext cx="214981" cy="214981"/>
          </a:xfrm>
          <a:prstGeom prst="ellipse">
            <a:avLst/>
          </a:prstGeom>
          <a:solidFill>
            <a:srgbClr val="FFFFFF"/>
          </a:solidFill>
          <a:ln w="19050">
            <a:solidFill>
              <a:srgbClr val="14283A"/>
            </a:solidFill>
            <a:prstDash val="solid"/>
          </a:ln>
        </p:spPr>
      </p:sp>
      <p:sp>
        <p:nvSpPr>
          <p:cNvPr id="24" name="!!no4"/>
          <p:cNvSpPr/>
          <p:nvPr/>
        </p:nvSpPr>
        <p:spPr>
          <a:xfrm>
            <a:off x="1006813"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032598" y="1826174"/>
            <a:ext cx="214981" cy="214981"/>
          </a:xfrm>
          <a:prstGeom prst="ellipse">
            <a:avLst/>
          </a:prstGeom>
          <a:solidFill>
            <a:srgbClr val="FFFFFF"/>
          </a:solidFill>
          <a:ln w="19050">
            <a:solidFill>
              <a:srgbClr val="14283A"/>
            </a:solidFill>
            <a:prstDash val="solid"/>
          </a:ln>
        </p:spPr>
      </p:sp>
      <p:sp>
        <p:nvSpPr>
          <p:cNvPr id="26" name="!!no5"/>
          <p:cNvSpPr/>
          <p:nvPr/>
        </p:nvSpPr>
        <p:spPr>
          <a:xfrm>
            <a:off x="3032598"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363338" y="2264405"/>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contragolpe que mantiene honesto al Chase. Los defensores aprenden a adelantarse a la entrega — así que el ala la FINGE y rompe por el fondo. Si el aro está amurallado, el 5 llega a un pick and roll lateral cargado mientras el lado débil corre su propia pantalla baja. Una finta, tres problemas.</a:t>
            </a:r>
            <a:endParaRPr lang="en-US" sz="950" dirty="0"/>
          </a:p>
        </p:txBody>
      </p:sp>
      <p:sp>
        <p:nvSpPr>
          <p:cNvPr id="29" name="notebox-14"/>
          <p:cNvSpPr/>
          <p:nvPr/>
        </p:nvSpPr>
        <p:spPr>
          <a:xfrm>
            <a:off x="4911495" y="2606040"/>
            <a:ext cx="3821025" cy="1143000"/>
          </a:xfrm>
          <a:prstGeom prst="roundRect">
            <a:avLst>
              <a:gd name="adj" fmla="val 4800"/>
            </a:avLst>
          </a:prstGeom>
          <a:solidFill>
            <a:srgbClr val="E3EDF2"/>
          </a:solidFill>
          <a:ln/>
        </p:spPr>
      </p:sp>
      <p:sp>
        <p:nvSpPr>
          <p:cNvPr id="30" name="notelbl-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1" name="note-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la esquina mientras 5 rueda — y el lado débil juega lo suyo: la pantalla baja sube al tirador al ala.</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CONTRAGOLPE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Keep</a:t>
            </a:r>
            <a:endParaRPr lang="en-US" sz="2200" dirty="0"/>
          </a:p>
        </p:txBody>
      </p:sp>
      <p:sp>
        <p:nvSpPr>
          <p:cNvPr id="4" name="ph-1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5"/>
          <p:cNvSpPr/>
          <p:nvPr/>
        </p:nvSpPr>
        <p:spPr>
          <a:xfrm flipH="1">
            <a:off x="1221794" y="2314016"/>
            <a:ext cx="2191155" cy="578796"/>
          </a:xfrm>
          <a:prstGeom prst="line">
            <a:avLst/>
          </a:prstGeom>
          <a:noFill/>
          <a:ln w="19050">
            <a:solidFill>
              <a:srgbClr val="2E7391"/>
            </a:solidFill>
            <a:prstDash val="dash"/>
            <a:tailEnd type="triangle"/>
          </a:ln>
        </p:spPr>
      </p:sp>
      <p:sp>
        <p:nvSpPr>
          <p:cNvPr id="14"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5"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197968" y="2280942"/>
            <a:ext cx="214981" cy="214981"/>
          </a:xfrm>
          <a:prstGeom prst="ellipse">
            <a:avLst/>
          </a:prstGeom>
          <a:solidFill>
            <a:srgbClr val="FFFFFF"/>
          </a:solidFill>
          <a:ln w="19050">
            <a:solidFill>
              <a:srgbClr val="14283A"/>
            </a:solidFill>
            <a:prstDash val="solid"/>
          </a:ln>
        </p:spPr>
      </p:sp>
      <p:sp>
        <p:nvSpPr>
          <p:cNvPr id="17" name="!!no2"/>
          <p:cNvSpPr/>
          <p:nvPr/>
        </p:nvSpPr>
        <p:spPr>
          <a:xfrm>
            <a:off x="3197968" y="22809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00100" y="1908859"/>
            <a:ext cx="214981" cy="214981"/>
          </a:xfrm>
          <a:prstGeom prst="ellipse">
            <a:avLst/>
          </a:prstGeom>
          <a:solidFill>
            <a:srgbClr val="FFFFFF"/>
          </a:solidFill>
          <a:ln w="19050">
            <a:solidFill>
              <a:srgbClr val="14283A"/>
            </a:solidFill>
            <a:prstDash val="solid"/>
          </a:ln>
        </p:spPr>
      </p:sp>
      <p:sp>
        <p:nvSpPr>
          <p:cNvPr id="19" name="!!no3"/>
          <p:cNvSpPr/>
          <p:nvPr/>
        </p:nvSpPr>
        <p:spPr>
          <a:xfrm>
            <a:off x="800100"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006813" y="2859737"/>
            <a:ext cx="214981" cy="214981"/>
          </a:xfrm>
          <a:prstGeom prst="ellipse">
            <a:avLst/>
          </a:prstGeom>
          <a:solidFill>
            <a:srgbClr val="FFFFFF"/>
          </a:solidFill>
          <a:ln w="19050">
            <a:solidFill>
              <a:srgbClr val="14283A"/>
            </a:solidFill>
            <a:prstDash val="solid"/>
          </a:ln>
        </p:spPr>
      </p:sp>
      <p:sp>
        <p:nvSpPr>
          <p:cNvPr id="21" name="!!no4"/>
          <p:cNvSpPr/>
          <p:nvPr/>
        </p:nvSpPr>
        <p:spPr>
          <a:xfrm>
            <a:off x="1006813"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3032598" y="1826174"/>
            <a:ext cx="214981" cy="214981"/>
          </a:xfrm>
          <a:prstGeom prst="ellipse">
            <a:avLst/>
          </a:prstGeom>
          <a:solidFill>
            <a:srgbClr val="FFFFFF"/>
          </a:solidFill>
          <a:ln w="19050">
            <a:solidFill>
              <a:srgbClr val="14283A"/>
            </a:solidFill>
            <a:prstDash val="solid"/>
          </a:ln>
        </p:spPr>
      </p:sp>
      <p:sp>
        <p:nvSpPr>
          <p:cNvPr id="23" name="!!no5"/>
          <p:cNvSpPr/>
          <p:nvPr/>
        </p:nvSpPr>
        <p:spPr>
          <a:xfrm>
            <a:off x="3032598"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172183"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contragolpe que mantiene honesto al Chase. Los defensores aprenden a adelantarse a la entrega — así que el ala la FINGE y rompe por el fondo. Si el aro está amurallado, el 5 llega a un pick and roll lateral cargado mientras el lado débil corre su propia pantalla baja. Una finta, tres problemas.</a:t>
            </a:r>
            <a:endParaRPr lang="en-US" sz="950" dirty="0"/>
          </a:p>
        </p:txBody>
      </p:sp>
      <p:sp>
        <p:nvSpPr>
          <p:cNvPr id="26" name="notebox-15"/>
          <p:cNvSpPr/>
          <p:nvPr/>
        </p:nvSpPr>
        <p:spPr>
          <a:xfrm>
            <a:off x="4911495" y="2606040"/>
            <a:ext cx="3821025" cy="1143000"/>
          </a:xfrm>
          <a:prstGeom prst="roundRect">
            <a:avLst>
              <a:gd name="adj" fmla="val 4800"/>
            </a:avLst>
          </a:prstGeom>
          <a:solidFill>
            <a:srgbClr val="E3EDF2"/>
          </a:solidFill>
          <a:ln/>
        </p:spPr>
      </p:sp>
      <p:sp>
        <p:nvSpPr>
          <p:cNvPr id="27" name="notelbl-1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8" name="note-1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Pase corto al que rueda o el pase cruzado al tirador que subió — y a fluir. Keep castiga la trampa y aun así termina espaciado.</a:t>
            </a:r>
            <a:endParaRPr lang="en-US" sz="1050" dirty="0"/>
          </a:p>
        </p:txBody>
      </p:sp>
      <p:sp>
        <p:nvSpPr>
          <p:cNvPr id="29" name="kp-1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Keep es una LECTURA antes que una señal: el ala siente la trampa y rompe sin pensar.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Vende la entrega con los ojos y el balón — la finta es la pantalla.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Si el fondo está cerrado, retrocede y deja llegar al 5: el PnR lateral golpea a una defensa ya en rotación.</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VS NEGACIÓN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4058671"/>
            <a:ext cx="214981" cy="214981"/>
          </a:xfrm>
          <a:prstGeom prst="ellipse">
            <a:avLst/>
          </a:prstGeom>
          <a:solidFill>
            <a:srgbClr val="FFFFFF"/>
          </a:solidFill>
          <a:ln w="19050">
            <a:solidFill>
              <a:srgbClr val="14283A"/>
            </a:solidFill>
            <a:prstDash val="solid"/>
          </a:ln>
        </p:spPr>
      </p:sp>
      <p:sp>
        <p:nvSpPr>
          <p:cNvPr id="14" name="!!no1"/>
          <p:cNvSpPr/>
          <p:nvPr/>
        </p:nvSpPr>
        <p:spPr>
          <a:xfrm>
            <a:off x="2867228" y="405867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859449" y="2983765"/>
            <a:ext cx="214981" cy="214981"/>
          </a:xfrm>
          <a:prstGeom prst="ellipse">
            <a:avLst/>
          </a:prstGeom>
          <a:solidFill>
            <a:srgbClr val="FFFFFF"/>
          </a:solidFill>
          <a:ln w="19050">
            <a:solidFill>
              <a:srgbClr val="14283A"/>
            </a:solidFill>
            <a:prstDash val="solid"/>
          </a:ln>
        </p:spPr>
      </p:sp>
      <p:sp>
        <p:nvSpPr>
          <p:cNvPr id="16" name="!!no2"/>
          <p:cNvSpPr/>
          <p:nvPr/>
        </p:nvSpPr>
        <p:spPr>
          <a:xfrm>
            <a:off x="3859449"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2"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032598" y="404213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tercera pata de la serie: cuando el pase adelantado está negado, 1 simplemente bota HACIA el ala — una entrega en mano no se puede negar. El DHO fluye directo a la re-pantalla «Down» del 5 (entrega hacia pantalla, dos pantallas en un respiro) mientras el lado débil corre la pantalla baja que la serie 21 siempre lleva consigo.</a:t>
            </a:r>
            <a:endParaRPr lang="en-US" sz="950" dirty="0"/>
          </a:p>
        </p:txBody>
      </p:sp>
      <p:sp>
        <p:nvSpPr>
          <p:cNvPr id="25" name="notebox-16"/>
          <p:cNvSpPr/>
          <p:nvPr/>
        </p:nvSpPr>
        <p:spPr>
          <a:xfrm>
            <a:off x="4911495" y="2606040"/>
            <a:ext cx="3821025" cy="1143000"/>
          </a:xfrm>
          <a:prstGeom prst="roundRect">
            <a:avLst>
              <a:gd name="adj" fmla="val 4800"/>
            </a:avLst>
          </a:prstGeom>
          <a:solidFill>
            <a:srgbClr val="E3EDF2"/>
          </a:solidFill>
          <a:ln/>
        </p:spPr>
      </p:sp>
      <p:sp>
        <p:nvSpPr>
          <p:cNvPr id="26" name="notelbl-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Automático cuando el ala está sobremarcado o el carril del pase está cerrado. El bote-hacia convierte la negación en una ventaja de dos pantallas.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VS NEGACIÓN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0"/>
          <p:cNvSpPr/>
          <p:nvPr/>
        </p:nvSpPr>
        <p:spPr>
          <a:xfrm flipV="1">
            <a:off x="2974718" y="3504681"/>
            <a:ext cx="578796" cy="661481"/>
          </a:xfrm>
          <a:prstGeom prst="line">
            <a:avLst/>
          </a:prstGeom>
          <a:noFill/>
          <a:ln w="19050">
            <a:solidFill>
              <a:srgbClr val="14283A"/>
            </a:solidFill>
            <a:prstDash val="sysDot"/>
          </a:ln>
        </p:spPr>
      </p:sp>
      <p:sp>
        <p:nvSpPr>
          <p:cNvPr id="14" name="tr-17-0"/>
          <p:cNvSpPr/>
          <p:nvPr/>
        </p:nvSpPr>
        <p:spPr>
          <a:xfrm flipV="1">
            <a:off x="3553514" y="3215283"/>
            <a:ext cx="314203" cy="289398"/>
          </a:xfrm>
          <a:prstGeom prst="line">
            <a:avLst/>
          </a:prstGeom>
          <a:noFill/>
          <a:ln w="19050">
            <a:solidFill>
              <a:srgbClr val="14283A"/>
            </a:solidFill>
            <a:prstDash val="sysDot"/>
            <a:tailEnd type="triangle"/>
          </a:ln>
        </p:spPr>
      </p:sp>
      <p:sp>
        <p:nvSpPr>
          <p:cNvPr id="15" name="tr-17-1"/>
          <p:cNvSpPr/>
          <p:nvPr/>
        </p:nvSpPr>
        <p:spPr>
          <a:xfrm flipH="1">
            <a:off x="3933866" y="3091256"/>
            <a:ext cx="33074" cy="66148"/>
          </a:xfrm>
          <a:prstGeom prst="line">
            <a:avLst/>
          </a:prstGeom>
          <a:noFill/>
          <a:ln w="19050">
            <a:solidFill>
              <a:srgbClr val="14283A"/>
            </a:solidFill>
            <a:prstDash val="solid"/>
            <a:tailEnd type="triangle"/>
          </a:ln>
        </p:spPr>
      </p:sp>
      <p:sp>
        <p:nvSpPr>
          <p:cNvPr id="16" name="!!o1"/>
          <p:cNvSpPr/>
          <p:nvPr/>
        </p:nvSpPr>
        <p:spPr>
          <a:xfrm>
            <a:off x="3760227" y="3107793"/>
            <a:ext cx="214981" cy="214981"/>
          </a:xfrm>
          <a:prstGeom prst="ellipse">
            <a:avLst/>
          </a:prstGeom>
          <a:solidFill>
            <a:srgbClr val="FFFFFF"/>
          </a:solidFill>
          <a:ln w="19050">
            <a:solidFill>
              <a:srgbClr val="14283A"/>
            </a:solidFill>
            <a:prstDash val="solid"/>
          </a:ln>
        </p:spPr>
      </p:sp>
      <p:sp>
        <p:nvSpPr>
          <p:cNvPr id="17" name="!!no1"/>
          <p:cNvSpPr/>
          <p:nvPr/>
        </p:nvSpPr>
        <p:spPr>
          <a:xfrm>
            <a:off x="3760227"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826375" y="3049913"/>
            <a:ext cx="214981" cy="214981"/>
          </a:xfrm>
          <a:prstGeom prst="ellipse">
            <a:avLst/>
          </a:prstGeom>
          <a:solidFill>
            <a:srgbClr val="FFFFFF"/>
          </a:solidFill>
          <a:ln w="19050">
            <a:solidFill>
              <a:srgbClr val="14283A"/>
            </a:solidFill>
            <a:prstDash val="solid"/>
          </a:ln>
        </p:spPr>
      </p:sp>
      <p:sp>
        <p:nvSpPr>
          <p:cNvPr id="19" name="!!no2"/>
          <p:cNvSpPr/>
          <p:nvPr/>
        </p:nvSpPr>
        <p:spPr>
          <a:xfrm>
            <a:off x="3826375" y="304991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5"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25597" y="3091256"/>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tercera pata de la serie: cuando el pase adelantado está negado, 1 simplemente bota HACIA el ala — una entrega en mano no se puede negar. El DHO fluye directo a la re-pantalla «Down» del 5 (entrega hacia pantalla, dos pantallas en un respiro) mientras el lado débil corre la pantalla baja que la serie 21 siempre lleva consigo.</a:t>
            </a:r>
            <a:endParaRPr lang="en-US" sz="950" dirty="0"/>
          </a:p>
        </p:txBody>
      </p:sp>
      <p:sp>
        <p:nvSpPr>
          <p:cNvPr id="28" name="notebox-17"/>
          <p:cNvSpPr/>
          <p:nvPr/>
        </p:nvSpPr>
        <p:spPr>
          <a:xfrm>
            <a:off x="4911495" y="2606040"/>
            <a:ext cx="3821025" cy="1143000"/>
          </a:xfrm>
          <a:prstGeom prst="roundRect">
            <a:avLst>
              <a:gd name="adj" fmla="val 4800"/>
            </a:avLst>
          </a:prstGeom>
          <a:solidFill>
            <a:srgbClr val="E3EDF2"/>
          </a:solidFill>
          <a:ln/>
        </p:spPr>
      </p:sp>
      <p:sp>
        <p:nvSpPr>
          <p:cNvPr id="29" name="notelbl-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está negado — así que 1 bota HACIA el ala. La entrega no se puede negar; el que negaba está a punto de quedar persiguiendo.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VS NEGACIÓN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8"/>
          <p:cNvSpPr/>
          <p:nvPr/>
        </p:nvSpPr>
        <p:spPr>
          <a:xfrm flipV="1">
            <a:off x="3975208" y="3082987"/>
            <a:ext cx="66148" cy="57880"/>
          </a:xfrm>
          <a:prstGeom prst="line">
            <a:avLst/>
          </a:prstGeom>
          <a:noFill/>
          <a:ln w="19050">
            <a:solidFill>
              <a:srgbClr val="2E7391"/>
            </a:solidFill>
            <a:prstDash val="dash"/>
            <a:tailEnd type="triangle"/>
          </a:ln>
        </p:spPr>
      </p:sp>
      <p:sp>
        <p:nvSpPr>
          <p:cNvPr id="14" name="!!o1"/>
          <p:cNvSpPr/>
          <p:nvPr/>
        </p:nvSpPr>
        <p:spPr>
          <a:xfrm>
            <a:off x="3760227" y="3107793"/>
            <a:ext cx="214981" cy="214981"/>
          </a:xfrm>
          <a:prstGeom prst="ellipse">
            <a:avLst/>
          </a:prstGeom>
          <a:solidFill>
            <a:srgbClr val="FFFFFF"/>
          </a:solidFill>
          <a:ln w="19050">
            <a:solidFill>
              <a:srgbClr val="14283A"/>
            </a:solidFill>
            <a:prstDash val="solid"/>
          </a:ln>
        </p:spPr>
      </p:sp>
      <p:sp>
        <p:nvSpPr>
          <p:cNvPr id="15" name="!!no1"/>
          <p:cNvSpPr/>
          <p:nvPr/>
        </p:nvSpPr>
        <p:spPr>
          <a:xfrm>
            <a:off x="3760227"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826375" y="3049913"/>
            <a:ext cx="214981" cy="214981"/>
          </a:xfrm>
          <a:prstGeom prst="ellipse">
            <a:avLst/>
          </a:prstGeom>
          <a:solidFill>
            <a:srgbClr val="FFFFFF"/>
          </a:solidFill>
          <a:ln w="19050">
            <a:solidFill>
              <a:srgbClr val="14283A"/>
            </a:solidFill>
            <a:prstDash val="solid"/>
          </a:ln>
        </p:spPr>
      </p:sp>
      <p:sp>
        <p:nvSpPr>
          <p:cNvPr id="17" name="!!no2"/>
          <p:cNvSpPr/>
          <p:nvPr/>
        </p:nvSpPr>
        <p:spPr>
          <a:xfrm>
            <a:off x="3826375" y="304991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4224042"/>
            <a:ext cx="214981" cy="214981"/>
          </a:xfrm>
          <a:prstGeom prst="ellipse">
            <a:avLst/>
          </a:prstGeom>
          <a:solidFill>
            <a:srgbClr val="FFFFFF"/>
          </a:solidFill>
          <a:ln w="19050">
            <a:solidFill>
              <a:srgbClr val="14283A"/>
            </a:solidFill>
            <a:prstDash val="solid"/>
          </a:ln>
        </p:spPr>
      </p:sp>
      <p:sp>
        <p:nvSpPr>
          <p:cNvPr id="23" name="!!no5"/>
          <p:cNvSpPr/>
          <p:nvPr/>
        </p:nvSpPr>
        <p:spPr>
          <a:xfrm>
            <a:off x="2371117" y="422404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91745" y="303337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tercera pata de la serie: cuando el pase adelantado está negado, 1 simplemente bota HACIA el ala — una entrega en mano no se puede negar. El DHO fluye directo a la re-pantalla «Down» del 5 (entrega hacia pantalla, dos pantallas en un respiro) mientras el lado débil corre la pantalla baja que la serie 21 siempre lleva consigo.</a:t>
            </a:r>
            <a:endParaRPr lang="en-US" sz="950" dirty="0"/>
          </a:p>
        </p:txBody>
      </p:sp>
      <p:sp>
        <p:nvSpPr>
          <p:cNvPr id="26" name="notebox-18"/>
          <p:cNvSpPr/>
          <p:nvPr/>
        </p:nvSpPr>
        <p:spPr>
          <a:xfrm>
            <a:off x="4911495" y="2606040"/>
            <a:ext cx="3821025" cy="1143000"/>
          </a:xfrm>
          <a:prstGeom prst="roundRect">
            <a:avLst>
              <a:gd name="adj" fmla="val 4800"/>
            </a:avLst>
          </a:prstGeom>
          <a:solidFill>
            <a:srgbClr val="E3EDF2"/>
          </a:solidFill>
          <a:ln/>
        </p:spPr>
      </p:sp>
      <p:sp>
        <p:nvSpPr>
          <p:cNvPr id="27" name="notelbl-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entrega — y 2 va cuesta abajo a máxima velocidad con su defensor clavado en la espalda.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VS NEGACIÓN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0"/>
          <p:cNvSpPr/>
          <p:nvPr/>
        </p:nvSpPr>
        <p:spPr>
          <a:xfrm flipV="1">
            <a:off x="2478608" y="3421996"/>
            <a:ext cx="744166" cy="909536"/>
          </a:xfrm>
          <a:prstGeom prst="line">
            <a:avLst/>
          </a:prstGeom>
          <a:noFill/>
          <a:ln w="44450">
            <a:solidFill>
              <a:srgbClr val="2E7391">
                <a:alpha val="65000"/>
              </a:srgbClr>
            </a:solidFill>
            <a:prstDash val="solid"/>
            <a:tailEnd type="oval"/>
          </a:ln>
        </p:spPr>
      </p:sp>
      <p:sp>
        <p:nvSpPr>
          <p:cNvPr id="14" name="tr-19-1"/>
          <p:cNvSpPr/>
          <p:nvPr/>
        </p:nvSpPr>
        <p:spPr>
          <a:xfrm flipH="1" flipV="1">
            <a:off x="3470829" y="3008571"/>
            <a:ext cx="463037" cy="148833"/>
          </a:xfrm>
          <a:prstGeom prst="line">
            <a:avLst/>
          </a:prstGeom>
          <a:noFill/>
          <a:ln w="19050">
            <a:solidFill>
              <a:srgbClr val="14283A"/>
            </a:solidFill>
            <a:prstDash val="sysDot"/>
          </a:ln>
        </p:spPr>
      </p:sp>
      <p:sp>
        <p:nvSpPr>
          <p:cNvPr id="15" name="tr-19-1"/>
          <p:cNvSpPr/>
          <p:nvPr/>
        </p:nvSpPr>
        <p:spPr>
          <a:xfrm flipH="1" flipV="1">
            <a:off x="3057403" y="2553802"/>
            <a:ext cx="413426" cy="454768"/>
          </a:xfrm>
          <a:prstGeom prst="line">
            <a:avLst/>
          </a:prstGeom>
          <a:noFill/>
          <a:ln w="19050">
            <a:solidFill>
              <a:srgbClr val="14283A"/>
            </a:solidFill>
            <a:prstDash val="sysDot"/>
            <a:tailEnd type="triangle"/>
          </a:ln>
        </p:spPr>
      </p:sp>
      <p:sp>
        <p:nvSpPr>
          <p:cNvPr id="16" name="tr-19-2"/>
          <p:cNvSpPr/>
          <p:nvPr/>
        </p:nvSpPr>
        <p:spPr>
          <a:xfrm flipH="1">
            <a:off x="3305459" y="3215283"/>
            <a:ext cx="562259" cy="620138"/>
          </a:xfrm>
          <a:prstGeom prst="line">
            <a:avLst/>
          </a:prstGeom>
          <a:noFill/>
          <a:ln w="19050">
            <a:solidFill>
              <a:srgbClr val="14283A"/>
            </a:solidFill>
            <a:prstDash val="solid"/>
            <a:tailEnd type="triangle"/>
          </a:ln>
        </p:spPr>
      </p:sp>
      <p:sp>
        <p:nvSpPr>
          <p:cNvPr id="17" name="!!o1"/>
          <p:cNvSpPr/>
          <p:nvPr/>
        </p:nvSpPr>
        <p:spPr>
          <a:xfrm>
            <a:off x="3197968" y="3727931"/>
            <a:ext cx="214981" cy="214981"/>
          </a:xfrm>
          <a:prstGeom prst="ellipse">
            <a:avLst/>
          </a:prstGeom>
          <a:solidFill>
            <a:srgbClr val="FFFFFF"/>
          </a:solidFill>
          <a:ln w="19050">
            <a:solidFill>
              <a:srgbClr val="14283A"/>
            </a:solidFill>
            <a:prstDash val="solid"/>
          </a:ln>
        </p:spPr>
      </p:sp>
      <p:sp>
        <p:nvSpPr>
          <p:cNvPr id="18" name="!!no1"/>
          <p:cNvSpPr/>
          <p:nvPr/>
        </p:nvSpPr>
        <p:spPr>
          <a:xfrm>
            <a:off x="319796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949913" y="2446312"/>
            <a:ext cx="214981" cy="214981"/>
          </a:xfrm>
          <a:prstGeom prst="ellipse">
            <a:avLst/>
          </a:prstGeom>
          <a:solidFill>
            <a:srgbClr val="FFFFFF"/>
          </a:solidFill>
          <a:ln w="19050">
            <a:solidFill>
              <a:srgbClr val="14283A"/>
            </a:solidFill>
            <a:prstDash val="solid"/>
          </a:ln>
        </p:spPr>
      </p:sp>
      <p:sp>
        <p:nvSpPr>
          <p:cNvPr id="20" name="!!no2"/>
          <p:cNvSpPr/>
          <p:nvPr/>
        </p:nvSpPr>
        <p:spPr>
          <a:xfrm>
            <a:off x="2949913"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3"/>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115283" y="3314505"/>
            <a:ext cx="214981" cy="214981"/>
          </a:xfrm>
          <a:prstGeom prst="ellipse">
            <a:avLst/>
          </a:prstGeom>
          <a:solidFill>
            <a:srgbClr val="FFFFFF"/>
          </a:solidFill>
          <a:ln w="19050">
            <a:solidFill>
              <a:srgbClr val="14283A"/>
            </a:solidFill>
            <a:prstDash val="solid"/>
          </a:ln>
        </p:spPr>
      </p:sp>
      <p:sp>
        <p:nvSpPr>
          <p:cNvPr id="26" name="!!no5"/>
          <p:cNvSpPr/>
          <p:nvPr/>
        </p:nvSpPr>
        <p:spPr>
          <a:xfrm>
            <a:off x="3115283" y="33145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115283" y="2429775"/>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tercera pata de la serie: cuando el pase adelantado está negado, 1 simplemente bota HACIA el ala — una entrega en mano no se puede negar. El DHO fluye directo a la re-pantalla «Down» del 5 (entrega hacia pantalla, dos pantallas en un respiro) mientras el lado débil corre la pantalla baja que la serie 21 siempre lleva consigo.</a:t>
            </a:r>
            <a:endParaRPr lang="en-US" sz="950" dirty="0"/>
          </a:p>
        </p:txBody>
      </p:sp>
      <p:sp>
        <p:nvSpPr>
          <p:cNvPr id="29" name="notebox-19"/>
          <p:cNvSpPr/>
          <p:nvPr/>
        </p:nvSpPr>
        <p:spPr>
          <a:xfrm>
            <a:off x="4911495" y="2606040"/>
            <a:ext cx="3821025" cy="1143000"/>
          </a:xfrm>
          <a:prstGeom prst="roundRect">
            <a:avLst>
              <a:gd name="adj" fmla="val 4800"/>
            </a:avLst>
          </a:prstGeom>
          <a:solidFill>
            <a:srgbClr val="E3EDF2"/>
          </a:solidFill>
          <a:ln/>
        </p:spPr>
      </p:sp>
      <p:sp>
        <p:nvSpPr>
          <p:cNvPr id="30" name="notelbl-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1" name="note-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DOWN: 5 re-pantalla al instante. Entrega hacia pantalla — dos pantallas en un respiro, nadie se recuperó de la primera.</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VS NEGACIÓN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0"/>
          <p:cNvSpPr/>
          <p:nvPr/>
        </p:nvSpPr>
        <p:spPr>
          <a:xfrm flipH="1" flipV="1">
            <a:off x="924128" y="2099034"/>
            <a:ext cx="190176" cy="992221"/>
          </a:xfrm>
          <a:prstGeom prst="line">
            <a:avLst/>
          </a:prstGeom>
          <a:noFill/>
          <a:ln w="44450">
            <a:solidFill>
              <a:srgbClr val="2E7391">
                <a:alpha val="65000"/>
              </a:srgbClr>
            </a:solidFill>
            <a:prstDash val="solid"/>
            <a:tailEnd type="oval"/>
          </a:ln>
        </p:spPr>
      </p:sp>
      <p:sp>
        <p:nvSpPr>
          <p:cNvPr id="14" name="tr-20-1"/>
          <p:cNvSpPr/>
          <p:nvPr/>
        </p:nvSpPr>
        <p:spPr>
          <a:xfrm>
            <a:off x="758757" y="1478896"/>
            <a:ext cx="396889" cy="1364304"/>
          </a:xfrm>
          <a:prstGeom prst="line">
            <a:avLst/>
          </a:prstGeom>
          <a:noFill/>
          <a:ln w="19050">
            <a:solidFill>
              <a:srgbClr val="14283A"/>
            </a:solidFill>
            <a:prstDash val="solid"/>
            <a:tailEnd type="triangle"/>
          </a:ln>
        </p:spPr>
      </p:sp>
      <p:sp>
        <p:nvSpPr>
          <p:cNvPr id="15" name="tr-20-2"/>
          <p:cNvSpPr/>
          <p:nvPr/>
        </p:nvSpPr>
        <p:spPr>
          <a:xfrm flipH="1" flipV="1">
            <a:off x="2892033" y="1933664"/>
            <a:ext cx="330740" cy="1488332"/>
          </a:xfrm>
          <a:prstGeom prst="line">
            <a:avLst/>
          </a:prstGeom>
          <a:noFill/>
          <a:ln w="19050">
            <a:solidFill>
              <a:srgbClr val="14283A"/>
            </a:solidFill>
            <a:prstDash val="solid"/>
            <a:tailEnd type="triangle"/>
          </a:ln>
        </p:spPr>
      </p:sp>
      <p:sp>
        <p:nvSpPr>
          <p:cNvPr id="16" name="!!o1"/>
          <p:cNvSpPr/>
          <p:nvPr/>
        </p:nvSpPr>
        <p:spPr>
          <a:xfrm>
            <a:off x="3197968" y="3727931"/>
            <a:ext cx="214981" cy="214981"/>
          </a:xfrm>
          <a:prstGeom prst="ellipse">
            <a:avLst/>
          </a:prstGeom>
          <a:solidFill>
            <a:srgbClr val="FFFFFF"/>
          </a:solidFill>
          <a:ln w="19050">
            <a:solidFill>
              <a:srgbClr val="14283A"/>
            </a:solidFill>
            <a:prstDash val="solid"/>
          </a:ln>
        </p:spPr>
      </p:sp>
      <p:sp>
        <p:nvSpPr>
          <p:cNvPr id="17" name="!!no1"/>
          <p:cNvSpPr/>
          <p:nvPr/>
        </p:nvSpPr>
        <p:spPr>
          <a:xfrm>
            <a:off x="319796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949913" y="2446312"/>
            <a:ext cx="214981" cy="214981"/>
          </a:xfrm>
          <a:prstGeom prst="ellipse">
            <a:avLst/>
          </a:prstGeom>
          <a:solidFill>
            <a:srgbClr val="FFFFFF"/>
          </a:solidFill>
          <a:ln w="19050">
            <a:solidFill>
              <a:srgbClr val="14283A"/>
            </a:solidFill>
            <a:prstDash val="solid"/>
          </a:ln>
        </p:spPr>
      </p:sp>
      <p:sp>
        <p:nvSpPr>
          <p:cNvPr id="19" name="!!no2"/>
          <p:cNvSpPr/>
          <p:nvPr/>
        </p:nvSpPr>
        <p:spPr>
          <a:xfrm>
            <a:off x="2949913"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16637" y="1991544"/>
            <a:ext cx="214981" cy="214981"/>
          </a:xfrm>
          <a:prstGeom prst="ellipse">
            <a:avLst/>
          </a:prstGeom>
          <a:solidFill>
            <a:srgbClr val="FFFFFF"/>
          </a:solidFill>
          <a:ln w="19050">
            <a:solidFill>
              <a:srgbClr val="14283A"/>
            </a:solidFill>
            <a:prstDash val="solid"/>
          </a:ln>
        </p:spPr>
      </p:sp>
      <p:sp>
        <p:nvSpPr>
          <p:cNvPr id="21" name="!!no3"/>
          <p:cNvSpPr/>
          <p:nvPr/>
        </p:nvSpPr>
        <p:spPr>
          <a:xfrm>
            <a:off x="816637" y="199154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048155" y="2735710"/>
            <a:ext cx="214981" cy="214981"/>
          </a:xfrm>
          <a:prstGeom prst="ellipse">
            <a:avLst/>
          </a:prstGeom>
          <a:solidFill>
            <a:srgbClr val="FFFFFF"/>
          </a:solidFill>
          <a:ln w="19050">
            <a:solidFill>
              <a:srgbClr val="14283A"/>
            </a:solidFill>
            <a:prstDash val="solid"/>
          </a:ln>
        </p:spPr>
      </p:sp>
      <p:sp>
        <p:nvSpPr>
          <p:cNvPr id="23" name="!!no4"/>
          <p:cNvSpPr/>
          <p:nvPr/>
        </p:nvSpPr>
        <p:spPr>
          <a:xfrm>
            <a:off x="1048155"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826174"/>
            <a:ext cx="214981" cy="214981"/>
          </a:xfrm>
          <a:prstGeom prst="ellipse">
            <a:avLst/>
          </a:prstGeom>
          <a:solidFill>
            <a:srgbClr val="FFFFFF"/>
          </a:solidFill>
          <a:ln w="19050">
            <a:solidFill>
              <a:srgbClr val="14283A"/>
            </a:solidFill>
            <a:prstDash val="solid"/>
          </a:ln>
        </p:spPr>
      </p:sp>
      <p:sp>
        <p:nvSpPr>
          <p:cNvPr id="25" name="!!no5"/>
          <p:cNvSpPr/>
          <p:nvPr/>
        </p:nvSpPr>
        <p:spPr>
          <a:xfrm>
            <a:off x="2784543"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15283"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tercera pata de la serie: cuando el pase adelantado está negado, 1 simplemente bota HACIA el ala — una entrega en mano no se puede negar. El DHO fluye directo a la re-pantalla «Down» del 5 (entrega hacia pantalla, dos pantallas en un respiro) mientras el lado débil corre la pantalla baja que la serie 21 siempre lleva consigo.</a:t>
            </a:r>
            <a:endParaRPr lang="en-US" sz="950" dirty="0"/>
          </a:p>
        </p:txBody>
      </p:sp>
      <p:sp>
        <p:nvSpPr>
          <p:cNvPr id="28" name="notebox-20"/>
          <p:cNvSpPr/>
          <p:nvPr/>
        </p:nvSpPr>
        <p:spPr>
          <a:xfrm>
            <a:off x="4911495" y="2606040"/>
            <a:ext cx="3821025" cy="1143000"/>
          </a:xfrm>
          <a:prstGeom prst="roundRect">
            <a:avLst>
              <a:gd name="adj" fmla="val 4800"/>
            </a:avLst>
          </a:prstGeom>
          <a:solidFill>
            <a:srgbClr val="E3EDF2"/>
          </a:solidFill>
          <a:ln/>
        </p:spPr>
      </p:sp>
      <p:sp>
        <p:nvSpPr>
          <p:cNvPr id="29" name="notelbl-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Mientras el balón juega el dos contra dos, el lado débil juega lo suyo: la pantalla baja sube al tirador al ala, la esquina sigue espaciada.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SERIE PISTOL  ·  VS NEGACIÓN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Pistol 21 — Dribble / Down</a:t>
            </a:r>
            <a:endParaRPr lang="en-US" sz="2200" dirty="0"/>
          </a:p>
        </p:txBody>
      </p:sp>
      <p:sp>
        <p:nvSpPr>
          <p:cNvPr id="4" name="ph-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0"/>
          <p:cNvSpPr/>
          <p:nvPr/>
        </p:nvSpPr>
        <p:spPr>
          <a:xfrm flipH="1" flipV="1">
            <a:off x="758757" y="1478896"/>
            <a:ext cx="165370" cy="620138"/>
          </a:xfrm>
          <a:prstGeom prst="line">
            <a:avLst/>
          </a:prstGeom>
          <a:noFill/>
          <a:ln w="19050">
            <a:solidFill>
              <a:srgbClr val="14283A"/>
            </a:solidFill>
            <a:prstDash val="solid"/>
            <a:tailEnd type="triangle"/>
          </a:ln>
        </p:spPr>
      </p:sp>
      <p:sp>
        <p:nvSpPr>
          <p:cNvPr id="14" name="trp-21"/>
          <p:cNvSpPr/>
          <p:nvPr/>
        </p:nvSpPr>
        <p:spPr>
          <a:xfrm flipH="1">
            <a:off x="1263137" y="2479386"/>
            <a:ext cx="1901757" cy="289398"/>
          </a:xfrm>
          <a:prstGeom prst="line">
            <a:avLst/>
          </a:prstGeom>
          <a:noFill/>
          <a:ln w="19050">
            <a:solidFill>
              <a:srgbClr val="2E7391"/>
            </a:solidFill>
            <a:prstDash val="dash"/>
            <a:tailEnd type="triangle"/>
          </a:ln>
        </p:spPr>
      </p:sp>
      <p:sp>
        <p:nvSpPr>
          <p:cNvPr id="15" name="!!o1"/>
          <p:cNvSpPr/>
          <p:nvPr/>
        </p:nvSpPr>
        <p:spPr>
          <a:xfrm>
            <a:off x="3197968" y="3727931"/>
            <a:ext cx="214981" cy="214981"/>
          </a:xfrm>
          <a:prstGeom prst="ellipse">
            <a:avLst/>
          </a:prstGeom>
          <a:solidFill>
            <a:srgbClr val="FFFFFF"/>
          </a:solidFill>
          <a:ln w="19050">
            <a:solidFill>
              <a:srgbClr val="14283A"/>
            </a:solidFill>
            <a:prstDash val="solid"/>
          </a:ln>
        </p:spPr>
      </p:sp>
      <p:sp>
        <p:nvSpPr>
          <p:cNvPr id="16" name="!!no1"/>
          <p:cNvSpPr/>
          <p:nvPr/>
        </p:nvSpPr>
        <p:spPr>
          <a:xfrm>
            <a:off x="319796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949913" y="2446312"/>
            <a:ext cx="214981" cy="214981"/>
          </a:xfrm>
          <a:prstGeom prst="ellipse">
            <a:avLst/>
          </a:prstGeom>
          <a:solidFill>
            <a:srgbClr val="FFFFFF"/>
          </a:solidFill>
          <a:ln w="19050">
            <a:solidFill>
              <a:srgbClr val="14283A"/>
            </a:solidFill>
            <a:prstDash val="solid"/>
          </a:ln>
        </p:spPr>
      </p:sp>
      <p:sp>
        <p:nvSpPr>
          <p:cNvPr id="18" name="!!no2"/>
          <p:cNvSpPr/>
          <p:nvPr/>
        </p:nvSpPr>
        <p:spPr>
          <a:xfrm>
            <a:off x="2949913"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048155" y="2735710"/>
            <a:ext cx="214981" cy="214981"/>
          </a:xfrm>
          <a:prstGeom prst="ellipse">
            <a:avLst/>
          </a:prstGeom>
          <a:solidFill>
            <a:srgbClr val="FFFFFF"/>
          </a:solidFill>
          <a:ln w="19050">
            <a:solidFill>
              <a:srgbClr val="14283A"/>
            </a:solidFill>
            <a:prstDash val="solid"/>
          </a:ln>
        </p:spPr>
      </p:sp>
      <p:sp>
        <p:nvSpPr>
          <p:cNvPr id="22" name="!!no4"/>
          <p:cNvSpPr/>
          <p:nvPr/>
        </p:nvSpPr>
        <p:spPr>
          <a:xfrm>
            <a:off x="1048155"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784543" y="1826174"/>
            <a:ext cx="214981" cy="214981"/>
          </a:xfrm>
          <a:prstGeom prst="ellipse">
            <a:avLst/>
          </a:prstGeom>
          <a:solidFill>
            <a:srgbClr val="FFFFFF"/>
          </a:solidFill>
          <a:ln w="19050">
            <a:solidFill>
              <a:srgbClr val="14283A"/>
            </a:solidFill>
            <a:prstDash val="solid"/>
          </a:ln>
        </p:spPr>
      </p:sp>
      <p:sp>
        <p:nvSpPr>
          <p:cNvPr id="24" name="!!no5"/>
          <p:cNvSpPr/>
          <p:nvPr/>
        </p:nvSpPr>
        <p:spPr>
          <a:xfrm>
            <a:off x="2784543"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1213526" y="271917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tercera pata de la serie: cuando el pase adelantado está negado, 1 simplemente bota HACIA el ala — una entrega en mano no se puede negar. El DHO fluye directo a la re-pantalla «Down» del 5 (entrega hacia pantalla, dos pantallas en un respiro) mientras el lado débil corre la pantalla baja que la serie 21 siempre lleva consigo.</a:t>
            </a:r>
            <a:endParaRPr lang="en-US" sz="950" dirty="0"/>
          </a:p>
        </p:txBody>
      </p:sp>
      <p:sp>
        <p:nvSpPr>
          <p:cNvPr id="27" name="notebox-21"/>
          <p:cNvSpPr/>
          <p:nvPr/>
        </p:nvSpPr>
        <p:spPr>
          <a:xfrm>
            <a:off x="4911495" y="2606040"/>
            <a:ext cx="3821025" cy="1143000"/>
          </a:xfrm>
          <a:prstGeom prst="roundRect">
            <a:avLst>
              <a:gd name="adj" fmla="val 4800"/>
            </a:avLst>
          </a:prstGeom>
          <a:solidFill>
            <a:srgbClr val="E3EDF2"/>
          </a:solidFill>
          <a:ln/>
        </p:spPr>
      </p:sp>
      <p:sp>
        <p:nvSpPr>
          <p:cNvPr id="28" name="notelbl-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al tirador que subió — o pase corto, o aro. Y la forma ya es ofensiva: Pistol nunca necesita reinicio, simplemente se convierte en ataque.</a:t>
            </a:r>
            <a:endParaRPr lang="en-US" sz="1050" dirty="0"/>
          </a:p>
        </p:txBody>
      </p:sp>
      <p:sp>
        <p:nvSpPr>
          <p:cNvPr id="30" name="kp-2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2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negación es un regalo: la entrega en bote convierte al defensor que niega en un defensor que persigue.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Cadera con cadera en el DHO, y el 5 re-pantalla de inmediato — «Down» significa sin luz entre las dos pantallas.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pantalla baja débil es parte de la acción, no una ocurrencia: el tirador sube mientras el balón dobla la esquina.</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SET BASE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Ofensiva de Dos Guardias de Beilein</a:t>
            </a:r>
            <a:endParaRPr lang="en-US" sz="2200" dirty="0"/>
          </a:p>
        </p:txBody>
      </p:sp>
      <p:sp>
        <p:nvSpPr>
          <p:cNvPr id="4" name="ph-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columna vertebral de la ofensiva de Michigan de John Beilein: frente de dos guardias con alas en la línea de tiros libres extendida y un 5 habilidoso en el poste alto — el «2-3 alto». Chin es el motor: pase de slot a slot, el pasador corta rozando el cuerpo del poste alto hacia el aro, y el 5 pasa del corte directo a una pantalla… y se ABRE. Moe Wagner se ganó la vida en esta posesión.</a:t>
            </a:r>
            <a:endParaRPr lang="en-US" sz="950" dirty="0"/>
          </a:p>
        </p:txBody>
      </p:sp>
      <p:sp>
        <p:nvSpPr>
          <p:cNvPr id="25" name="notebox-22"/>
          <p:cNvSpPr/>
          <p:nvPr/>
        </p:nvSpPr>
        <p:spPr>
          <a:xfrm>
            <a:off x="4911495" y="2606040"/>
            <a:ext cx="3821025" cy="1143000"/>
          </a:xfrm>
          <a:prstGeom prst="roundRect">
            <a:avLst>
              <a:gd name="adj" fmla="val 4800"/>
            </a:avLst>
          </a:prstGeom>
          <a:solidFill>
            <a:srgbClr val="E3EDF2"/>
          </a:solidFill>
          <a:ln/>
        </p:spPr>
      </p:sp>
      <p:sp>
        <p:nvSpPr>
          <p:cNvPr id="26" name="notelbl-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Set base de media cancha — Beilein corría Chin, Shuffle y Motion como un solo sistema encadenado, y nosotros también. Necesita un 5 que tire; todo lo demás son lecturas.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SET BASE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Ofensiva de Dos Guardias de Beilein</a:t>
            </a:r>
            <a:endParaRPr lang="en-US" sz="2200" dirty="0"/>
          </a:p>
        </p:txBody>
      </p:sp>
      <p:sp>
        <p:nvSpPr>
          <p:cNvPr id="4" name="ph-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3"/>
          <p:cNvSpPr/>
          <p:nvPr/>
        </p:nvSpPr>
        <p:spPr>
          <a:xfrm>
            <a:off x="1924617" y="3719662"/>
            <a:ext cx="1322962" cy="0"/>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3"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columna vertebral de la ofensiva de Michigan de John Beilein: frente de dos guardias con alas en la línea de tiros libres extendida y un 5 habilidoso en el poste alto — el «2-3 alto». Chin es el motor: pase de slot a slot, el pasador corta rozando el cuerpo del poste alto hacia el aro, y el 5 pasa del corte directo a una pantalla… y se ABRE. Moe Wagner se ganó la vida en esta posesión.</a:t>
            </a:r>
            <a:endParaRPr lang="en-US" sz="950" dirty="0"/>
          </a:p>
        </p:txBody>
      </p:sp>
      <p:sp>
        <p:nvSpPr>
          <p:cNvPr id="26" name="notebox-23"/>
          <p:cNvSpPr/>
          <p:nvPr/>
        </p:nvSpPr>
        <p:spPr>
          <a:xfrm>
            <a:off x="4911495" y="2606040"/>
            <a:ext cx="3821025" cy="1143000"/>
          </a:xfrm>
          <a:prstGeom prst="roundRect">
            <a:avLst>
              <a:gd name="adj" fmla="val 4800"/>
            </a:avLst>
          </a:prstGeom>
          <a:solidFill>
            <a:srgbClr val="E3EDF2"/>
          </a:solidFill>
          <a:ln/>
        </p:spPr>
      </p:sp>
      <p:sp>
        <p:nvSpPr>
          <p:cNvPr id="27" name="notelbl-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Todo arranca del frente de dos guardias. Slot a slot — el pase que mueve a la defensa antes de que empiece cualquier acción.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SET BASE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Ofensiva de Dos Guardias de Beilein</a:t>
            </a:r>
            <a:endParaRPr lang="en-US" sz="2200" dirty="0"/>
          </a:p>
        </p:txBody>
      </p:sp>
      <p:sp>
        <p:nvSpPr>
          <p:cNvPr id="4" name="ph-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4-0"/>
          <p:cNvSpPr/>
          <p:nvPr/>
        </p:nvSpPr>
        <p:spPr>
          <a:xfrm flipV="1">
            <a:off x="1817127" y="2859737"/>
            <a:ext cx="562259" cy="934342"/>
          </a:xfrm>
          <a:prstGeom prst="line">
            <a:avLst/>
          </a:prstGeom>
          <a:noFill/>
          <a:ln w="19050">
            <a:solidFill>
              <a:srgbClr val="14283A"/>
            </a:solidFill>
            <a:prstDash val="solid"/>
          </a:ln>
        </p:spPr>
      </p:sp>
      <p:sp>
        <p:nvSpPr>
          <p:cNvPr id="14" name="tr-24-0"/>
          <p:cNvSpPr/>
          <p:nvPr/>
        </p:nvSpPr>
        <p:spPr>
          <a:xfrm flipV="1">
            <a:off x="2379386" y="1933664"/>
            <a:ext cx="223250" cy="926073"/>
          </a:xfrm>
          <a:prstGeom prst="line">
            <a:avLst/>
          </a:prstGeom>
          <a:noFill/>
          <a:ln w="19050">
            <a:solidFill>
              <a:srgbClr val="14283A"/>
            </a:solidFill>
            <a:prstDash val="solid"/>
            <a:tailEnd type="triangle"/>
          </a:ln>
        </p:spPr>
      </p:sp>
      <p:sp>
        <p:nvSpPr>
          <p:cNvPr id="15" name="!!o1"/>
          <p:cNvSpPr/>
          <p:nvPr/>
        </p:nvSpPr>
        <p:spPr>
          <a:xfrm>
            <a:off x="2495145" y="1826174"/>
            <a:ext cx="214981" cy="214981"/>
          </a:xfrm>
          <a:prstGeom prst="ellipse">
            <a:avLst/>
          </a:prstGeom>
          <a:solidFill>
            <a:srgbClr val="FFFFFF"/>
          </a:solidFill>
          <a:ln w="19050">
            <a:solidFill>
              <a:srgbClr val="14283A"/>
            </a:solidFill>
            <a:prstDash val="solid"/>
          </a:ln>
        </p:spPr>
      </p:sp>
      <p:sp>
        <p:nvSpPr>
          <p:cNvPr id="16" name="!!no1"/>
          <p:cNvSpPr/>
          <p:nvPr/>
        </p:nvSpPr>
        <p:spPr>
          <a:xfrm>
            <a:off x="249514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8"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0"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2"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4"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columna vertebral de la ofensiva de Michigan de John Beilein: frente de dos guardias con alas en la línea de tiros libres extendida y un 5 habilidoso en el poste alto — el «2-3 alto». Chin es el motor: pase de slot a slot, el pasador corta rozando el cuerpo del poste alto hacia el aro, y el 5 pasa del corte directo a una pantalla… y se ABRE. Moe Wagner se ganó la vida en esta posesión.</a:t>
            </a:r>
            <a:endParaRPr lang="en-US" sz="950" dirty="0"/>
          </a:p>
        </p:txBody>
      </p:sp>
      <p:sp>
        <p:nvSpPr>
          <p:cNvPr id="27" name="notebox-24"/>
          <p:cNvSpPr/>
          <p:nvPr/>
        </p:nvSpPr>
        <p:spPr>
          <a:xfrm>
            <a:off x="4911495" y="2606040"/>
            <a:ext cx="3821025" cy="1143000"/>
          </a:xfrm>
          <a:prstGeom prst="roundRect">
            <a:avLst>
              <a:gd name="adj" fmla="val 4800"/>
            </a:avLst>
          </a:prstGeom>
          <a:solidFill>
            <a:srgbClr val="E3EDF2"/>
          </a:solidFill>
          <a:ln/>
        </p:spPr>
      </p:sp>
      <p:sp>
        <p:nvSpPr>
          <p:cNvPr id="28" name="notelbl-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corte CHIN: el pasador roza el hombro del poste alto directo al aro. Bandeja primero, despeje segundo.</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SET BASE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Ofensiva de Dos Guardias de Beilein</a:t>
            </a:r>
            <a:endParaRPr lang="en-US" sz="2200" dirty="0"/>
          </a:p>
        </p:txBody>
      </p:sp>
      <p:sp>
        <p:nvSpPr>
          <p:cNvPr id="4" name="ph-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0"/>
          <p:cNvSpPr/>
          <p:nvPr/>
        </p:nvSpPr>
        <p:spPr>
          <a:xfrm flipH="1" flipV="1">
            <a:off x="1651757" y="1619461"/>
            <a:ext cx="950879" cy="314203"/>
          </a:xfrm>
          <a:prstGeom prst="line">
            <a:avLst/>
          </a:prstGeom>
          <a:noFill/>
          <a:ln w="19050">
            <a:solidFill>
              <a:srgbClr val="14283A"/>
            </a:solidFill>
            <a:prstDash val="solid"/>
          </a:ln>
        </p:spPr>
      </p:sp>
      <p:sp>
        <p:nvSpPr>
          <p:cNvPr id="14" name="tr-25-0"/>
          <p:cNvSpPr/>
          <p:nvPr/>
        </p:nvSpPr>
        <p:spPr>
          <a:xfrm flipH="1" flipV="1">
            <a:off x="758757" y="1478896"/>
            <a:ext cx="892999" cy="140565"/>
          </a:xfrm>
          <a:prstGeom prst="line">
            <a:avLst/>
          </a:prstGeom>
          <a:noFill/>
          <a:ln w="19050">
            <a:solidFill>
              <a:srgbClr val="14283A"/>
            </a:solidFill>
            <a:prstDash val="solid"/>
            <a:tailEnd type="triangle"/>
          </a:ln>
        </p:spPr>
      </p:sp>
      <p:sp>
        <p:nvSpPr>
          <p:cNvPr id="15" name="tr-25-1"/>
          <p:cNvSpPr/>
          <p:nvPr/>
        </p:nvSpPr>
        <p:spPr>
          <a:xfrm>
            <a:off x="2478608" y="2636488"/>
            <a:ext cx="438231" cy="934342"/>
          </a:xfrm>
          <a:prstGeom prst="line">
            <a:avLst/>
          </a:prstGeom>
          <a:noFill/>
          <a:ln w="44450">
            <a:solidFill>
              <a:srgbClr val="2E7391">
                <a:alpha val="65000"/>
              </a:srgbClr>
            </a:solidFill>
            <a:prstDash val="solid"/>
            <a:tailEnd type="oval"/>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09348" y="3463339"/>
            <a:ext cx="214981" cy="214981"/>
          </a:xfrm>
          <a:prstGeom prst="ellipse">
            <a:avLst/>
          </a:prstGeom>
          <a:solidFill>
            <a:srgbClr val="FFFFFF"/>
          </a:solidFill>
          <a:ln w="19050">
            <a:solidFill>
              <a:srgbClr val="14283A"/>
            </a:solidFill>
            <a:prstDash val="solid"/>
          </a:ln>
        </p:spPr>
      </p:sp>
      <p:sp>
        <p:nvSpPr>
          <p:cNvPr id="25" name="!!no5"/>
          <p:cNvSpPr/>
          <p:nvPr/>
        </p:nvSpPr>
        <p:spPr>
          <a:xfrm>
            <a:off x="2809348" y="3463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columna vertebral de la ofensiva de Michigan de John Beilein: frente de dos guardias con alas en la línea de tiros libres extendida y un 5 habilidoso en el poste alto — el «2-3 alto». Chin es el motor: pase de slot a slot, el pasador corta rozando el cuerpo del poste alto hacia el aro, y el 5 pasa del corte directo a una pantalla… y se ABRE. Moe Wagner se ganó la vida en esta posesión.</a:t>
            </a:r>
            <a:endParaRPr lang="en-US" sz="950" dirty="0"/>
          </a:p>
        </p:txBody>
      </p:sp>
      <p:sp>
        <p:nvSpPr>
          <p:cNvPr id="28" name="notebox-25"/>
          <p:cNvSpPr/>
          <p:nvPr/>
        </p:nvSpPr>
        <p:spPr>
          <a:xfrm>
            <a:off x="4911495" y="2606040"/>
            <a:ext cx="3821025" cy="1143000"/>
          </a:xfrm>
          <a:prstGeom prst="roundRect">
            <a:avLst>
              <a:gd name="adj" fmla="val 4800"/>
            </a:avLst>
          </a:prstGeom>
          <a:solidFill>
            <a:srgbClr val="E3EDF2"/>
          </a:solidFill>
          <a:ln/>
        </p:spPr>
      </p:sp>
      <p:sp>
        <p:nvSpPr>
          <p:cNvPr id="29" name="notelbl-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cortador despeja a la esquina débil — y el 5 pasa del corte directo a la pantalla. Sin pausa entre acciones.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SET BASE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Ofensiva de Dos Guardias de Beilein</a:t>
            </a:r>
            <a:endParaRPr lang="en-US" sz="2200" dirty="0"/>
          </a:p>
        </p:txBody>
      </p:sp>
      <p:sp>
        <p:nvSpPr>
          <p:cNvPr id="4" name="ph-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0"/>
          <p:cNvSpPr/>
          <p:nvPr/>
        </p:nvSpPr>
        <p:spPr>
          <a:xfrm flipH="1" flipV="1">
            <a:off x="2660515" y="3355848"/>
            <a:ext cx="479574" cy="438231"/>
          </a:xfrm>
          <a:prstGeom prst="line">
            <a:avLst/>
          </a:prstGeom>
          <a:noFill/>
          <a:ln w="19050">
            <a:solidFill>
              <a:srgbClr val="14283A"/>
            </a:solidFill>
            <a:prstDash val="sysDot"/>
          </a:ln>
        </p:spPr>
      </p:sp>
      <p:sp>
        <p:nvSpPr>
          <p:cNvPr id="14" name="tr-26-0"/>
          <p:cNvSpPr/>
          <p:nvPr/>
        </p:nvSpPr>
        <p:spPr>
          <a:xfrm flipH="1" flipV="1">
            <a:off x="2329774" y="2843200"/>
            <a:ext cx="330740" cy="512648"/>
          </a:xfrm>
          <a:prstGeom prst="line">
            <a:avLst/>
          </a:prstGeom>
          <a:noFill/>
          <a:ln w="19050">
            <a:solidFill>
              <a:srgbClr val="14283A"/>
            </a:solidFill>
            <a:prstDash val="sysDot"/>
            <a:tailEnd type="triangle"/>
          </a:ln>
        </p:spPr>
      </p:sp>
      <p:sp>
        <p:nvSpPr>
          <p:cNvPr id="15" name="tr-26-1"/>
          <p:cNvSpPr/>
          <p:nvPr/>
        </p:nvSpPr>
        <p:spPr>
          <a:xfrm>
            <a:off x="2916839" y="3570829"/>
            <a:ext cx="223250" cy="281129"/>
          </a:xfrm>
          <a:prstGeom prst="line">
            <a:avLst/>
          </a:prstGeom>
          <a:noFill/>
          <a:ln w="19050">
            <a:solidFill>
              <a:srgbClr val="14283A"/>
            </a:solidFill>
            <a:prstDash val="solid"/>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222284" y="2735710"/>
            <a:ext cx="214981" cy="214981"/>
          </a:xfrm>
          <a:prstGeom prst="ellipse">
            <a:avLst/>
          </a:prstGeom>
          <a:solidFill>
            <a:srgbClr val="FFFFFF"/>
          </a:solidFill>
          <a:ln w="19050">
            <a:solidFill>
              <a:srgbClr val="14283A"/>
            </a:solidFill>
            <a:prstDash val="solid"/>
          </a:ln>
        </p:spPr>
      </p:sp>
      <p:sp>
        <p:nvSpPr>
          <p:cNvPr id="19" name="!!no2"/>
          <p:cNvSpPr/>
          <p:nvPr/>
        </p:nvSpPr>
        <p:spPr>
          <a:xfrm>
            <a:off x="2222284"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032598" y="3744468"/>
            <a:ext cx="214981" cy="214981"/>
          </a:xfrm>
          <a:prstGeom prst="ellipse">
            <a:avLst/>
          </a:prstGeom>
          <a:solidFill>
            <a:srgbClr val="FFFFFF"/>
          </a:solidFill>
          <a:ln w="19050">
            <a:solidFill>
              <a:srgbClr val="14283A"/>
            </a:solidFill>
            <a:prstDash val="solid"/>
          </a:ln>
        </p:spPr>
      </p:sp>
      <p:sp>
        <p:nvSpPr>
          <p:cNvPr id="25" name="!!no5"/>
          <p:cNvSpPr/>
          <p:nvPr/>
        </p:nvSpPr>
        <p:spPr>
          <a:xfrm>
            <a:off x="3032598"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87654" y="2719173"/>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columna vertebral de la ofensiva de Michigan de John Beilein: frente de dos guardias con alas en la línea de tiros libres extendida y un 5 habilidoso en el poste alto — el «2-3 alto». Chin es el motor: pase de slot a slot, el pasador corta rozando el cuerpo del poste alto hacia el aro, y el 5 pasa del corte directo a una pantalla… y se ABRE. Moe Wagner se ganó la vida en esta posesión.</a:t>
            </a:r>
            <a:endParaRPr lang="en-US" sz="950" dirty="0"/>
          </a:p>
        </p:txBody>
      </p:sp>
      <p:sp>
        <p:nvSpPr>
          <p:cNvPr id="28" name="notebox-26"/>
          <p:cNvSpPr/>
          <p:nvPr/>
        </p:nvSpPr>
        <p:spPr>
          <a:xfrm>
            <a:off x="4911495" y="2606040"/>
            <a:ext cx="3821025" cy="1143000"/>
          </a:xfrm>
          <a:prstGeom prst="roundRect">
            <a:avLst>
              <a:gd name="adj" fmla="val 4800"/>
            </a:avLst>
          </a:prstGeom>
          <a:solidFill>
            <a:srgbClr val="E3EDF2"/>
          </a:solidFill>
          <a:ln/>
        </p:spPr>
      </p:sp>
      <p:sp>
        <p:nvSpPr>
          <p:cNvPr id="29" name="notelbl-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la esquina — y el giro de Beilein: el 5 se ABRE detrás del arco. El defensor del grande debe elegir entre el drive y el triple.</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SET BASE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Ofensiva de Dos Guardias de Beilein</a:t>
            </a:r>
            <a:endParaRPr lang="en-US" sz="2200" dirty="0"/>
          </a:p>
        </p:txBody>
      </p:sp>
      <p:sp>
        <p:nvSpPr>
          <p:cNvPr id="4" name="ph-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7"/>
          <p:cNvSpPr/>
          <p:nvPr/>
        </p:nvSpPr>
        <p:spPr>
          <a:xfrm>
            <a:off x="2437265" y="2768784"/>
            <a:ext cx="810314" cy="1008758"/>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222284" y="2735710"/>
            <a:ext cx="214981" cy="214981"/>
          </a:xfrm>
          <a:prstGeom prst="ellipse">
            <a:avLst/>
          </a:prstGeom>
          <a:solidFill>
            <a:srgbClr val="FFFFFF"/>
          </a:solidFill>
          <a:ln w="19050">
            <a:solidFill>
              <a:srgbClr val="14283A"/>
            </a:solidFill>
            <a:prstDash val="solid"/>
          </a:ln>
        </p:spPr>
      </p:sp>
      <p:sp>
        <p:nvSpPr>
          <p:cNvPr id="17" name="!!no2"/>
          <p:cNvSpPr/>
          <p:nvPr/>
        </p:nvSpPr>
        <p:spPr>
          <a:xfrm>
            <a:off x="2222284"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3032598" y="3744468"/>
            <a:ext cx="214981" cy="214981"/>
          </a:xfrm>
          <a:prstGeom prst="ellipse">
            <a:avLst/>
          </a:prstGeom>
          <a:solidFill>
            <a:srgbClr val="FFFFFF"/>
          </a:solidFill>
          <a:ln w="19050">
            <a:solidFill>
              <a:srgbClr val="14283A"/>
            </a:solidFill>
            <a:prstDash val="solid"/>
          </a:ln>
        </p:spPr>
      </p:sp>
      <p:sp>
        <p:nvSpPr>
          <p:cNvPr id="23" name="!!no5"/>
          <p:cNvSpPr/>
          <p:nvPr/>
        </p:nvSpPr>
        <p:spPr>
          <a:xfrm>
            <a:off x="3032598"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197968" y="37279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columna vertebral de la ofensiva de Michigan de John Beilein: frente de dos guardias con alas en la línea de tiros libres extendida y un 5 habilidoso en el poste alto — el «2-3 alto». Chin es el motor: pase de slot a slot, el pasador corta rozando el cuerpo del poste alto hacia el aro, y el 5 pasa del corte directo a una pantalla… y se ABRE. Moe Wagner se ganó la vida en esta posesión.</a:t>
            </a:r>
            <a:endParaRPr lang="en-US" sz="950" dirty="0"/>
          </a:p>
        </p:txBody>
      </p:sp>
      <p:sp>
        <p:nvSpPr>
          <p:cNvPr id="26" name="notebox-27"/>
          <p:cNvSpPr/>
          <p:nvPr/>
        </p:nvSpPr>
        <p:spPr>
          <a:xfrm>
            <a:off x="4911495" y="2606040"/>
            <a:ext cx="3821025" cy="1143000"/>
          </a:xfrm>
          <a:prstGeom prst="roundRect">
            <a:avLst>
              <a:gd name="adj" fmla="val 4800"/>
            </a:avLst>
          </a:prstGeom>
          <a:solidFill>
            <a:srgbClr val="E3EDF2"/>
          </a:solidFill>
          <a:ln/>
        </p:spPr>
      </p:sp>
      <p:sp>
        <p:nvSpPr>
          <p:cNvPr id="27" name="notelbl-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8" name="note-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atrás para el triple del que llega — el tiro que hizo famosos a los cincos tiradores de Michigan. O la esquina que la ayuda abandonó.</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SET BASE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Chin — Ofensiva de Dos Guardias de Beilein</a:t>
            </a:r>
            <a:endParaRPr lang="en-US" sz="2200" dirty="0"/>
          </a:p>
        </p:txBody>
      </p:sp>
      <p:sp>
        <p:nvSpPr>
          <p:cNvPr id="4" name="ph-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8-0"/>
          <p:cNvSpPr/>
          <p:nvPr/>
        </p:nvSpPr>
        <p:spPr>
          <a:xfrm>
            <a:off x="2329774" y="2843200"/>
            <a:ext cx="810314" cy="950879"/>
          </a:xfrm>
          <a:prstGeom prst="line">
            <a:avLst/>
          </a:prstGeom>
          <a:noFill/>
          <a:ln w="19050">
            <a:solidFill>
              <a:srgbClr val="14283A"/>
            </a:solidFill>
            <a:prstDash val="solid"/>
            <a:tailEnd type="triangle"/>
          </a:ln>
        </p:spPr>
      </p:sp>
      <p:sp>
        <p:nvSpPr>
          <p:cNvPr id="14" name="tr-28-1"/>
          <p:cNvSpPr/>
          <p:nvPr/>
        </p:nvSpPr>
        <p:spPr>
          <a:xfrm flipH="1" flipV="1">
            <a:off x="2495145" y="2661293"/>
            <a:ext cx="644944" cy="1190666"/>
          </a:xfrm>
          <a:prstGeom prst="line">
            <a:avLst/>
          </a:prstGeom>
          <a:noFill/>
          <a:ln w="19050">
            <a:solidFill>
              <a:srgbClr val="14283A"/>
            </a:solidFill>
            <a:prstDash val="solid"/>
            <a:tailEnd type="triangle"/>
          </a:ln>
        </p:spPr>
      </p:sp>
      <p:sp>
        <p:nvSpPr>
          <p:cNvPr id="15" name="tr-28-2"/>
          <p:cNvSpPr/>
          <p:nvPr/>
        </p:nvSpPr>
        <p:spPr>
          <a:xfrm>
            <a:off x="990276" y="2967228"/>
            <a:ext cx="826851" cy="826851"/>
          </a:xfrm>
          <a:prstGeom prst="line">
            <a:avLst/>
          </a:prstGeom>
          <a:noFill/>
          <a:ln w="19050">
            <a:solidFill>
              <a:srgbClr val="14283A"/>
            </a:solidFill>
            <a:prstDash val="solid"/>
            <a:tailEnd type="triangle"/>
          </a:ln>
        </p:spPr>
      </p:sp>
      <p:sp>
        <p:nvSpPr>
          <p:cNvPr id="16" name="tr-28-3"/>
          <p:cNvSpPr/>
          <p:nvPr/>
        </p:nvSpPr>
        <p:spPr>
          <a:xfrm>
            <a:off x="758757" y="1478896"/>
            <a:ext cx="231518" cy="1488332"/>
          </a:xfrm>
          <a:prstGeom prst="line">
            <a:avLst/>
          </a:prstGeom>
          <a:noFill/>
          <a:ln w="19050">
            <a:solidFill>
              <a:srgbClr val="14283A"/>
            </a:solidFill>
            <a:prstDash val="solid"/>
            <a:tailEnd type="triangle"/>
          </a:ln>
        </p:spPr>
      </p:sp>
      <p:sp>
        <p:nvSpPr>
          <p:cNvPr id="17" name="trp-28"/>
          <p:cNvSpPr/>
          <p:nvPr/>
        </p:nvSpPr>
        <p:spPr>
          <a:xfrm>
            <a:off x="2602635" y="2586877"/>
            <a:ext cx="644944" cy="1132786"/>
          </a:xfrm>
          <a:prstGeom prst="line">
            <a:avLst/>
          </a:prstGeom>
          <a:noFill/>
          <a:ln w="19050">
            <a:solidFill>
              <a:srgbClr val="2E7391"/>
            </a:solidFill>
            <a:prstDash val="dash"/>
            <a:tailEnd type="triangle"/>
          </a:ln>
        </p:spPr>
      </p:sp>
      <p:sp>
        <p:nvSpPr>
          <p:cNvPr id="18" name="!!o1"/>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1"/>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1709636" y="3686588"/>
            <a:ext cx="214981" cy="214981"/>
          </a:xfrm>
          <a:prstGeom prst="ellipse">
            <a:avLst/>
          </a:prstGeom>
          <a:solidFill>
            <a:srgbClr val="FFFFFF"/>
          </a:solidFill>
          <a:ln w="19050">
            <a:solidFill>
              <a:srgbClr val="14283A"/>
            </a:solidFill>
            <a:prstDash val="solid"/>
          </a:ln>
        </p:spPr>
      </p:sp>
      <p:sp>
        <p:nvSpPr>
          <p:cNvPr id="23" name="!!no3"/>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5"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387654" y="2553802"/>
            <a:ext cx="214981" cy="214981"/>
          </a:xfrm>
          <a:prstGeom prst="ellipse">
            <a:avLst/>
          </a:prstGeom>
          <a:solidFill>
            <a:srgbClr val="FFFFFF"/>
          </a:solidFill>
          <a:ln w="19050">
            <a:solidFill>
              <a:srgbClr val="14283A"/>
            </a:solidFill>
            <a:prstDash val="solid"/>
          </a:ln>
        </p:spPr>
      </p:sp>
      <p:sp>
        <p:nvSpPr>
          <p:cNvPr id="27" name="!!no5"/>
          <p:cNvSpPr/>
          <p:nvPr/>
        </p:nvSpPr>
        <p:spPr>
          <a:xfrm>
            <a:off x="2387654" y="25538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columna vertebral de la ofensiva de Michigan de John Beilein: frente de dos guardias con alas en la línea de tiros libres extendida y un 5 habilidoso en el poste alto — el «2-3 alto». Chin es el motor: pase de slot a slot, el pasador corta rozando el cuerpo del poste alto hacia el aro, y el 5 pasa del corte directo a una pantalla… y se ABRE. Moe Wagner se ganó la vida en esta posesión.</a:t>
            </a:r>
            <a:endParaRPr lang="en-US" sz="950" dirty="0"/>
          </a:p>
        </p:txBody>
      </p:sp>
      <p:sp>
        <p:nvSpPr>
          <p:cNvPr id="30" name="notebox-28"/>
          <p:cNvSpPr/>
          <p:nvPr/>
        </p:nvSpPr>
        <p:spPr>
          <a:xfrm>
            <a:off x="4911495" y="2606040"/>
            <a:ext cx="3821025" cy="1143000"/>
          </a:xfrm>
          <a:prstGeom prst="roundRect">
            <a:avLst>
              <a:gd name="adj" fmla="val 4800"/>
            </a:avLst>
          </a:prstGeom>
          <a:solidFill>
            <a:srgbClr val="E3EDF2"/>
          </a:solidFill>
          <a:ln/>
        </p:spPr>
      </p:sp>
      <p:sp>
        <p:nvSpPr>
          <p:cNvPr id="31" name="notelbl-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32" name="note-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Mueve y re-forma: frente de dos guardias, alas, poste alto — personal rotado, la misma foto. Chin encadena con Shuffle sin señal.</a:t>
            </a:r>
            <a:endParaRPr lang="en-US" sz="1050" dirty="0"/>
          </a:p>
        </p:txBody>
      </p:sp>
      <p:sp>
        <p:nvSpPr>
          <p:cNvPr id="33" name="kp-2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4" name="kpl-2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alineación ES la ofensiva: frente de dos guardias, alas altas, 5 en el nail. Toda acción arranca de la misma foto.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corte chin roza el hombro del 5 — un corte ancho y flojo deja pasar a los dos defensores.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Corta para ANOTAR: el corte chin es amenaza de bandeja primero, despeje segundo.</a:t>
            </a:r>
            <a:endParaRPr lang="en-US" sz="8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CORTE SHUFFLE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Ofensiva de Dos Guardias de Beilein</a:t>
            </a:r>
            <a:endParaRPr lang="en-US" sz="2200" dirty="0"/>
          </a:p>
        </p:txBody>
      </p:sp>
      <p:sp>
        <p:nvSpPr>
          <p:cNvPr id="4" name="ph-2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corte insignia de Beilein, llevado de West Virginia a Ann Arbor: entrada al ala, y el guardia del lado débil corta en shuffle por la pantalla del poste alto hasta el bloque del lado del balón — leyendo a su defensor todo el camino. Luego el set pantalla al pantallador: el 5 se abre a la punta para el triple del cinco estirado. Una acción planta un posteo Y un tirador.</a:t>
            </a:r>
            <a:endParaRPr lang="en-US" sz="950" dirty="0"/>
          </a:p>
        </p:txBody>
      </p:sp>
      <p:sp>
        <p:nvSpPr>
          <p:cNvPr id="25" name="notebox-29"/>
          <p:cNvSpPr/>
          <p:nvPr/>
        </p:nvSpPr>
        <p:spPr>
          <a:xfrm>
            <a:off x="4911495" y="2606040"/>
            <a:ext cx="3821025" cy="1143000"/>
          </a:xfrm>
          <a:prstGeom prst="roundRect">
            <a:avLst>
              <a:gd name="adj" fmla="val 4800"/>
            </a:avLst>
          </a:prstGeom>
          <a:solidFill>
            <a:srgbClr val="E3EDF2"/>
          </a:solidFill>
          <a:ln/>
        </p:spPr>
      </p:sp>
      <p:sp>
        <p:nvSpPr>
          <p:cNvPr id="26" name="notelbl-2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Encadenado con Chin — corre Shuffle cuando la defensa empiece a sobremarcar el intercambio de slots. La lectura del corte (se adelanta = clávate abajo, flota = curva al codo) no se puede escautear porque el cortador elige en vivo.</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CORTE SHUFFLE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Ofensiva de Dos Guardias de Beilein</a:t>
            </a:r>
            <a:endParaRPr lang="en-US" sz="2200" dirty="0"/>
          </a:p>
        </p:txBody>
      </p:sp>
      <p:sp>
        <p:nvSpPr>
          <p:cNvPr id="4" name="ph-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0"/>
          <p:cNvSpPr/>
          <p:nvPr/>
        </p:nvSpPr>
        <p:spPr>
          <a:xfrm flipV="1">
            <a:off x="3247579" y="2892811"/>
            <a:ext cx="826851" cy="826851"/>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3"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corte insignia de Beilein, llevado de West Virginia a Ann Arbor: entrada al ala, y el guardia del lado débil corta en shuffle por la pantalla del poste alto hasta el bloque del lado del balón — leyendo a su defensor todo el camino. Luego el set pantalla al pantallador: el 5 se abre a la punta para el triple del cinco estirado. Una acción planta un posteo Y un tirador.</a:t>
            </a:r>
            <a:endParaRPr lang="en-US" sz="950" dirty="0"/>
          </a:p>
        </p:txBody>
      </p:sp>
      <p:sp>
        <p:nvSpPr>
          <p:cNvPr id="26" name="notebox-30"/>
          <p:cNvSpPr/>
          <p:nvPr/>
        </p:nvSpPr>
        <p:spPr>
          <a:xfrm>
            <a:off x="4911495" y="2606040"/>
            <a:ext cx="3821025" cy="1143000"/>
          </a:xfrm>
          <a:prstGeom prst="roundRect">
            <a:avLst>
              <a:gd name="adj" fmla="val 4800"/>
            </a:avLst>
          </a:prstGeom>
          <a:solidFill>
            <a:srgbClr val="E3EDF2"/>
          </a:solidFill>
          <a:ln/>
        </p:spPr>
      </p:sp>
      <p:sp>
        <p:nvSpPr>
          <p:cNvPr id="27" name="notelbl-3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3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entrada al ala dispara el Shuffle — y el guardia del lado débil empieza a caminar a su hombre para el corte.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CORTE SHUFFLE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Ofensiva de Dos Guardias de Beilein</a:t>
            </a:r>
            <a:endParaRPr lang="en-US" sz="2200" dirty="0"/>
          </a:p>
        </p:txBody>
      </p:sp>
      <p:sp>
        <p:nvSpPr>
          <p:cNvPr id="4" name="ph-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1-0"/>
          <p:cNvSpPr/>
          <p:nvPr/>
        </p:nvSpPr>
        <p:spPr>
          <a:xfrm flipH="1">
            <a:off x="2445534" y="2636488"/>
            <a:ext cx="33074" cy="388620"/>
          </a:xfrm>
          <a:prstGeom prst="line">
            <a:avLst/>
          </a:prstGeom>
          <a:noFill/>
          <a:ln w="44450">
            <a:solidFill>
              <a:srgbClr val="2E7391">
                <a:alpha val="65000"/>
              </a:srgbClr>
            </a:solidFill>
            <a:prstDash val="solid"/>
            <a:tailEnd type="oval"/>
          </a:ln>
        </p:spPr>
      </p:sp>
      <p:sp>
        <p:nvSpPr>
          <p:cNvPr id="14" name="tr-31-1"/>
          <p:cNvSpPr/>
          <p:nvPr/>
        </p:nvSpPr>
        <p:spPr>
          <a:xfrm flipV="1">
            <a:off x="1817127" y="3074719"/>
            <a:ext cx="562259" cy="719360"/>
          </a:xfrm>
          <a:prstGeom prst="line">
            <a:avLst/>
          </a:prstGeom>
          <a:noFill/>
          <a:ln w="19050">
            <a:solidFill>
              <a:srgbClr val="14283A"/>
            </a:solidFill>
            <a:prstDash val="solid"/>
          </a:ln>
        </p:spPr>
      </p:sp>
      <p:sp>
        <p:nvSpPr>
          <p:cNvPr id="15" name="tr-31-1"/>
          <p:cNvSpPr/>
          <p:nvPr/>
        </p:nvSpPr>
        <p:spPr>
          <a:xfrm flipV="1">
            <a:off x="2379386" y="1892322"/>
            <a:ext cx="512648" cy="1182397"/>
          </a:xfrm>
          <a:prstGeom prst="line">
            <a:avLst/>
          </a:prstGeom>
          <a:noFill/>
          <a:ln w="19050">
            <a:solidFill>
              <a:srgbClr val="14283A"/>
            </a:solidFill>
            <a:prstDash val="solid"/>
            <a:tailEnd type="triangle"/>
          </a:ln>
        </p:spPr>
      </p:sp>
      <p:sp>
        <p:nvSpPr>
          <p:cNvPr id="16" name="!!o1"/>
          <p:cNvSpPr/>
          <p:nvPr/>
        </p:nvSpPr>
        <p:spPr>
          <a:xfrm>
            <a:off x="2784543" y="1784831"/>
            <a:ext cx="214981" cy="214981"/>
          </a:xfrm>
          <a:prstGeom prst="ellipse">
            <a:avLst/>
          </a:prstGeom>
          <a:solidFill>
            <a:srgbClr val="FFFFFF"/>
          </a:solidFill>
          <a:ln w="19050">
            <a:solidFill>
              <a:srgbClr val="14283A"/>
            </a:solidFill>
            <a:prstDash val="solid"/>
          </a:ln>
        </p:spPr>
      </p:sp>
      <p:sp>
        <p:nvSpPr>
          <p:cNvPr id="17" name="!!no1"/>
          <p:cNvSpPr/>
          <p:nvPr/>
        </p:nvSpPr>
        <p:spPr>
          <a:xfrm>
            <a:off x="2784543"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38043" y="2917617"/>
            <a:ext cx="214981" cy="214981"/>
          </a:xfrm>
          <a:prstGeom prst="ellipse">
            <a:avLst/>
          </a:prstGeom>
          <a:solidFill>
            <a:srgbClr val="FFFFFF"/>
          </a:solidFill>
          <a:ln w="19050">
            <a:solidFill>
              <a:srgbClr val="14283A"/>
            </a:solidFill>
            <a:prstDash val="solid"/>
          </a:ln>
        </p:spPr>
      </p:sp>
      <p:sp>
        <p:nvSpPr>
          <p:cNvPr id="25" name="!!no5"/>
          <p:cNvSpPr/>
          <p:nvPr/>
        </p:nvSpPr>
        <p:spPr>
          <a:xfrm>
            <a:off x="2338043" y="291761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corte insignia de Beilein, llevado de West Virginia a Ann Arbor: entrada al ala, y el guardia del lado débil corta en shuffle por la pantalla del poste alto hasta el bloque del lado del balón — leyendo a su defensor todo el camino. Luego el set pantalla al pantallador: el 5 se abre a la punta para el triple del cinco estirado. Una acción planta un posteo Y un tirador.</a:t>
            </a:r>
            <a:endParaRPr lang="en-US" sz="950" dirty="0"/>
          </a:p>
        </p:txBody>
      </p:sp>
      <p:sp>
        <p:nvSpPr>
          <p:cNvPr id="28" name="notebox-31"/>
          <p:cNvSpPr/>
          <p:nvPr/>
        </p:nvSpPr>
        <p:spPr>
          <a:xfrm>
            <a:off x="4911495" y="2606040"/>
            <a:ext cx="3821025" cy="1143000"/>
          </a:xfrm>
          <a:prstGeom prst="roundRect">
            <a:avLst>
              <a:gd name="adj" fmla="val 4800"/>
            </a:avLst>
          </a:prstGeom>
          <a:solidFill>
            <a:srgbClr val="E3EDF2"/>
          </a:solidFill>
          <a:ln/>
        </p:spPr>
      </p:sp>
      <p:sp>
        <p:nvSpPr>
          <p:cNvPr id="29" name="notelbl-3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3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corte SHUFFLE: 1 explota por el poste alto hasta el bloque del lado del balón. Su defensor se adelantó por arriba — así que se clava abajo. La lectura se hace a máxima velocidad.</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CORTE SHUFFLE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Ofensiva de Dos Guardias de Beilein</a:t>
            </a:r>
            <a:endParaRPr lang="en-US" sz="2200" dirty="0"/>
          </a:p>
        </p:txBody>
      </p:sp>
      <p:sp>
        <p:nvSpPr>
          <p:cNvPr id="4" name="ph-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2-0"/>
          <p:cNvSpPr/>
          <p:nvPr/>
        </p:nvSpPr>
        <p:spPr>
          <a:xfrm flipH="1" flipV="1">
            <a:off x="2528219" y="3223552"/>
            <a:ext cx="611870" cy="570527"/>
          </a:xfrm>
          <a:prstGeom prst="line">
            <a:avLst/>
          </a:prstGeom>
          <a:noFill/>
          <a:ln w="44450">
            <a:solidFill>
              <a:srgbClr val="2E7391">
                <a:alpha val="65000"/>
              </a:srgbClr>
            </a:solidFill>
            <a:prstDash val="solid"/>
            <a:tailEnd type="oval"/>
          </a:ln>
        </p:spPr>
      </p:sp>
      <p:sp>
        <p:nvSpPr>
          <p:cNvPr id="14" name="tr-32-1"/>
          <p:cNvSpPr/>
          <p:nvPr/>
        </p:nvSpPr>
        <p:spPr>
          <a:xfrm>
            <a:off x="2445534" y="3025108"/>
            <a:ext cx="33074" cy="793777"/>
          </a:xfrm>
          <a:prstGeom prst="line">
            <a:avLst/>
          </a:prstGeom>
          <a:noFill/>
          <a:ln w="19050">
            <a:solidFill>
              <a:srgbClr val="14283A"/>
            </a:solidFill>
            <a:prstDash val="solid"/>
            <a:tailEnd type="triangle"/>
          </a:ln>
        </p:spPr>
      </p:sp>
      <p:sp>
        <p:nvSpPr>
          <p:cNvPr id="15" name="!!o1"/>
          <p:cNvSpPr/>
          <p:nvPr/>
        </p:nvSpPr>
        <p:spPr>
          <a:xfrm>
            <a:off x="2784543" y="1784831"/>
            <a:ext cx="214981" cy="214981"/>
          </a:xfrm>
          <a:prstGeom prst="ellipse">
            <a:avLst/>
          </a:prstGeom>
          <a:solidFill>
            <a:srgbClr val="FFFFFF"/>
          </a:solidFill>
          <a:ln w="19050">
            <a:solidFill>
              <a:srgbClr val="14283A"/>
            </a:solidFill>
            <a:prstDash val="solid"/>
          </a:ln>
        </p:spPr>
      </p:sp>
      <p:sp>
        <p:nvSpPr>
          <p:cNvPr id="16" name="!!no1"/>
          <p:cNvSpPr/>
          <p:nvPr/>
        </p:nvSpPr>
        <p:spPr>
          <a:xfrm>
            <a:off x="2784543"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420728" y="3116061"/>
            <a:ext cx="214981" cy="214981"/>
          </a:xfrm>
          <a:prstGeom prst="ellipse">
            <a:avLst/>
          </a:prstGeom>
          <a:solidFill>
            <a:srgbClr val="FFFFFF"/>
          </a:solidFill>
          <a:ln w="19050">
            <a:solidFill>
              <a:srgbClr val="14283A"/>
            </a:solidFill>
            <a:prstDash val="solid"/>
          </a:ln>
        </p:spPr>
      </p:sp>
      <p:sp>
        <p:nvSpPr>
          <p:cNvPr id="18" name="!!no2"/>
          <p:cNvSpPr/>
          <p:nvPr/>
        </p:nvSpPr>
        <p:spPr>
          <a:xfrm>
            <a:off x="2420728" y="31160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0"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2"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371117" y="3711394"/>
            <a:ext cx="214981" cy="214981"/>
          </a:xfrm>
          <a:prstGeom prst="ellipse">
            <a:avLst/>
          </a:prstGeom>
          <a:solidFill>
            <a:srgbClr val="FFFFFF"/>
          </a:solidFill>
          <a:ln w="19050">
            <a:solidFill>
              <a:srgbClr val="14283A"/>
            </a:solidFill>
            <a:prstDash val="solid"/>
          </a:ln>
        </p:spPr>
      </p:sp>
      <p:sp>
        <p:nvSpPr>
          <p:cNvPr id="24" name="!!no5"/>
          <p:cNvSpPr/>
          <p:nvPr/>
        </p:nvSpPr>
        <p:spPr>
          <a:xfrm>
            <a:off x="2371117"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corte insignia de Beilein, llevado de West Virginia a Ann Arbor: entrada al ala, y el guardia del lado débil corta en shuffle por la pantalla del poste alto hasta el bloque del lado del balón — leyendo a su defensor todo el camino. Luego el set pantalla al pantallador: el 5 se abre a la punta para el triple del cinco estirado. Una acción planta un posteo Y un tirador.</a:t>
            </a:r>
            <a:endParaRPr lang="en-US" sz="950" dirty="0"/>
          </a:p>
        </p:txBody>
      </p:sp>
      <p:sp>
        <p:nvSpPr>
          <p:cNvPr id="27" name="notebox-32"/>
          <p:cNvSpPr/>
          <p:nvPr/>
        </p:nvSpPr>
        <p:spPr>
          <a:xfrm>
            <a:off x="4911495" y="2606040"/>
            <a:ext cx="3821025" cy="1143000"/>
          </a:xfrm>
          <a:prstGeom prst="roundRect">
            <a:avLst>
              <a:gd name="adj" fmla="val 4800"/>
            </a:avLst>
          </a:prstGeom>
          <a:solidFill>
            <a:srgbClr val="E3EDF2"/>
          </a:solidFill>
          <a:ln/>
        </p:spPr>
      </p:sp>
      <p:sp>
        <p:nvSpPr>
          <p:cNvPr id="28" name="notelbl-3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9" name="note-3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Pantalla al pantallador: 2 baja por el 5, que se abre a la punta. El tiro que estiró a toda la Big Ten por una década se está cargando.</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CORTE SHUFFLE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Ofensiva de Dos Guardias de Beilein</a:t>
            </a:r>
            <a:endParaRPr lang="en-US" sz="2200" dirty="0"/>
          </a:p>
        </p:txBody>
      </p:sp>
      <p:sp>
        <p:nvSpPr>
          <p:cNvPr id="4" name="ph-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3"/>
          <p:cNvSpPr/>
          <p:nvPr/>
        </p:nvSpPr>
        <p:spPr>
          <a:xfrm flipH="1">
            <a:off x="2586098" y="2892811"/>
            <a:ext cx="1488332" cy="851657"/>
          </a:xfrm>
          <a:prstGeom prst="line">
            <a:avLst/>
          </a:prstGeom>
          <a:noFill/>
          <a:ln w="19050">
            <a:solidFill>
              <a:srgbClr val="2E7391"/>
            </a:solidFill>
            <a:prstDash val="dash"/>
            <a:tailEnd type="triangle"/>
          </a:ln>
        </p:spPr>
      </p:sp>
      <p:sp>
        <p:nvSpPr>
          <p:cNvPr id="14" name="!!o1"/>
          <p:cNvSpPr/>
          <p:nvPr/>
        </p:nvSpPr>
        <p:spPr>
          <a:xfrm>
            <a:off x="2784543" y="1784831"/>
            <a:ext cx="214981" cy="214981"/>
          </a:xfrm>
          <a:prstGeom prst="ellipse">
            <a:avLst/>
          </a:prstGeom>
          <a:solidFill>
            <a:srgbClr val="FFFFFF"/>
          </a:solidFill>
          <a:ln w="19050">
            <a:solidFill>
              <a:srgbClr val="14283A"/>
            </a:solidFill>
            <a:prstDash val="solid"/>
          </a:ln>
        </p:spPr>
      </p:sp>
      <p:sp>
        <p:nvSpPr>
          <p:cNvPr id="15" name="!!no1"/>
          <p:cNvSpPr/>
          <p:nvPr/>
        </p:nvSpPr>
        <p:spPr>
          <a:xfrm>
            <a:off x="2784543"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420728" y="3116061"/>
            <a:ext cx="214981" cy="214981"/>
          </a:xfrm>
          <a:prstGeom prst="ellipse">
            <a:avLst/>
          </a:prstGeom>
          <a:solidFill>
            <a:srgbClr val="FFFFFF"/>
          </a:solidFill>
          <a:ln w="19050">
            <a:solidFill>
              <a:srgbClr val="14283A"/>
            </a:solidFill>
            <a:prstDash val="solid"/>
          </a:ln>
        </p:spPr>
      </p:sp>
      <p:sp>
        <p:nvSpPr>
          <p:cNvPr id="17" name="!!no2"/>
          <p:cNvSpPr/>
          <p:nvPr/>
        </p:nvSpPr>
        <p:spPr>
          <a:xfrm>
            <a:off x="2420728" y="31160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3711394"/>
            <a:ext cx="214981" cy="214981"/>
          </a:xfrm>
          <a:prstGeom prst="ellipse">
            <a:avLst/>
          </a:prstGeom>
          <a:solidFill>
            <a:srgbClr val="FFFFFF"/>
          </a:solidFill>
          <a:ln w="19050">
            <a:solidFill>
              <a:srgbClr val="14283A"/>
            </a:solidFill>
            <a:prstDash val="solid"/>
          </a:ln>
        </p:spPr>
      </p:sp>
      <p:sp>
        <p:nvSpPr>
          <p:cNvPr id="23" name="!!no5"/>
          <p:cNvSpPr/>
          <p:nvPr/>
        </p:nvSpPr>
        <p:spPr>
          <a:xfrm>
            <a:off x="2371117"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69485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corte insignia de Beilein, llevado de West Virginia a Ann Arbor: entrada al ala, y el guardia del lado débil corta en shuffle por la pantalla del poste alto hasta el bloque del lado del balón — leyendo a su defensor todo el camino. Luego el set pantalla al pantallador: el 5 se abre a la punta para el triple del cinco estirado. Una acción planta un posteo Y un tirador.</a:t>
            </a:r>
            <a:endParaRPr lang="en-US" sz="950" dirty="0"/>
          </a:p>
        </p:txBody>
      </p:sp>
      <p:sp>
        <p:nvSpPr>
          <p:cNvPr id="26" name="notebox-33"/>
          <p:cNvSpPr/>
          <p:nvPr/>
        </p:nvSpPr>
        <p:spPr>
          <a:xfrm>
            <a:off x="4911495" y="2606040"/>
            <a:ext cx="3821025" cy="1143000"/>
          </a:xfrm>
          <a:prstGeom prst="roundRect">
            <a:avLst>
              <a:gd name="adj" fmla="val 4800"/>
            </a:avLst>
          </a:prstGeom>
          <a:solidFill>
            <a:srgbClr val="E3EDF2"/>
          </a:solidFill>
          <a:ln/>
        </p:spPr>
      </p:sp>
      <p:sp>
        <p:nvSpPr>
          <p:cNvPr id="27" name="notelbl-3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3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Reversión al cinco que se abre: tírala — o mira adentro, porque el corte shuffle acaba de plantar un posteo vivo en el bloque.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CORTE SHUFFLE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Shuffle — Ofensiva de Dos Guardias de Beilein</a:t>
            </a:r>
            <a:endParaRPr lang="en-US" sz="2200" dirty="0"/>
          </a:p>
        </p:txBody>
      </p:sp>
      <p:sp>
        <p:nvSpPr>
          <p:cNvPr id="4" name="ph-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4-0"/>
          <p:cNvSpPr/>
          <p:nvPr/>
        </p:nvSpPr>
        <p:spPr>
          <a:xfrm flipH="1" flipV="1">
            <a:off x="1651757" y="1602924"/>
            <a:ext cx="1240277" cy="289398"/>
          </a:xfrm>
          <a:prstGeom prst="line">
            <a:avLst/>
          </a:prstGeom>
          <a:noFill/>
          <a:ln w="19050">
            <a:solidFill>
              <a:srgbClr val="14283A"/>
            </a:solidFill>
            <a:prstDash val="solid"/>
          </a:ln>
        </p:spPr>
      </p:sp>
      <p:sp>
        <p:nvSpPr>
          <p:cNvPr id="14" name="tr-34-0"/>
          <p:cNvSpPr/>
          <p:nvPr/>
        </p:nvSpPr>
        <p:spPr>
          <a:xfrm flipH="1" flipV="1">
            <a:off x="758757" y="1478896"/>
            <a:ext cx="892999" cy="124028"/>
          </a:xfrm>
          <a:prstGeom prst="line">
            <a:avLst/>
          </a:prstGeom>
          <a:noFill/>
          <a:ln w="19050">
            <a:solidFill>
              <a:srgbClr val="14283A"/>
            </a:solidFill>
            <a:prstDash val="solid"/>
            <a:tailEnd type="triangle"/>
          </a:ln>
        </p:spPr>
      </p:sp>
      <p:sp>
        <p:nvSpPr>
          <p:cNvPr id="15" name="tr-34-1"/>
          <p:cNvSpPr/>
          <p:nvPr/>
        </p:nvSpPr>
        <p:spPr>
          <a:xfrm flipH="1">
            <a:off x="1817127" y="3223552"/>
            <a:ext cx="711092" cy="570527"/>
          </a:xfrm>
          <a:prstGeom prst="line">
            <a:avLst/>
          </a:prstGeom>
          <a:noFill/>
          <a:ln w="19050">
            <a:solidFill>
              <a:srgbClr val="14283A"/>
            </a:solidFill>
            <a:prstDash val="solid"/>
            <a:tailEnd type="triangle"/>
          </a:ln>
        </p:spPr>
      </p:sp>
      <p:sp>
        <p:nvSpPr>
          <p:cNvPr id="16" name="tr-34-2"/>
          <p:cNvSpPr/>
          <p:nvPr/>
        </p:nvSpPr>
        <p:spPr>
          <a:xfrm flipV="1">
            <a:off x="2478608" y="2661293"/>
            <a:ext cx="0" cy="1157591"/>
          </a:xfrm>
          <a:prstGeom prst="line">
            <a:avLst/>
          </a:prstGeom>
          <a:noFill/>
          <a:ln w="19050">
            <a:solidFill>
              <a:srgbClr val="14283A"/>
            </a:solidFill>
            <a:prstDash val="solid"/>
            <a:tailEnd type="triangle"/>
          </a:ln>
        </p:spPr>
      </p:sp>
      <p:sp>
        <p:nvSpPr>
          <p:cNvPr id="17" name="trp-34"/>
          <p:cNvSpPr/>
          <p:nvPr/>
        </p:nvSpPr>
        <p:spPr>
          <a:xfrm flipH="1">
            <a:off x="1924617" y="2586877"/>
            <a:ext cx="661481" cy="1132786"/>
          </a:xfrm>
          <a:prstGeom prst="line">
            <a:avLst/>
          </a:prstGeom>
          <a:noFill/>
          <a:ln w="19050">
            <a:solidFill>
              <a:srgbClr val="2E7391"/>
            </a:solidFill>
            <a:prstDash val="dash"/>
            <a:tailEnd type="triangle"/>
          </a:ln>
        </p:spPr>
      </p:sp>
      <p:sp>
        <p:nvSpPr>
          <p:cNvPr id="18"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1"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3"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5"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371117" y="2553802"/>
            <a:ext cx="214981" cy="214981"/>
          </a:xfrm>
          <a:prstGeom prst="ellipse">
            <a:avLst/>
          </a:prstGeom>
          <a:solidFill>
            <a:srgbClr val="FFFFFF"/>
          </a:solidFill>
          <a:ln w="19050">
            <a:solidFill>
              <a:srgbClr val="14283A"/>
            </a:solidFill>
            <a:prstDash val="solid"/>
          </a:ln>
        </p:spPr>
      </p:sp>
      <p:sp>
        <p:nvSpPr>
          <p:cNvPr id="27" name="!!no5"/>
          <p:cNvSpPr/>
          <p:nvPr/>
        </p:nvSpPr>
        <p:spPr>
          <a:xfrm>
            <a:off x="2371117" y="25538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corte insignia de Beilein, llevado de West Virginia a Ann Arbor: entrada al ala, y el guardia del lado débil corta en shuffle por la pantalla del poste alto hasta el bloque del lado del balón — leyendo a su defensor todo el camino. Luego el set pantalla al pantallador: el 5 se abre a la punta para el triple del cinco estirado. Una acción planta un posteo Y un tirador.</a:t>
            </a:r>
            <a:endParaRPr lang="en-US" sz="950" dirty="0"/>
          </a:p>
        </p:txBody>
      </p:sp>
      <p:sp>
        <p:nvSpPr>
          <p:cNvPr id="30" name="notebox-34"/>
          <p:cNvSpPr/>
          <p:nvPr/>
        </p:nvSpPr>
        <p:spPr>
          <a:xfrm>
            <a:off x="4911495" y="2606040"/>
            <a:ext cx="3821025" cy="1143000"/>
          </a:xfrm>
          <a:prstGeom prst="roundRect">
            <a:avLst>
              <a:gd name="adj" fmla="val 4800"/>
            </a:avLst>
          </a:prstGeom>
          <a:solidFill>
            <a:srgbClr val="E3EDF2"/>
          </a:solidFill>
          <a:ln/>
        </p:spPr>
      </p:sp>
      <p:sp>
        <p:nvSpPr>
          <p:cNvPr id="31" name="notelbl-3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2" name="note-3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Juega y re-forma: el cortador despeja, los slots se rellenan, el 5 vuelve al nail. Shuffle fluye directo de regreso a Chin — un sistema, sin etiquetas.</a:t>
            </a:r>
            <a:endParaRPr lang="en-US" sz="1050" dirty="0"/>
          </a:p>
        </p:txBody>
      </p:sp>
      <p:sp>
        <p:nvSpPr>
          <p:cNvPr id="33" name="kp-3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4" name="kpl-3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corte shuffle es una LECTURA: defensor por arriba de la pantalla = clávate al bloque; flotando = curva al codo.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Prepara el corte — camina a tu hombre lejos, y explota hombro con hombro por el poste alto.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Pantalla al pantallador de inmediato: la apertura del 5 a la punta es de donde sale el triple.</a:t>
            </a:r>
            <a:endParaRPr lang="en-US" sz="8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PUERTA ATRÁS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Dos Guardias — Reglas de Puerta Atrás de Beilein</a:t>
            </a:r>
            <a:endParaRPr lang="en-US" sz="2200" dirty="0"/>
          </a:p>
        </p:txBody>
      </p:sp>
      <p:sp>
        <p:nvSpPr>
          <p:cNvPr id="4" name="ph-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tejido conectivo del sistema de Beilein — ADN de Princeton con lente de Michigan. El frente de dos guardias mantiene su forma mientras reglas automáticas castigan cada pecado defensivo: un ala negado corta por la espalda sin señal, los guardias presionados usan la válvula del poste alto, y en el momento en que el 5 recibe en el nail, AMBAS alas cortan detrás de las cabezas volteadas de sus defensores.</a:t>
            </a:r>
            <a:endParaRPr lang="en-US" sz="950" dirty="0"/>
          </a:p>
        </p:txBody>
      </p:sp>
      <p:sp>
        <p:nvSpPr>
          <p:cNvPr id="25" name="notebox-35"/>
          <p:cNvSpPr/>
          <p:nvPr/>
        </p:nvSpPr>
        <p:spPr>
          <a:xfrm>
            <a:off x="4911495" y="2606040"/>
            <a:ext cx="3821025" cy="1143000"/>
          </a:xfrm>
          <a:prstGeom prst="roundRect">
            <a:avLst>
              <a:gd name="adj" fmla="val 4800"/>
            </a:avLst>
          </a:prstGeom>
          <a:solidFill>
            <a:srgbClr val="E3EDF2"/>
          </a:solidFill>
          <a:ln/>
        </p:spPr>
      </p:sp>
      <p:sp>
        <p:nvSpPr>
          <p:cNvPr id="26" name="notelbl-3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3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Corre entre los sets — así se veía Michigan cuando no había nada cantado. Ideal contra defensas individuales de mucha negación; cuanto más niegan, más bandejas produce.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PUERTA ATRÁS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Dos Guardias — Reglas de Puerta Atrás de Beilein</a:t>
            </a:r>
            <a:endParaRPr lang="en-US" sz="2200" dirty="0"/>
          </a:p>
        </p:txBody>
      </p:sp>
      <p:sp>
        <p:nvSpPr>
          <p:cNvPr id="4" name="ph-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6-0"/>
          <p:cNvSpPr/>
          <p:nvPr/>
        </p:nvSpPr>
        <p:spPr>
          <a:xfrm flipH="1" flipV="1">
            <a:off x="3305459" y="1933664"/>
            <a:ext cx="661481" cy="1033564"/>
          </a:xfrm>
          <a:prstGeom prst="line">
            <a:avLst/>
          </a:prstGeom>
          <a:noFill/>
          <a:ln w="19050">
            <a:solidFill>
              <a:srgbClr val="14283A"/>
            </a:solidFill>
            <a:prstDash val="solid"/>
          </a:ln>
        </p:spPr>
      </p:sp>
      <p:sp>
        <p:nvSpPr>
          <p:cNvPr id="14" name="tr-36-0"/>
          <p:cNvSpPr/>
          <p:nvPr/>
        </p:nvSpPr>
        <p:spPr>
          <a:xfrm flipH="1" flipV="1">
            <a:off x="2892033" y="1726951"/>
            <a:ext cx="413426" cy="206713"/>
          </a:xfrm>
          <a:prstGeom prst="line">
            <a:avLst/>
          </a:prstGeom>
          <a:noFill/>
          <a:ln w="19050">
            <a:solidFill>
              <a:srgbClr val="14283A"/>
            </a:solidFill>
            <a:prstDash val="solid"/>
            <a:tailEnd type="triangle"/>
          </a:ln>
        </p:spPr>
      </p:sp>
      <p:sp>
        <p:nvSpPr>
          <p:cNvPr id="15" name="trp-36"/>
          <p:cNvSpPr/>
          <p:nvPr/>
        </p:nvSpPr>
        <p:spPr>
          <a:xfrm flipV="1">
            <a:off x="1924617" y="1652535"/>
            <a:ext cx="1074906" cy="2067128"/>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784543" y="1619461"/>
            <a:ext cx="214981" cy="214981"/>
          </a:xfrm>
          <a:prstGeom prst="ellipse">
            <a:avLst/>
          </a:prstGeom>
          <a:solidFill>
            <a:srgbClr val="FFFFFF"/>
          </a:solidFill>
          <a:ln w="19050">
            <a:solidFill>
              <a:srgbClr val="14283A"/>
            </a:solidFill>
            <a:prstDash val="solid"/>
          </a:ln>
        </p:spPr>
      </p:sp>
      <p:sp>
        <p:nvSpPr>
          <p:cNvPr id="23" name="!!no4"/>
          <p:cNvSpPr/>
          <p:nvPr/>
        </p:nvSpPr>
        <p:spPr>
          <a:xfrm>
            <a:off x="2784543"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5"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49913" y="160292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tejido conectivo del sistema de Beilein — ADN de Princeton con lente de Michigan. El frente de dos guardias mantiene su forma mientras reglas automáticas castigan cada pecado defensivo: un ala negado corta por la espalda sin señal, los guardias presionados usan la válvula del poste alto, y en el momento en que el 5 recibe en el nail, AMBAS alas cortan detrás de las cabezas volteadas de sus defensores.</a:t>
            </a:r>
            <a:endParaRPr lang="en-US" sz="950" dirty="0"/>
          </a:p>
        </p:txBody>
      </p:sp>
      <p:sp>
        <p:nvSpPr>
          <p:cNvPr id="28" name="notebox-36"/>
          <p:cNvSpPr/>
          <p:nvPr/>
        </p:nvSpPr>
        <p:spPr>
          <a:xfrm>
            <a:off x="4911495" y="2606040"/>
            <a:ext cx="3821025" cy="1143000"/>
          </a:xfrm>
          <a:prstGeom prst="roundRect">
            <a:avLst>
              <a:gd name="adj" fmla="val 4800"/>
            </a:avLst>
          </a:prstGeom>
          <a:solidFill>
            <a:srgbClr val="E3EDF2"/>
          </a:solidFill>
          <a:ln/>
        </p:spPr>
      </p:sp>
      <p:sp>
        <p:nvSpPr>
          <p:cNvPr id="29" name="notelbl-3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3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mira al ala — NEGADO. Dispara la regla uno: el ala corta por la espalda automático. La negación es la señal; el pase lo guía al aro.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PUERTA ATRÁS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Dos Guardias — Reglas de Puerta Atrás de Beilein</a:t>
            </a:r>
            <a:endParaRPr lang="en-US" sz="2200" dirty="0"/>
          </a:p>
        </p:txBody>
      </p:sp>
      <p:sp>
        <p:nvSpPr>
          <p:cNvPr id="4" name="ph-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7-0"/>
          <p:cNvSpPr/>
          <p:nvPr/>
        </p:nvSpPr>
        <p:spPr>
          <a:xfrm flipV="1">
            <a:off x="2892033" y="1561581"/>
            <a:ext cx="661481" cy="165370"/>
          </a:xfrm>
          <a:prstGeom prst="line">
            <a:avLst/>
          </a:prstGeom>
          <a:noFill/>
          <a:ln w="19050">
            <a:solidFill>
              <a:srgbClr val="14283A"/>
            </a:solidFill>
            <a:prstDash val="solid"/>
          </a:ln>
        </p:spPr>
      </p:sp>
      <p:sp>
        <p:nvSpPr>
          <p:cNvPr id="14" name="tr-37-0"/>
          <p:cNvSpPr/>
          <p:nvPr/>
        </p:nvSpPr>
        <p:spPr>
          <a:xfrm flipV="1">
            <a:off x="3553514" y="1478896"/>
            <a:ext cx="644944" cy="82685"/>
          </a:xfrm>
          <a:prstGeom prst="line">
            <a:avLst/>
          </a:prstGeom>
          <a:noFill/>
          <a:ln w="19050">
            <a:solidFill>
              <a:srgbClr val="14283A"/>
            </a:solidFill>
            <a:prstDash val="solid"/>
            <a:tailEnd type="triangle"/>
          </a:ln>
        </p:spPr>
      </p:sp>
      <p:sp>
        <p:nvSpPr>
          <p:cNvPr id="15" name="tr-37-1"/>
          <p:cNvSpPr/>
          <p:nvPr/>
        </p:nvSpPr>
        <p:spPr>
          <a:xfrm flipV="1">
            <a:off x="3140089" y="2992034"/>
            <a:ext cx="785509" cy="802046"/>
          </a:xfrm>
          <a:prstGeom prst="line">
            <a:avLst/>
          </a:prstGeom>
          <a:noFill/>
          <a:ln w="19050">
            <a:solidFill>
              <a:srgbClr val="14283A"/>
            </a:solidFill>
            <a:prstDash val="solid"/>
            <a:tailEnd type="triangle"/>
          </a:ln>
        </p:spPr>
      </p:sp>
      <p:sp>
        <p:nvSpPr>
          <p:cNvPr id="16" name="trp-37"/>
          <p:cNvSpPr/>
          <p:nvPr/>
        </p:nvSpPr>
        <p:spPr>
          <a:xfrm flipH="1">
            <a:off x="1924617" y="1404479"/>
            <a:ext cx="2381331" cy="2315183"/>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818106" y="2884543"/>
            <a:ext cx="214981" cy="214981"/>
          </a:xfrm>
          <a:prstGeom prst="ellipse">
            <a:avLst/>
          </a:prstGeom>
          <a:solidFill>
            <a:srgbClr val="FFFFFF"/>
          </a:solidFill>
          <a:ln w="19050">
            <a:solidFill>
              <a:srgbClr val="14283A"/>
            </a:solidFill>
            <a:prstDash val="solid"/>
          </a:ln>
        </p:spPr>
      </p:sp>
      <p:sp>
        <p:nvSpPr>
          <p:cNvPr id="20" name="!!no2"/>
          <p:cNvSpPr/>
          <p:nvPr/>
        </p:nvSpPr>
        <p:spPr>
          <a:xfrm>
            <a:off x="3818106"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2"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tejido conectivo del sistema de Beilein — ADN de Princeton con lente de Michigan. El frente de dos guardias mantiene su forma mientras reglas automáticas castigan cada pecado defensivo: un ala negado corta por la espalda sin señal, los guardias presionados usan la válvula del poste alto, y en el momento en que el 5 recibe en el nail, AMBAS alas cortan detrás de las cabezas volteadas de sus defensores.</a:t>
            </a:r>
            <a:endParaRPr lang="en-US" sz="950" dirty="0"/>
          </a:p>
        </p:txBody>
      </p:sp>
      <p:sp>
        <p:nvSpPr>
          <p:cNvPr id="29" name="notebox-37"/>
          <p:cNvSpPr/>
          <p:nvPr/>
        </p:nvSpPr>
        <p:spPr>
          <a:xfrm>
            <a:off x="4911495" y="2606040"/>
            <a:ext cx="3821025" cy="1143000"/>
          </a:xfrm>
          <a:prstGeom prst="roundRect">
            <a:avLst>
              <a:gd name="adj" fmla="val 4800"/>
            </a:avLst>
          </a:prstGeom>
          <a:solidFill>
            <a:srgbClr val="E3EDF2"/>
          </a:solidFill>
          <a:ln/>
        </p:spPr>
      </p:sp>
      <p:sp>
        <p:nvSpPr>
          <p:cNvPr id="30" name="notelbl-3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1" name="note-3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bandeja? El cortador despeja a la esquina y la forma se cura sola — el frente de dos guardias se rellena como el 5-Out.</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PUERTA ATRÁS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Dos Guardias — Reglas de Puerta Atrás de Beilein</a:t>
            </a:r>
            <a:endParaRPr lang="en-US" sz="2200" dirty="0"/>
          </a:p>
        </p:txBody>
      </p:sp>
      <p:sp>
        <p:nvSpPr>
          <p:cNvPr id="4" name="ph-3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38"/>
          <p:cNvSpPr/>
          <p:nvPr/>
        </p:nvSpPr>
        <p:spPr>
          <a:xfrm flipV="1">
            <a:off x="1924617" y="2562071"/>
            <a:ext cx="661481" cy="1157591"/>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818106" y="2884543"/>
            <a:ext cx="214981" cy="214981"/>
          </a:xfrm>
          <a:prstGeom prst="ellipse">
            <a:avLst/>
          </a:prstGeom>
          <a:solidFill>
            <a:srgbClr val="FFFFFF"/>
          </a:solidFill>
          <a:ln w="19050">
            <a:solidFill>
              <a:srgbClr val="14283A"/>
            </a:solidFill>
            <a:prstDash val="solid"/>
          </a:ln>
        </p:spPr>
      </p:sp>
      <p:sp>
        <p:nvSpPr>
          <p:cNvPr id="17" name="!!no2"/>
          <p:cNvSpPr/>
          <p:nvPr/>
        </p:nvSpPr>
        <p:spPr>
          <a:xfrm>
            <a:off x="3818106"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3"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251246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tejido conectivo del sistema de Beilein — ADN de Princeton con lente de Michigan. El frente de dos guardias mantiene su forma mientras reglas automáticas castigan cada pecado defensivo: un ala negado corta por la espalda sin señal, los guardias presionados usan la válvula del poste alto, y en el momento en que el 5 recibe en el nail, AMBAS alas cortan detrás de las cabezas volteadas de sus defensores.</a:t>
            </a:r>
            <a:endParaRPr lang="en-US" sz="950" dirty="0"/>
          </a:p>
        </p:txBody>
      </p:sp>
      <p:sp>
        <p:nvSpPr>
          <p:cNvPr id="26" name="notebox-38"/>
          <p:cNvSpPr/>
          <p:nvPr/>
        </p:nvSpPr>
        <p:spPr>
          <a:xfrm>
            <a:off x="4911495" y="2606040"/>
            <a:ext cx="3821025" cy="1143000"/>
          </a:xfrm>
          <a:prstGeom prst="roundRect">
            <a:avLst>
              <a:gd name="adj" fmla="val 4800"/>
            </a:avLst>
          </a:prstGeom>
          <a:solidFill>
            <a:srgbClr val="E3EDF2"/>
          </a:solidFill>
          <a:ln/>
        </p:spPr>
      </p:sp>
      <p:sp>
        <p:nvSpPr>
          <p:cNvPr id="27" name="notelbl-3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3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¿Presión sobre los guardias? El poste alto es la válvula de escape — y esta recepción es el momento más peligroso de todo el sistema.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PUERTA ATRÁS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Dos Guardias — Reglas de Puerta Atrás de Beilein</a:t>
            </a:r>
            <a:endParaRPr lang="en-US" sz="2200" dirty="0"/>
          </a:p>
        </p:txBody>
      </p:sp>
      <p:sp>
        <p:nvSpPr>
          <p:cNvPr id="4" name="ph-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39-0"/>
          <p:cNvSpPr/>
          <p:nvPr/>
        </p:nvSpPr>
        <p:spPr>
          <a:xfrm flipV="1">
            <a:off x="990276" y="1933664"/>
            <a:ext cx="661481" cy="1033564"/>
          </a:xfrm>
          <a:prstGeom prst="line">
            <a:avLst/>
          </a:prstGeom>
          <a:noFill/>
          <a:ln w="19050">
            <a:solidFill>
              <a:srgbClr val="14283A"/>
            </a:solidFill>
            <a:prstDash val="solid"/>
          </a:ln>
        </p:spPr>
      </p:sp>
      <p:sp>
        <p:nvSpPr>
          <p:cNvPr id="14" name="tr-39-0"/>
          <p:cNvSpPr/>
          <p:nvPr/>
        </p:nvSpPr>
        <p:spPr>
          <a:xfrm flipV="1">
            <a:off x="1651757" y="1768294"/>
            <a:ext cx="620138" cy="165370"/>
          </a:xfrm>
          <a:prstGeom prst="line">
            <a:avLst/>
          </a:prstGeom>
          <a:noFill/>
          <a:ln w="19050">
            <a:solidFill>
              <a:srgbClr val="14283A"/>
            </a:solidFill>
            <a:prstDash val="solid"/>
            <a:tailEnd type="triangle"/>
          </a:ln>
        </p:spPr>
      </p:sp>
      <p:sp>
        <p:nvSpPr>
          <p:cNvPr id="15" name="tr-39-1"/>
          <p:cNvSpPr/>
          <p:nvPr/>
        </p:nvSpPr>
        <p:spPr>
          <a:xfrm flipH="1" flipV="1">
            <a:off x="3305459" y="1975007"/>
            <a:ext cx="620138" cy="1017027"/>
          </a:xfrm>
          <a:prstGeom prst="line">
            <a:avLst/>
          </a:prstGeom>
          <a:noFill/>
          <a:ln w="19050">
            <a:solidFill>
              <a:srgbClr val="14283A"/>
            </a:solidFill>
            <a:prstDash val="solid"/>
            <a:tailEnd type="triangle"/>
          </a:ln>
        </p:spPr>
      </p:sp>
      <p:sp>
        <p:nvSpPr>
          <p:cNvPr id="16" name="trp-39"/>
          <p:cNvSpPr/>
          <p:nvPr/>
        </p:nvSpPr>
        <p:spPr>
          <a:xfrm flipV="1">
            <a:off x="2586098" y="1900590"/>
            <a:ext cx="826851" cy="661481"/>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197968" y="1867516"/>
            <a:ext cx="214981" cy="214981"/>
          </a:xfrm>
          <a:prstGeom prst="ellipse">
            <a:avLst/>
          </a:prstGeom>
          <a:solidFill>
            <a:srgbClr val="FFFFFF"/>
          </a:solidFill>
          <a:ln w="19050">
            <a:solidFill>
              <a:srgbClr val="14283A"/>
            </a:solidFill>
            <a:prstDash val="solid"/>
          </a:ln>
        </p:spPr>
      </p:sp>
      <p:sp>
        <p:nvSpPr>
          <p:cNvPr id="20" name="!!no2"/>
          <p:cNvSpPr/>
          <p:nvPr/>
        </p:nvSpPr>
        <p:spPr>
          <a:xfrm>
            <a:off x="3197968" y="18675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2164404" y="1660803"/>
            <a:ext cx="214981" cy="214981"/>
          </a:xfrm>
          <a:prstGeom prst="ellipse">
            <a:avLst/>
          </a:prstGeom>
          <a:solidFill>
            <a:srgbClr val="FFFFFF"/>
          </a:solidFill>
          <a:ln w="19050">
            <a:solidFill>
              <a:srgbClr val="14283A"/>
            </a:solidFill>
            <a:prstDash val="solid"/>
          </a:ln>
        </p:spPr>
      </p:sp>
      <p:sp>
        <p:nvSpPr>
          <p:cNvPr id="22" name="!!no3"/>
          <p:cNvSpPr/>
          <p:nvPr/>
        </p:nvSpPr>
        <p:spPr>
          <a:xfrm>
            <a:off x="2164404"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363338" y="1850979"/>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tejido conectivo del sistema de Beilein — ADN de Princeton con lente de Michigan. El frente de dos guardias mantiene su forma mientras reglas automáticas castigan cada pecado defensivo: un ala negado corta por la espalda sin señal, los guardias presionados usan la válvula del poste alto, y en el momento en que el 5 recibe en el nail, AMBAS alas cortan detrás de las cabezas volteadas de sus defensores.</a:t>
            </a:r>
            <a:endParaRPr lang="en-US" sz="950" dirty="0"/>
          </a:p>
        </p:txBody>
      </p:sp>
      <p:sp>
        <p:nvSpPr>
          <p:cNvPr id="29" name="notebox-39"/>
          <p:cNvSpPr/>
          <p:nvPr/>
        </p:nvSpPr>
        <p:spPr>
          <a:xfrm>
            <a:off x="4911495" y="2606040"/>
            <a:ext cx="3821025" cy="1143000"/>
          </a:xfrm>
          <a:prstGeom prst="roundRect">
            <a:avLst>
              <a:gd name="adj" fmla="val 4800"/>
            </a:avLst>
          </a:prstGeom>
          <a:solidFill>
            <a:srgbClr val="E3EDF2"/>
          </a:solidFill>
          <a:ln/>
        </p:spPr>
      </p:sp>
      <p:sp>
        <p:nvSpPr>
          <p:cNvPr id="30" name="notelbl-3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1" name="note-3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encara y AMBAS alas cortan detrás de cabezas volteadas — ADN de Princeton. Elige al libre; el otro despeja.</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BEILEIN · MICHIGAN  ·  MOTION + PUERTA ATRÁS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Dos Guardias — Reglas de Puerta Atrás de Beilein</a:t>
            </a:r>
            <a:endParaRPr lang="en-US" sz="2200" dirty="0"/>
          </a:p>
        </p:txBody>
      </p:sp>
      <p:sp>
        <p:nvSpPr>
          <p:cNvPr id="4" name="ph-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0-0"/>
          <p:cNvSpPr/>
          <p:nvPr/>
        </p:nvSpPr>
        <p:spPr>
          <a:xfrm>
            <a:off x="3305459" y="1975007"/>
            <a:ext cx="413426" cy="537453"/>
          </a:xfrm>
          <a:prstGeom prst="line">
            <a:avLst/>
          </a:prstGeom>
          <a:noFill/>
          <a:ln w="19050">
            <a:solidFill>
              <a:srgbClr val="14283A"/>
            </a:solidFill>
            <a:prstDash val="solid"/>
          </a:ln>
        </p:spPr>
      </p:sp>
      <p:sp>
        <p:nvSpPr>
          <p:cNvPr id="14" name="tr-40-0"/>
          <p:cNvSpPr/>
          <p:nvPr/>
        </p:nvSpPr>
        <p:spPr>
          <a:xfrm>
            <a:off x="3718884" y="2512460"/>
            <a:ext cx="248055" cy="454768"/>
          </a:xfrm>
          <a:prstGeom prst="line">
            <a:avLst/>
          </a:prstGeom>
          <a:noFill/>
          <a:ln w="19050">
            <a:solidFill>
              <a:srgbClr val="14283A"/>
            </a:solidFill>
            <a:prstDash val="solid"/>
            <a:tailEnd type="triangle"/>
          </a:ln>
        </p:spPr>
      </p:sp>
      <p:sp>
        <p:nvSpPr>
          <p:cNvPr id="15" name="tr-40-1"/>
          <p:cNvSpPr/>
          <p:nvPr/>
        </p:nvSpPr>
        <p:spPr>
          <a:xfrm flipH="1" flipV="1">
            <a:off x="1651757" y="1602924"/>
            <a:ext cx="620138" cy="165370"/>
          </a:xfrm>
          <a:prstGeom prst="line">
            <a:avLst/>
          </a:prstGeom>
          <a:noFill/>
          <a:ln w="19050">
            <a:solidFill>
              <a:srgbClr val="14283A"/>
            </a:solidFill>
            <a:prstDash val="solid"/>
          </a:ln>
        </p:spPr>
      </p:sp>
      <p:sp>
        <p:nvSpPr>
          <p:cNvPr id="16" name="tr-40-1"/>
          <p:cNvSpPr/>
          <p:nvPr/>
        </p:nvSpPr>
        <p:spPr>
          <a:xfrm flipH="1" flipV="1">
            <a:off x="758757" y="1478896"/>
            <a:ext cx="892999" cy="124028"/>
          </a:xfrm>
          <a:prstGeom prst="line">
            <a:avLst/>
          </a:prstGeom>
          <a:noFill/>
          <a:ln w="19050">
            <a:solidFill>
              <a:srgbClr val="14283A"/>
            </a:solidFill>
            <a:prstDash val="solid"/>
          </a:ln>
        </p:spPr>
      </p:sp>
      <p:sp>
        <p:nvSpPr>
          <p:cNvPr id="17" name="tr-40-1"/>
          <p:cNvSpPr/>
          <p:nvPr/>
        </p:nvSpPr>
        <p:spPr>
          <a:xfrm>
            <a:off x="758757" y="1478896"/>
            <a:ext cx="231518" cy="1488332"/>
          </a:xfrm>
          <a:prstGeom prst="line">
            <a:avLst/>
          </a:prstGeom>
          <a:noFill/>
          <a:ln w="19050">
            <a:solidFill>
              <a:srgbClr val="14283A"/>
            </a:solidFill>
            <a:prstDash val="solid"/>
            <a:tailEnd type="triangle"/>
          </a:ln>
        </p:spPr>
      </p:sp>
      <p:sp>
        <p:nvSpPr>
          <p:cNvPr id="18" name="tr-40-2"/>
          <p:cNvSpPr/>
          <p:nvPr/>
        </p:nvSpPr>
        <p:spPr>
          <a:xfrm flipH="1">
            <a:off x="3140089" y="1478896"/>
            <a:ext cx="1058369" cy="2315183"/>
          </a:xfrm>
          <a:prstGeom prst="line">
            <a:avLst/>
          </a:prstGeom>
          <a:noFill/>
          <a:ln w="19050">
            <a:solidFill>
              <a:srgbClr val="14283A"/>
            </a:solidFill>
            <a:prstDash val="solid"/>
            <a:tailEnd type="triangle"/>
          </a:ln>
        </p:spPr>
      </p:sp>
      <p:sp>
        <p:nvSpPr>
          <p:cNvPr id="19" name="tr-40-3"/>
          <p:cNvSpPr/>
          <p:nvPr/>
        </p:nvSpPr>
        <p:spPr>
          <a:xfrm>
            <a:off x="2478608" y="2636488"/>
            <a:ext cx="0" cy="16537"/>
          </a:xfrm>
          <a:prstGeom prst="line">
            <a:avLst/>
          </a:prstGeom>
          <a:noFill/>
          <a:ln w="19050">
            <a:solidFill>
              <a:srgbClr val="14283A"/>
            </a:solidFill>
            <a:prstDash val="solid"/>
            <a:tailEnd type="triangle"/>
          </a:ln>
        </p:spPr>
      </p:sp>
      <p:sp>
        <p:nvSpPr>
          <p:cNvPr id="20" name="trp-40"/>
          <p:cNvSpPr/>
          <p:nvPr/>
        </p:nvSpPr>
        <p:spPr>
          <a:xfrm flipH="1">
            <a:off x="1924617" y="2892811"/>
            <a:ext cx="2149813" cy="826851"/>
          </a:xfrm>
          <a:prstGeom prst="line">
            <a:avLst/>
          </a:prstGeom>
          <a:noFill/>
          <a:ln w="19050">
            <a:solidFill>
              <a:srgbClr val="2E7391"/>
            </a:solidFill>
            <a:prstDash val="dash"/>
            <a:tailEnd type="triangle"/>
          </a:ln>
        </p:spPr>
      </p:sp>
      <p:sp>
        <p:nvSpPr>
          <p:cNvPr id="21"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859449" y="2859737"/>
            <a:ext cx="214981" cy="214981"/>
          </a:xfrm>
          <a:prstGeom prst="ellipse">
            <a:avLst/>
          </a:prstGeom>
          <a:solidFill>
            <a:srgbClr val="FFFFFF"/>
          </a:solidFill>
          <a:ln w="19050">
            <a:solidFill>
              <a:srgbClr val="14283A"/>
            </a:solidFill>
            <a:prstDash val="solid"/>
          </a:ln>
        </p:spPr>
      </p:sp>
      <p:sp>
        <p:nvSpPr>
          <p:cNvPr id="24" name="!!no2"/>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6"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3032598" y="3686588"/>
            <a:ext cx="214981" cy="214981"/>
          </a:xfrm>
          <a:prstGeom prst="ellipse">
            <a:avLst/>
          </a:prstGeom>
          <a:solidFill>
            <a:srgbClr val="FFFFFF"/>
          </a:solidFill>
          <a:ln w="19050">
            <a:solidFill>
              <a:srgbClr val="14283A"/>
            </a:solidFill>
            <a:prstDash val="solid"/>
          </a:ln>
        </p:spPr>
      </p:sp>
      <p:sp>
        <p:nvSpPr>
          <p:cNvPr id="28" name="!!no4"/>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545534"/>
            <a:ext cx="214981" cy="214981"/>
          </a:xfrm>
          <a:prstGeom prst="ellipse">
            <a:avLst/>
          </a:prstGeom>
          <a:solidFill>
            <a:srgbClr val="FFFFFF"/>
          </a:solidFill>
          <a:ln w="19050">
            <a:solidFill>
              <a:srgbClr val="14283A"/>
            </a:solidFill>
            <a:prstDash val="solid"/>
          </a:ln>
        </p:spPr>
      </p:sp>
      <p:sp>
        <p:nvSpPr>
          <p:cNvPr id="30" name="!!no5"/>
          <p:cNvSpPr/>
          <p:nvPr/>
        </p:nvSpPr>
        <p:spPr>
          <a:xfrm>
            <a:off x="2371117" y="254553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tejido conectivo del sistema de Beilein — ADN de Princeton con lente de Michigan. El frente de dos guardias mantiene su forma mientras reglas automáticas castigan cada pecado defensivo: un ala negado corta por la espalda sin señal, los guardias presionados usan la válvula del poste alto, y en el momento en que el 5 recibe en el nail, AMBAS alas cortan detrás de las cabezas volteadas de sus defensores.</a:t>
            </a:r>
            <a:endParaRPr lang="en-US" sz="950" dirty="0"/>
          </a:p>
        </p:txBody>
      </p:sp>
      <p:sp>
        <p:nvSpPr>
          <p:cNvPr id="33" name="notebox-40"/>
          <p:cNvSpPr/>
          <p:nvPr/>
        </p:nvSpPr>
        <p:spPr>
          <a:xfrm>
            <a:off x="4911495" y="2606040"/>
            <a:ext cx="3821025" cy="1143000"/>
          </a:xfrm>
          <a:prstGeom prst="roundRect">
            <a:avLst>
              <a:gd name="adj" fmla="val 4800"/>
            </a:avLst>
          </a:prstGeom>
          <a:solidFill>
            <a:srgbClr val="E3EDF2"/>
          </a:solidFill>
          <a:ln/>
        </p:spPr>
      </p:sp>
      <p:sp>
        <p:nvSpPr>
          <p:cNvPr id="34" name="notelbl-4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5" name="note-4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Anota o sigue: los cortadores rellenan, el 5 vuelve al nail, frente restaurado con cuerpos nuevos. Cada negación una bandeja, cada flotada un triple — por tantos pases como haga falta.</a:t>
            </a:r>
            <a:endParaRPr lang="en-US" sz="1050" dirty="0"/>
          </a:p>
        </p:txBody>
      </p:sp>
      <p:sp>
        <p:nvSpPr>
          <p:cNvPr id="36" name="kp-4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7" name="kpl-4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Regla uno: un ala negado es puerta atrás automática. Sin señal, sin mirada — la negación ES la señal.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forma se cura sola: cada cortador despeja, cada lugar vacío se rellena, el frente nunca muere.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recepción del poste alto es el disparador: el 5 encara y ambas alas cortan detrás de cabezas volteadas.</a:t>
            </a:r>
            <a:endParaRPr lang="en-US" sz="8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5" name="notebox-41"/>
          <p:cNvSpPr/>
          <p:nvPr/>
        </p:nvSpPr>
        <p:spPr>
          <a:xfrm>
            <a:off x="4911495" y="2606040"/>
            <a:ext cx="3821025" cy="1143000"/>
          </a:xfrm>
          <a:prstGeom prst="roundRect">
            <a:avLst>
              <a:gd name="adj" fmla="val 4800"/>
            </a:avLst>
          </a:prstGeom>
          <a:solidFill>
            <a:srgbClr val="E3EDF2"/>
          </a:solidFill>
          <a:ln/>
        </p:spPr>
      </p:sp>
      <p:sp>
        <p:nvSpPr>
          <p:cNvPr id="26" name="notelbl-4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4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Ofensiva base de media cancha para Infantil y Secundaria; cambio de ritmo y ofensiva de control para Preparatoria.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42"/>
          <p:cNvSpPr/>
          <p:nvPr/>
        </p:nvSpPr>
        <p:spPr>
          <a:xfrm flipV="1">
            <a:off x="2586098"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6" name="notebox-42"/>
          <p:cNvSpPr/>
          <p:nvPr/>
        </p:nvSpPr>
        <p:spPr>
          <a:xfrm>
            <a:off x="4911495" y="2606040"/>
            <a:ext cx="3821025" cy="1143000"/>
          </a:xfrm>
          <a:prstGeom prst="roundRect">
            <a:avLst>
              <a:gd name="adj" fmla="val 4800"/>
            </a:avLst>
          </a:prstGeom>
          <a:solidFill>
            <a:srgbClr val="E3EDF2"/>
          </a:solidFill>
          <a:ln/>
        </p:spPr>
      </p:sp>
      <p:sp>
        <p:nvSpPr>
          <p:cNvPr id="27" name="notelbl-4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4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pasa al ala. Cada pase dispara una acción — la defensa nunca ve una foto quieta.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3-0"/>
          <p:cNvSpPr/>
          <p:nvPr/>
        </p:nvSpPr>
        <p:spPr>
          <a:xfrm flipV="1">
            <a:off x="2478608" y="2016349"/>
            <a:ext cx="124028" cy="1860415"/>
          </a:xfrm>
          <a:prstGeom prst="line">
            <a:avLst/>
          </a:prstGeom>
          <a:noFill/>
          <a:ln w="19050">
            <a:solidFill>
              <a:srgbClr val="14283A"/>
            </a:solidFill>
            <a:prstDash val="solid"/>
          </a:ln>
        </p:spPr>
      </p:sp>
      <p:sp>
        <p:nvSpPr>
          <p:cNvPr id="14" name="tr-43-0"/>
          <p:cNvSpPr/>
          <p:nvPr/>
        </p:nvSpPr>
        <p:spPr>
          <a:xfrm flipV="1">
            <a:off x="2602635" y="1768294"/>
            <a:ext cx="124028" cy="248055"/>
          </a:xfrm>
          <a:prstGeom prst="line">
            <a:avLst/>
          </a:prstGeom>
          <a:noFill/>
          <a:ln w="19050">
            <a:solidFill>
              <a:srgbClr val="14283A"/>
            </a:solidFill>
            <a:prstDash val="solid"/>
            <a:tailEnd type="triangle"/>
          </a:ln>
        </p:spPr>
      </p:sp>
      <p:sp>
        <p:nvSpPr>
          <p:cNvPr id="15" name="!!o1"/>
          <p:cNvSpPr/>
          <p:nvPr/>
        </p:nvSpPr>
        <p:spPr>
          <a:xfrm>
            <a:off x="2619172" y="1660803"/>
            <a:ext cx="214981" cy="214981"/>
          </a:xfrm>
          <a:prstGeom prst="ellipse">
            <a:avLst/>
          </a:prstGeom>
          <a:solidFill>
            <a:srgbClr val="FFFFFF"/>
          </a:solidFill>
          <a:ln w="19050">
            <a:solidFill>
              <a:srgbClr val="14283A"/>
            </a:solidFill>
            <a:prstDash val="solid"/>
          </a:ln>
        </p:spPr>
      </p:sp>
      <p:sp>
        <p:nvSpPr>
          <p:cNvPr id="16" name="!!no1"/>
          <p:cNvSpPr/>
          <p:nvPr/>
        </p:nvSpPr>
        <p:spPr>
          <a:xfrm>
            <a:off x="2619172"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8"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0"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7" name="notebox-43"/>
          <p:cNvSpPr/>
          <p:nvPr/>
        </p:nvSpPr>
        <p:spPr>
          <a:xfrm>
            <a:off x="4911495" y="2606040"/>
            <a:ext cx="3821025" cy="1143000"/>
          </a:xfrm>
          <a:prstGeom prst="roundRect">
            <a:avLst>
              <a:gd name="adj" fmla="val 4800"/>
            </a:avLst>
          </a:prstGeom>
          <a:solidFill>
            <a:srgbClr val="E3EDF2"/>
          </a:solidFill>
          <a:ln/>
        </p:spPr>
      </p:sp>
      <p:sp>
        <p:nvSpPr>
          <p:cNvPr id="28" name="notelbl-4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4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pasador corta en 45 directo al aro, ojos en el balón, manos listas para el pase de vuelta.</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4-0"/>
          <p:cNvSpPr/>
          <p:nvPr/>
        </p:nvSpPr>
        <p:spPr>
          <a:xfrm flipH="1" flipV="1">
            <a:off x="1982497" y="1602924"/>
            <a:ext cx="744166" cy="165370"/>
          </a:xfrm>
          <a:prstGeom prst="line">
            <a:avLst/>
          </a:prstGeom>
          <a:noFill/>
          <a:ln w="19050">
            <a:solidFill>
              <a:srgbClr val="14283A"/>
            </a:solidFill>
            <a:prstDash val="solid"/>
          </a:ln>
        </p:spPr>
      </p:sp>
      <p:sp>
        <p:nvSpPr>
          <p:cNvPr id="14" name="tr-44-0"/>
          <p:cNvSpPr/>
          <p:nvPr/>
        </p:nvSpPr>
        <p:spPr>
          <a:xfrm flipH="1" flipV="1">
            <a:off x="758757" y="1478896"/>
            <a:ext cx="1223740" cy="124028"/>
          </a:xfrm>
          <a:prstGeom prst="line">
            <a:avLst/>
          </a:prstGeom>
          <a:noFill/>
          <a:ln w="19050">
            <a:solidFill>
              <a:srgbClr val="14283A"/>
            </a:solidFill>
            <a:prstDash val="solid"/>
            <a:tailEnd type="triangle"/>
          </a:ln>
        </p:spPr>
      </p:sp>
      <p:sp>
        <p:nvSpPr>
          <p:cNvPr id="15" name="tr-44-1"/>
          <p:cNvSpPr/>
          <p:nvPr/>
        </p:nvSpPr>
        <p:spPr>
          <a:xfrm>
            <a:off x="758757" y="1478896"/>
            <a:ext cx="355546" cy="1653702"/>
          </a:xfrm>
          <a:prstGeom prst="line">
            <a:avLst/>
          </a:prstGeom>
          <a:noFill/>
          <a:ln w="19050">
            <a:solidFill>
              <a:srgbClr val="14283A"/>
            </a:solidFill>
            <a:prstDash val="solid"/>
            <a:tailEnd type="triangle"/>
          </a:ln>
        </p:spPr>
      </p:sp>
      <p:sp>
        <p:nvSpPr>
          <p:cNvPr id="16" name="tr-44-2"/>
          <p:cNvSpPr/>
          <p:nvPr/>
        </p:nvSpPr>
        <p:spPr>
          <a:xfrm>
            <a:off x="1114303" y="3132598"/>
            <a:ext cx="1364304" cy="744166"/>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20"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2"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6"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9" name="notebox-44"/>
          <p:cNvSpPr/>
          <p:nvPr/>
        </p:nvSpPr>
        <p:spPr>
          <a:xfrm>
            <a:off x="4911495" y="2606040"/>
            <a:ext cx="3821025" cy="1143000"/>
          </a:xfrm>
          <a:prstGeom prst="roundRect">
            <a:avLst>
              <a:gd name="adj" fmla="val 4800"/>
            </a:avLst>
          </a:prstGeom>
          <a:solidFill>
            <a:srgbClr val="E3EDF2"/>
          </a:solidFill>
          <a:ln/>
        </p:spPr>
      </p:sp>
      <p:sp>
        <p:nvSpPr>
          <p:cNvPr id="30" name="notelbl-4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1" name="note-4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cortador sale a la esquina débil y todo el lado débil sube un lugar. Espaciado restaurado en un segundo.</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45"/>
          <p:cNvSpPr/>
          <p:nvPr/>
        </p:nvSpPr>
        <p:spPr>
          <a:xfrm flipH="1">
            <a:off x="2586098" y="3058182"/>
            <a:ext cx="1364304" cy="744166"/>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3"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6" name="notebox-45"/>
          <p:cNvSpPr/>
          <p:nvPr/>
        </p:nvSpPr>
        <p:spPr>
          <a:xfrm>
            <a:off x="4911495" y="2606040"/>
            <a:ext cx="3821025" cy="1143000"/>
          </a:xfrm>
          <a:prstGeom prst="roundRect">
            <a:avLst>
              <a:gd name="adj" fmla="val 4800"/>
            </a:avLst>
          </a:prstGeom>
          <a:solidFill>
            <a:srgbClr val="E3EDF2"/>
          </a:solidFill>
          <a:ln/>
        </p:spPr>
      </p:sp>
      <p:sp>
        <p:nvSpPr>
          <p:cNvPr id="27" name="notelbl-4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4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se revierte a la nueva punta — el patrón se repite del otro lado, por siempre.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6-0"/>
          <p:cNvSpPr/>
          <p:nvPr/>
        </p:nvSpPr>
        <p:spPr>
          <a:xfrm flipH="1" flipV="1">
            <a:off x="2892033" y="1933664"/>
            <a:ext cx="950879" cy="1198934"/>
          </a:xfrm>
          <a:prstGeom prst="line">
            <a:avLst/>
          </a:prstGeom>
          <a:noFill/>
          <a:ln w="19050">
            <a:solidFill>
              <a:srgbClr val="14283A"/>
            </a:solidFill>
            <a:prstDash val="solid"/>
          </a:ln>
        </p:spPr>
      </p:sp>
      <p:sp>
        <p:nvSpPr>
          <p:cNvPr id="14" name="tr-46-0"/>
          <p:cNvSpPr/>
          <p:nvPr/>
        </p:nvSpPr>
        <p:spPr>
          <a:xfrm flipH="1" flipV="1">
            <a:off x="2768006" y="1751757"/>
            <a:ext cx="124028" cy="181907"/>
          </a:xfrm>
          <a:prstGeom prst="line">
            <a:avLst/>
          </a:prstGeom>
          <a:noFill/>
          <a:ln w="19050">
            <a:solidFill>
              <a:srgbClr val="14283A"/>
            </a:solidFill>
            <a:prstDash val="solid"/>
            <a:tailEnd type="triangle"/>
          </a:ln>
        </p:spPr>
      </p:sp>
      <p:sp>
        <p:nvSpPr>
          <p:cNvPr id="15"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660515" y="1644266"/>
            <a:ext cx="214981" cy="214981"/>
          </a:xfrm>
          <a:prstGeom prst="ellipse">
            <a:avLst/>
          </a:prstGeom>
          <a:solidFill>
            <a:srgbClr val="FFFFFF"/>
          </a:solidFill>
          <a:ln w="19050">
            <a:solidFill>
              <a:srgbClr val="14283A"/>
            </a:solidFill>
            <a:prstDash val="solid"/>
          </a:ln>
        </p:spPr>
      </p:sp>
      <p:sp>
        <p:nvSpPr>
          <p:cNvPr id="18" name="!!no2"/>
          <p:cNvSpPr/>
          <p:nvPr/>
        </p:nvSpPr>
        <p:spPr>
          <a:xfrm>
            <a:off x="266051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4"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7" name="notebox-46"/>
          <p:cNvSpPr/>
          <p:nvPr/>
        </p:nvSpPr>
        <p:spPr>
          <a:xfrm>
            <a:off x="4911495" y="2606040"/>
            <a:ext cx="3821025" cy="1143000"/>
          </a:xfrm>
          <a:prstGeom prst="roundRect">
            <a:avLst>
              <a:gd name="adj" fmla="val 4800"/>
            </a:avLst>
          </a:prstGeom>
          <a:solidFill>
            <a:srgbClr val="E3EDF2"/>
          </a:solidFill>
          <a:ln/>
        </p:spPr>
      </p:sp>
      <p:sp>
        <p:nvSpPr>
          <p:cNvPr id="28" name="notelbl-4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4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corta al recibir el pase. Si la defensa se mete al carril, la puerta atrás ya está abierta.</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7-0"/>
          <p:cNvSpPr/>
          <p:nvPr/>
        </p:nvSpPr>
        <p:spPr>
          <a:xfrm flipV="1">
            <a:off x="2768006" y="1602924"/>
            <a:ext cx="785509" cy="148833"/>
          </a:xfrm>
          <a:prstGeom prst="line">
            <a:avLst/>
          </a:prstGeom>
          <a:noFill/>
          <a:ln w="19050">
            <a:solidFill>
              <a:srgbClr val="14283A"/>
            </a:solidFill>
            <a:prstDash val="solid"/>
          </a:ln>
        </p:spPr>
      </p:sp>
      <p:sp>
        <p:nvSpPr>
          <p:cNvPr id="14" name="tr-47-0"/>
          <p:cNvSpPr/>
          <p:nvPr/>
        </p:nvSpPr>
        <p:spPr>
          <a:xfrm flipV="1">
            <a:off x="3553514" y="1478896"/>
            <a:ext cx="644944" cy="124028"/>
          </a:xfrm>
          <a:prstGeom prst="line">
            <a:avLst/>
          </a:prstGeom>
          <a:noFill/>
          <a:ln w="19050">
            <a:solidFill>
              <a:srgbClr val="14283A"/>
            </a:solidFill>
            <a:prstDash val="solid"/>
            <a:tailEnd type="triangle"/>
          </a:ln>
        </p:spPr>
      </p:sp>
      <p:sp>
        <p:nvSpPr>
          <p:cNvPr id="15" name="tr-47-1"/>
          <p:cNvSpPr/>
          <p:nvPr/>
        </p:nvSpPr>
        <p:spPr>
          <a:xfrm flipH="1">
            <a:off x="3842912" y="1478896"/>
            <a:ext cx="355546" cy="1653702"/>
          </a:xfrm>
          <a:prstGeom prst="line">
            <a:avLst/>
          </a:prstGeom>
          <a:noFill/>
          <a:ln w="19050">
            <a:solidFill>
              <a:srgbClr val="14283A"/>
            </a:solidFill>
            <a:prstDash val="solid"/>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3"/>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5"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8" name="notebox-47"/>
          <p:cNvSpPr/>
          <p:nvPr/>
        </p:nvSpPr>
        <p:spPr>
          <a:xfrm>
            <a:off x="4911495" y="2606040"/>
            <a:ext cx="3821025" cy="1143000"/>
          </a:xfrm>
          <a:prstGeom prst="roundRect">
            <a:avLst>
              <a:gd name="adj" fmla="val 4800"/>
            </a:avLst>
          </a:prstGeom>
          <a:solidFill>
            <a:srgbClr val="E3EDF2"/>
          </a:solidFill>
          <a:ln/>
        </p:spPr>
      </p:sp>
      <p:sp>
        <p:nvSpPr>
          <p:cNvPr id="29" name="notelbl-4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30" name="note-4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Rellena y sigue jugando. Esta es nuestra ofensiva: sin jugadas, puros hábitos que no se pueden escautear.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TODAS LAS EDADES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5-Out — Pasa, Corta y Rellena</a:t>
            </a:r>
            <a:endParaRPr lang="en-US" sz="2200" dirty="0"/>
          </a:p>
        </p:txBody>
      </p:sp>
      <p:sp>
        <p:nvSpPr>
          <p:cNvPr id="4" name="ph-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48-0"/>
          <p:cNvSpPr/>
          <p:nvPr/>
        </p:nvSpPr>
        <p:spPr>
          <a:xfrm flipV="1">
            <a:off x="2478608" y="3860227"/>
            <a:ext cx="16537" cy="16537"/>
          </a:xfrm>
          <a:prstGeom prst="line">
            <a:avLst/>
          </a:prstGeom>
          <a:noFill/>
          <a:ln w="19050">
            <a:solidFill>
              <a:srgbClr val="14283A"/>
            </a:solidFill>
            <a:prstDash val="solid"/>
            <a:tailEnd type="triangle"/>
          </a:ln>
        </p:spPr>
      </p:sp>
      <p:sp>
        <p:nvSpPr>
          <p:cNvPr id="14" name="tr-48-1"/>
          <p:cNvSpPr/>
          <p:nvPr/>
        </p:nvSpPr>
        <p:spPr>
          <a:xfrm flipH="1" flipV="1">
            <a:off x="1097766" y="3107793"/>
            <a:ext cx="16537" cy="24806"/>
          </a:xfrm>
          <a:prstGeom prst="line">
            <a:avLst/>
          </a:prstGeom>
          <a:noFill/>
          <a:ln w="19050">
            <a:solidFill>
              <a:srgbClr val="14283A"/>
            </a:solidFill>
            <a:prstDash val="solid"/>
            <a:tailEnd type="triangle"/>
          </a:ln>
        </p:spPr>
      </p:sp>
      <p:sp>
        <p:nvSpPr>
          <p:cNvPr id="15" name="tr-48-2"/>
          <p:cNvSpPr/>
          <p:nvPr/>
        </p:nvSpPr>
        <p:spPr>
          <a:xfrm>
            <a:off x="758757" y="1478896"/>
            <a:ext cx="16537" cy="24806"/>
          </a:xfrm>
          <a:prstGeom prst="line">
            <a:avLst/>
          </a:prstGeom>
          <a:noFill/>
          <a:ln w="19050">
            <a:solidFill>
              <a:srgbClr val="14283A"/>
            </a:solidFill>
            <a:prstDash val="solid"/>
            <a:tailEnd type="triangle"/>
          </a:ln>
        </p:spPr>
      </p:sp>
      <p:sp>
        <p:nvSpPr>
          <p:cNvPr id="16" name="!!o1"/>
          <p:cNvSpPr/>
          <p:nvPr/>
        </p:nvSpPr>
        <p:spPr>
          <a:xfrm>
            <a:off x="667804" y="1396211"/>
            <a:ext cx="214981" cy="214981"/>
          </a:xfrm>
          <a:prstGeom prst="ellipse">
            <a:avLst/>
          </a:prstGeom>
          <a:solidFill>
            <a:srgbClr val="FFFFFF"/>
          </a:solidFill>
          <a:ln w="19050">
            <a:solidFill>
              <a:srgbClr val="14283A"/>
            </a:solidFill>
            <a:prstDash val="solid"/>
          </a:ln>
        </p:spPr>
      </p:sp>
      <p:sp>
        <p:nvSpPr>
          <p:cNvPr id="17" name="!!no1"/>
          <p:cNvSpPr/>
          <p:nvPr/>
        </p:nvSpPr>
        <p:spPr>
          <a:xfrm>
            <a:off x="667804"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87654" y="3752737"/>
            <a:ext cx="214981" cy="214981"/>
          </a:xfrm>
          <a:prstGeom prst="ellipse">
            <a:avLst/>
          </a:prstGeom>
          <a:solidFill>
            <a:srgbClr val="FFFFFF"/>
          </a:solidFill>
          <a:ln w="19050">
            <a:solidFill>
              <a:srgbClr val="14283A"/>
            </a:solidFill>
            <a:prstDash val="solid"/>
          </a:ln>
        </p:spPr>
      </p:sp>
      <p:sp>
        <p:nvSpPr>
          <p:cNvPr id="21" name="!!no3"/>
          <p:cNvSpPr/>
          <p:nvPr/>
        </p:nvSpPr>
        <p:spPr>
          <a:xfrm>
            <a:off x="2387654" y="3752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990276" y="3000302"/>
            <a:ext cx="214981" cy="214981"/>
          </a:xfrm>
          <a:prstGeom prst="ellipse">
            <a:avLst/>
          </a:prstGeom>
          <a:solidFill>
            <a:srgbClr val="FFFFFF"/>
          </a:solidFill>
          <a:ln w="19050">
            <a:solidFill>
              <a:srgbClr val="14283A"/>
            </a:solidFill>
            <a:prstDash val="solid"/>
          </a:ln>
        </p:spPr>
      </p:sp>
      <p:sp>
        <p:nvSpPr>
          <p:cNvPr id="25" name="!!no5"/>
          <p:cNvSpPr/>
          <p:nvPr/>
        </p:nvSpPr>
        <p:spPr>
          <a:xfrm>
            <a:off x="990276" y="30003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53024" y="373619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programa. Cinco jugadores espacian el perímetro — punta, alas, esquinas — y la ofensiva son tres hábitos repetidos por siempre: pasar, cortar fuerte al aro, rellenar el espacio libre. Sin jugadas memorizadas, sin patrón que escautear, y todos desarrollan las mismas habilidades.</a:t>
            </a:r>
            <a:endParaRPr lang="en-US" sz="950" dirty="0"/>
          </a:p>
        </p:txBody>
      </p:sp>
      <p:sp>
        <p:nvSpPr>
          <p:cNvPr id="28" name="notebox-48"/>
          <p:cNvSpPr/>
          <p:nvPr/>
        </p:nvSpPr>
        <p:spPr>
          <a:xfrm>
            <a:off x="4911495" y="2606040"/>
            <a:ext cx="3821025" cy="1143000"/>
          </a:xfrm>
          <a:prstGeom prst="roundRect">
            <a:avLst>
              <a:gd name="adj" fmla="val 4800"/>
            </a:avLst>
          </a:prstGeom>
          <a:solidFill>
            <a:srgbClr val="E3EDF2"/>
          </a:solidFill>
          <a:ln/>
        </p:spPr>
      </p:sp>
      <p:sp>
        <p:nvSpPr>
          <p:cNvPr id="29" name="notelbl-4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0" name="note-4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mira la cancha: punta, dos alas, dos esquinas — la forma inicial con cada jugador un asiento más allá. Un ciclo completo, sin reinicio, porque la ofensiva nunca pierde su forma. Corre hasta que la defensa se quiebre.</a:t>
            </a:r>
            <a:endParaRPr lang="en-US" sz="1050" dirty="0"/>
          </a:p>
        </p:txBody>
      </p:sp>
      <p:sp>
        <p:nvSpPr>
          <p:cNvPr id="31" name="kp-4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4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Corta a velocidad de juego con las manos listas — los cortes flojos matan la ofensiva más que las pérdidas.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Rellena de inmediato: un espacio vacío nunca debe existir más de un segundo.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Si tu defensor niega el pase, corta por la espalda — el contraataque es automático, no se pide.</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4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5" name="notebox-49"/>
          <p:cNvSpPr/>
          <p:nvPr/>
        </p:nvSpPr>
        <p:spPr>
          <a:xfrm>
            <a:off x="4911495" y="2606040"/>
            <a:ext cx="3821025" cy="1143000"/>
          </a:xfrm>
          <a:prstGeom prst="roundRect">
            <a:avLst>
              <a:gd name="adj" fmla="val 4800"/>
            </a:avLst>
          </a:prstGeom>
          <a:solidFill>
            <a:srgbClr val="E3EDF2"/>
          </a:solidFill>
          <a:ln/>
        </p:spPr>
      </p:sp>
      <p:sp>
        <p:nvSpPr>
          <p:cNvPr id="26" name="notelbl-4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4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Se instala apenas el pasa-corta-rellena esté limpio. Convierte la penetración de caos en ofensiva.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0"/>
          <p:cNvSpPr/>
          <p:nvPr/>
        </p:nvSpPr>
        <p:spPr>
          <a:xfrm flipH="1" flipV="1">
            <a:off x="1221794"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172183"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6" name="notebox-50"/>
          <p:cNvSpPr/>
          <p:nvPr/>
        </p:nvSpPr>
        <p:spPr>
          <a:xfrm>
            <a:off x="4911495" y="2606040"/>
            <a:ext cx="3821025" cy="1143000"/>
          </a:xfrm>
          <a:prstGeom prst="roundRect">
            <a:avLst>
              <a:gd name="adj" fmla="val 4800"/>
            </a:avLst>
          </a:prstGeom>
          <a:solidFill>
            <a:srgbClr val="E3EDF2"/>
          </a:solidFill>
          <a:ln/>
        </p:spPr>
      </p:sp>
      <p:sp>
        <p:nvSpPr>
          <p:cNvPr id="27" name="notelbl-5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5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la defensa se mueve, se abren los espacios.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1-0"/>
          <p:cNvSpPr/>
          <p:nvPr/>
        </p:nvSpPr>
        <p:spPr>
          <a:xfrm flipH="1" flipV="1">
            <a:off x="990276" y="2264405"/>
            <a:ext cx="124028" cy="868194"/>
          </a:xfrm>
          <a:prstGeom prst="line">
            <a:avLst/>
          </a:prstGeom>
          <a:noFill/>
          <a:ln w="19050">
            <a:solidFill>
              <a:srgbClr val="14283A"/>
            </a:solidFill>
            <a:prstDash val="sysDot"/>
          </a:ln>
        </p:spPr>
      </p:sp>
      <p:sp>
        <p:nvSpPr>
          <p:cNvPr id="14" name="tr-51-0"/>
          <p:cNvSpPr/>
          <p:nvPr/>
        </p:nvSpPr>
        <p:spPr>
          <a:xfrm flipV="1">
            <a:off x="990276" y="1726951"/>
            <a:ext cx="413426" cy="537453"/>
          </a:xfrm>
          <a:prstGeom prst="line">
            <a:avLst/>
          </a:prstGeom>
          <a:noFill/>
          <a:ln w="19050">
            <a:solidFill>
              <a:srgbClr val="14283A"/>
            </a:solidFill>
            <a:prstDash val="sysDot"/>
            <a:tailEnd type="triangle"/>
          </a:ln>
        </p:spPr>
      </p:sp>
      <p:sp>
        <p:nvSpPr>
          <p:cNvPr id="15" name="tr-51-1"/>
          <p:cNvSpPr/>
          <p:nvPr/>
        </p:nvSpPr>
        <p:spPr>
          <a:xfrm>
            <a:off x="758757" y="1478896"/>
            <a:ext cx="479574" cy="1736387"/>
          </a:xfrm>
          <a:prstGeom prst="line">
            <a:avLst/>
          </a:prstGeom>
          <a:noFill/>
          <a:ln w="19050">
            <a:solidFill>
              <a:srgbClr val="14283A"/>
            </a:solidFill>
            <a:prstDash val="solid"/>
            <a:tailEnd type="triangle"/>
          </a:ln>
        </p:spPr>
      </p:sp>
      <p:sp>
        <p:nvSpPr>
          <p:cNvPr id="16" name="tr-51-2"/>
          <p:cNvSpPr/>
          <p:nvPr/>
        </p:nvSpPr>
        <p:spPr>
          <a:xfrm flipH="1" flipV="1">
            <a:off x="1817127" y="3711394"/>
            <a:ext cx="661481" cy="165370"/>
          </a:xfrm>
          <a:prstGeom prst="line">
            <a:avLst/>
          </a:prstGeom>
          <a:noFill/>
          <a:ln w="19050">
            <a:solidFill>
              <a:srgbClr val="14283A"/>
            </a:solidFill>
            <a:prstDash val="solid"/>
            <a:tailEnd type="triangle"/>
          </a:ln>
        </p:spPr>
      </p:sp>
      <p:sp>
        <p:nvSpPr>
          <p:cNvPr id="17"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8"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20"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296211" y="1619461"/>
            <a:ext cx="214981" cy="214981"/>
          </a:xfrm>
          <a:prstGeom prst="ellipse">
            <a:avLst/>
          </a:prstGeom>
          <a:solidFill>
            <a:srgbClr val="FFFFFF"/>
          </a:solidFill>
          <a:ln w="19050">
            <a:solidFill>
              <a:srgbClr val="14283A"/>
            </a:solidFill>
            <a:prstDash val="solid"/>
          </a:ln>
        </p:spPr>
      </p:sp>
      <p:sp>
        <p:nvSpPr>
          <p:cNvPr id="22" name="!!no3"/>
          <p:cNvSpPr/>
          <p:nvPr/>
        </p:nvSpPr>
        <p:spPr>
          <a:xfrm>
            <a:off x="1296211"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6"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461581" y="1602924"/>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9" name="notebox-51"/>
          <p:cNvSpPr/>
          <p:nvPr/>
        </p:nvSpPr>
        <p:spPr>
          <a:xfrm>
            <a:off x="4911495" y="2606040"/>
            <a:ext cx="3821025" cy="1143000"/>
          </a:xfrm>
          <a:prstGeom prst="roundRect">
            <a:avLst>
              <a:gd name="adj" fmla="val 4800"/>
            </a:avLst>
          </a:prstGeom>
          <a:solidFill>
            <a:srgbClr val="E3EDF2"/>
          </a:solidFill>
          <a:ln/>
        </p:spPr>
      </p:sp>
      <p:sp>
        <p:nvSpPr>
          <p:cNvPr id="30" name="notelbl-5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1" name="note-5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3 ataca por línea de fondo. La esquina del lado del balón SUBE fuera del carril; la punta RELLENA detrás por seguridad.</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2"/>
          <p:cNvSpPr/>
          <p:nvPr/>
        </p:nvSpPr>
        <p:spPr>
          <a:xfrm flipH="1">
            <a:off x="1345822" y="1652535"/>
            <a:ext cx="165370" cy="1488332"/>
          </a:xfrm>
          <a:prstGeom prst="line">
            <a:avLst/>
          </a:prstGeom>
          <a:noFill/>
          <a:ln w="19050">
            <a:solidFill>
              <a:srgbClr val="2E7391"/>
            </a:solidFill>
            <a:prstDash val="dash"/>
            <a:tailEnd type="triangle"/>
          </a:ln>
        </p:spPr>
      </p:sp>
      <p:sp>
        <p:nvSpPr>
          <p:cNvPr id="14"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5"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296211" y="1619461"/>
            <a:ext cx="214981" cy="214981"/>
          </a:xfrm>
          <a:prstGeom prst="ellipse">
            <a:avLst/>
          </a:prstGeom>
          <a:solidFill>
            <a:srgbClr val="FFFFFF"/>
          </a:solidFill>
          <a:ln w="19050">
            <a:solidFill>
              <a:srgbClr val="14283A"/>
            </a:solidFill>
            <a:prstDash val="solid"/>
          </a:ln>
        </p:spPr>
      </p:sp>
      <p:sp>
        <p:nvSpPr>
          <p:cNvPr id="19" name="!!no3"/>
          <p:cNvSpPr/>
          <p:nvPr/>
        </p:nvSpPr>
        <p:spPr>
          <a:xfrm>
            <a:off x="1296211"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3"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296211" y="309125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6" name="notebox-52"/>
          <p:cNvSpPr/>
          <p:nvPr/>
        </p:nvSpPr>
        <p:spPr>
          <a:xfrm>
            <a:off x="4911495" y="2606040"/>
            <a:ext cx="3821025" cy="1143000"/>
          </a:xfrm>
          <a:prstGeom prst="roundRect">
            <a:avLst>
              <a:gd name="adj" fmla="val 4800"/>
            </a:avLst>
          </a:prstGeom>
          <a:solidFill>
            <a:srgbClr val="E3EDF2"/>
          </a:solidFill>
          <a:ln/>
        </p:spPr>
      </p:sp>
      <p:sp>
        <p:nvSpPr>
          <p:cNvPr id="27" name="notelbl-5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5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colapso crea el pase afuera — al que subió, para el triple abierto o el siguiente ataque.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3-0"/>
          <p:cNvSpPr/>
          <p:nvPr/>
        </p:nvSpPr>
        <p:spPr>
          <a:xfrm flipH="1" flipV="1">
            <a:off x="907591" y="1602924"/>
            <a:ext cx="496111" cy="124028"/>
          </a:xfrm>
          <a:prstGeom prst="line">
            <a:avLst/>
          </a:prstGeom>
          <a:noFill/>
          <a:ln w="19050">
            <a:solidFill>
              <a:srgbClr val="14283A"/>
            </a:solidFill>
            <a:prstDash val="solid"/>
          </a:ln>
        </p:spPr>
      </p:sp>
      <p:sp>
        <p:nvSpPr>
          <p:cNvPr id="14" name="tr-53-0"/>
          <p:cNvSpPr/>
          <p:nvPr/>
        </p:nvSpPr>
        <p:spPr>
          <a:xfrm flipH="1" flipV="1">
            <a:off x="758757" y="1478896"/>
            <a:ext cx="148833" cy="124028"/>
          </a:xfrm>
          <a:prstGeom prst="line">
            <a:avLst/>
          </a:prstGeom>
          <a:noFill/>
          <a:ln w="19050">
            <a:solidFill>
              <a:srgbClr val="14283A"/>
            </a:solidFill>
            <a:prstDash val="solid"/>
            <a:tailEnd type="triangle"/>
          </a:ln>
        </p:spPr>
      </p:sp>
      <p:sp>
        <p:nvSpPr>
          <p:cNvPr id="15" name="trp-53"/>
          <p:cNvSpPr/>
          <p:nvPr/>
        </p:nvSpPr>
        <p:spPr>
          <a:xfrm>
            <a:off x="1345822" y="3140867"/>
            <a:ext cx="578796" cy="496111"/>
          </a:xfrm>
          <a:prstGeom prst="line">
            <a:avLst/>
          </a:prstGeom>
          <a:noFill/>
          <a:ln w="19050">
            <a:solidFill>
              <a:srgbClr val="2E7391"/>
            </a:solidFill>
            <a:prstDash val="dash"/>
            <a:tailEnd type="triangle"/>
          </a:ln>
        </p:spPr>
      </p:sp>
      <p:sp>
        <p:nvSpPr>
          <p:cNvPr id="16" name="!!o1"/>
          <p:cNvSpPr/>
          <p:nvPr/>
        </p:nvSpPr>
        <p:spPr>
          <a:xfrm>
            <a:off x="1709636" y="3603903"/>
            <a:ext cx="214981" cy="214981"/>
          </a:xfrm>
          <a:prstGeom prst="ellipse">
            <a:avLst/>
          </a:prstGeom>
          <a:solidFill>
            <a:srgbClr val="FFFFFF"/>
          </a:solidFill>
          <a:ln w="19050">
            <a:solidFill>
              <a:srgbClr val="14283A"/>
            </a:solidFill>
            <a:prstDash val="solid"/>
          </a:ln>
        </p:spPr>
      </p:sp>
      <p:sp>
        <p:nvSpPr>
          <p:cNvPr id="17" name="!!no1"/>
          <p:cNvSpPr/>
          <p:nvPr/>
        </p:nvSpPr>
        <p:spPr>
          <a:xfrm>
            <a:off x="1709636"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9"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130840" y="3107793"/>
            <a:ext cx="214981" cy="214981"/>
          </a:xfrm>
          <a:prstGeom prst="ellipse">
            <a:avLst/>
          </a:prstGeom>
          <a:solidFill>
            <a:srgbClr val="FFFFFF"/>
          </a:solidFill>
          <a:ln w="19050">
            <a:solidFill>
              <a:srgbClr val="14283A"/>
            </a:solidFill>
            <a:prstDash val="solid"/>
          </a:ln>
        </p:spPr>
      </p:sp>
      <p:sp>
        <p:nvSpPr>
          <p:cNvPr id="25" name="!!no5"/>
          <p:cNvSpPr/>
          <p:nvPr/>
        </p:nvSpPr>
        <p:spPr>
          <a:xfrm>
            <a:off x="1130840" y="310779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875006" y="3587366"/>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8" name="notebox-53"/>
          <p:cNvSpPr/>
          <p:nvPr/>
        </p:nvSpPr>
        <p:spPr>
          <a:xfrm>
            <a:off x="4911495" y="2606040"/>
            <a:ext cx="3821025" cy="1143000"/>
          </a:xfrm>
          <a:prstGeom prst="roundRect">
            <a:avLst>
              <a:gd name="adj" fmla="val 4800"/>
            </a:avLst>
          </a:prstGeom>
          <a:solidFill>
            <a:srgbClr val="E3EDF2"/>
          </a:solidFill>
          <a:ln/>
        </p:spPr>
      </p:sp>
      <p:sp>
        <p:nvSpPr>
          <p:cNvPr id="29" name="notelbl-5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5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penetrador sale a la esquina que vació; el balón sigue. El espaciado ya está listo — ataca otra vez.</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REACCIONES AL DRIVE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Penetrar y Espaciar</a:t>
            </a:r>
            <a:endParaRPr lang="en-US" sz="2200" dirty="0"/>
          </a:p>
        </p:txBody>
      </p:sp>
      <p:sp>
        <p:nvSpPr>
          <p:cNvPr id="4" name="ph-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4-0"/>
          <p:cNvSpPr/>
          <p:nvPr/>
        </p:nvSpPr>
        <p:spPr>
          <a:xfrm>
            <a:off x="1817127" y="3711394"/>
            <a:ext cx="661481" cy="165370"/>
          </a:xfrm>
          <a:prstGeom prst="line">
            <a:avLst/>
          </a:prstGeom>
          <a:noFill/>
          <a:ln w="19050">
            <a:solidFill>
              <a:srgbClr val="14283A"/>
            </a:solidFill>
            <a:prstDash val="sysDot"/>
            <a:tailEnd type="triangle"/>
          </a:ln>
        </p:spPr>
      </p:sp>
      <p:sp>
        <p:nvSpPr>
          <p:cNvPr id="14" name="tr-54-1"/>
          <p:cNvSpPr/>
          <p:nvPr/>
        </p:nvSpPr>
        <p:spPr>
          <a:xfrm flipH="1" flipV="1">
            <a:off x="1114303" y="3132598"/>
            <a:ext cx="124028" cy="82685"/>
          </a:xfrm>
          <a:prstGeom prst="line">
            <a:avLst/>
          </a:prstGeom>
          <a:noFill/>
          <a:ln w="19050">
            <a:solidFill>
              <a:srgbClr val="14283A"/>
            </a:solidFill>
            <a:prstDash val="solid"/>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8"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006813" y="3025108"/>
            <a:ext cx="214981" cy="214981"/>
          </a:xfrm>
          <a:prstGeom prst="ellipse">
            <a:avLst/>
          </a:prstGeom>
          <a:solidFill>
            <a:srgbClr val="FFFFFF"/>
          </a:solidFill>
          <a:ln w="19050">
            <a:solidFill>
              <a:srgbClr val="14283A"/>
            </a:solidFill>
            <a:prstDash val="solid"/>
          </a:ln>
        </p:spPr>
      </p:sp>
      <p:sp>
        <p:nvSpPr>
          <p:cNvPr id="24" name="!!no5"/>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segunda capa del 5-Out: qué hacen los otros cuatro cuando alguien penetra. Drive por línea de fondo — la esquina del lado del balón sube, la punta rellena detrás, el lado débil se abre abajo para el pase. Drive por el centro — las alas suben, las esquinas se quedan. El penetrador siempre tiene tres salidas.</a:t>
            </a:r>
            <a:endParaRPr lang="en-US" sz="950" dirty="0"/>
          </a:p>
        </p:txBody>
      </p:sp>
      <p:sp>
        <p:nvSpPr>
          <p:cNvPr id="27" name="notebox-54"/>
          <p:cNvSpPr/>
          <p:nvPr/>
        </p:nvSpPr>
        <p:spPr>
          <a:xfrm>
            <a:off x="4911495" y="2606040"/>
            <a:ext cx="3821025" cy="1143000"/>
          </a:xfrm>
          <a:prstGeom prst="roundRect">
            <a:avLst>
              <a:gd name="adj" fmla="val 4800"/>
            </a:avLst>
          </a:prstGeom>
          <a:solidFill>
            <a:srgbClr val="E3EDF2"/>
          </a:solidFill>
          <a:ln/>
        </p:spPr>
      </p:sp>
      <p:sp>
        <p:nvSpPr>
          <p:cNvPr id="28" name="notelbl-5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5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Ciclo cerrado: 1 lo regresa a la punta con los cinco lugares llenos — punta, alas, esquinas. El segundo drive arranca contra una defensa que ya rotó dos veces.</a:t>
            </a:r>
            <a:endParaRPr lang="en-US" sz="1050" dirty="0"/>
          </a:p>
        </p:txBody>
      </p:sp>
      <p:sp>
        <p:nvSpPr>
          <p:cNvPr id="30" name="kp-5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5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drive es PARA el equipo — colapsa la defensa y reparte. Anota solo lo que te regalan.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penetrador sale a la esquina después de soltar el balón; el espaciado se reinicia al instante.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segundo drive vence al primero: ataca el cierre defensivo tras el pase.</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5" name="notebox-55"/>
          <p:cNvSpPr/>
          <p:nvPr/>
        </p:nvSpPr>
        <p:spPr>
          <a:xfrm>
            <a:off x="4911495" y="2606040"/>
            <a:ext cx="3821025" cy="1143000"/>
          </a:xfrm>
          <a:prstGeom prst="roundRect">
            <a:avLst>
              <a:gd name="adj" fmla="val 4800"/>
            </a:avLst>
          </a:prstGeom>
          <a:solidFill>
            <a:srgbClr val="E3EDF2"/>
          </a:solidFill>
          <a:ln/>
        </p:spPr>
      </p:sp>
      <p:sp>
        <p:nvSpPr>
          <p:cNvPr id="26" name="notelbl-5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5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equipos que niegan las líneas de pase o cambian todo — la entrega castiga ambas cosas. También nuestra acción para cuidar la ventaja.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6-0"/>
          <p:cNvSpPr/>
          <p:nvPr/>
        </p:nvSpPr>
        <p:spPr>
          <a:xfrm flipV="1">
            <a:off x="2478608" y="3504681"/>
            <a:ext cx="744166" cy="372083"/>
          </a:xfrm>
          <a:prstGeom prst="line">
            <a:avLst/>
          </a:prstGeom>
          <a:noFill/>
          <a:ln w="19050">
            <a:solidFill>
              <a:srgbClr val="14283A"/>
            </a:solidFill>
            <a:prstDash val="sysDot"/>
          </a:ln>
        </p:spPr>
      </p:sp>
      <p:sp>
        <p:nvSpPr>
          <p:cNvPr id="14" name="tr-56-0"/>
          <p:cNvSpPr/>
          <p:nvPr/>
        </p:nvSpPr>
        <p:spPr>
          <a:xfrm flipV="1">
            <a:off x="3222774" y="3240089"/>
            <a:ext cx="429963" cy="264592"/>
          </a:xfrm>
          <a:prstGeom prst="line">
            <a:avLst/>
          </a:prstGeom>
          <a:noFill/>
          <a:ln w="19050">
            <a:solidFill>
              <a:srgbClr val="14283A"/>
            </a:solidFill>
            <a:prstDash val="sysDot"/>
            <a:tailEnd type="triangle"/>
          </a:ln>
        </p:spPr>
      </p:sp>
      <p:sp>
        <p:nvSpPr>
          <p:cNvPr id="15" name="tr-56-1"/>
          <p:cNvSpPr/>
          <p:nvPr/>
        </p:nvSpPr>
        <p:spPr>
          <a:xfrm flipH="1">
            <a:off x="3735421" y="3132598"/>
            <a:ext cx="107491" cy="190176"/>
          </a:xfrm>
          <a:prstGeom prst="line">
            <a:avLst/>
          </a:prstGeom>
          <a:noFill/>
          <a:ln w="19050">
            <a:solidFill>
              <a:srgbClr val="14283A"/>
            </a:solidFill>
            <a:prstDash val="solid"/>
            <a:tailEnd type="triangle"/>
          </a:ln>
        </p:spPr>
      </p:sp>
      <p:sp>
        <p:nvSpPr>
          <p:cNvPr id="16" name="!!o1"/>
          <p:cNvSpPr/>
          <p:nvPr/>
        </p:nvSpPr>
        <p:spPr>
          <a:xfrm>
            <a:off x="3545246" y="3132598"/>
            <a:ext cx="214981" cy="214981"/>
          </a:xfrm>
          <a:prstGeom prst="ellipse">
            <a:avLst/>
          </a:prstGeom>
          <a:solidFill>
            <a:srgbClr val="FFFFFF"/>
          </a:solidFill>
          <a:ln w="19050">
            <a:solidFill>
              <a:srgbClr val="14283A"/>
            </a:solidFill>
            <a:prstDash val="solid"/>
          </a:ln>
        </p:spPr>
      </p:sp>
      <p:sp>
        <p:nvSpPr>
          <p:cNvPr id="17" name="!!no1"/>
          <p:cNvSpPr/>
          <p:nvPr/>
        </p:nvSpPr>
        <p:spPr>
          <a:xfrm>
            <a:off x="354524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627931" y="3215283"/>
            <a:ext cx="214981" cy="214981"/>
          </a:xfrm>
          <a:prstGeom prst="ellipse">
            <a:avLst/>
          </a:prstGeom>
          <a:solidFill>
            <a:srgbClr val="FFFFFF"/>
          </a:solidFill>
          <a:ln w="19050">
            <a:solidFill>
              <a:srgbClr val="14283A"/>
            </a:solidFill>
            <a:prstDash val="solid"/>
          </a:ln>
        </p:spPr>
      </p:sp>
      <p:sp>
        <p:nvSpPr>
          <p:cNvPr id="19" name="!!no2"/>
          <p:cNvSpPr/>
          <p:nvPr/>
        </p:nvSpPr>
        <p:spPr>
          <a:xfrm>
            <a:off x="3627931" y="32152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10616" y="311606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8" name="notebox-56"/>
          <p:cNvSpPr/>
          <p:nvPr/>
        </p:nvSpPr>
        <p:spPr>
          <a:xfrm>
            <a:off x="4911495" y="2606040"/>
            <a:ext cx="3821025" cy="1143000"/>
          </a:xfrm>
          <a:prstGeom prst="roundRect">
            <a:avLst>
              <a:gd name="adj" fmla="val 4800"/>
            </a:avLst>
          </a:prstGeom>
          <a:solidFill>
            <a:srgbClr val="E3EDF2"/>
          </a:solidFill>
          <a:ln/>
        </p:spPr>
      </p:sp>
      <p:sp>
        <p:nvSpPr>
          <p:cNvPr id="29" name="notelbl-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bota HACIA el ala — esa es la señal. 2 corre hacia el balón a buscar la entrega.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7"/>
          <p:cNvSpPr/>
          <p:nvPr/>
        </p:nvSpPr>
        <p:spPr>
          <a:xfrm>
            <a:off x="3760227" y="3165672"/>
            <a:ext cx="82685" cy="82685"/>
          </a:xfrm>
          <a:prstGeom prst="line">
            <a:avLst/>
          </a:prstGeom>
          <a:noFill/>
          <a:ln w="19050">
            <a:solidFill>
              <a:srgbClr val="2E7391"/>
            </a:solidFill>
            <a:prstDash val="dash"/>
            <a:tailEnd type="triangle"/>
          </a:ln>
        </p:spPr>
      </p:sp>
      <p:sp>
        <p:nvSpPr>
          <p:cNvPr id="14" name="!!o1"/>
          <p:cNvSpPr/>
          <p:nvPr/>
        </p:nvSpPr>
        <p:spPr>
          <a:xfrm>
            <a:off x="3545246" y="3132598"/>
            <a:ext cx="214981" cy="214981"/>
          </a:xfrm>
          <a:prstGeom prst="ellipse">
            <a:avLst/>
          </a:prstGeom>
          <a:solidFill>
            <a:srgbClr val="FFFFFF"/>
          </a:solidFill>
          <a:ln w="19050">
            <a:solidFill>
              <a:srgbClr val="14283A"/>
            </a:solidFill>
            <a:prstDash val="solid"/>
          </a:ln>
        </p:spPr>
      </p:sp>
      <p:sp>
        <p:nvSpPr>
          <p:cNvPr id="15" name="!!no1"/>
          <p:cNvSpPr/>
          <p:nvPr/>
        </p:nvSpPr>
        <p:spPr>
          <a:xfrm>
            <a:off x="354524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627931" y="3215283"/>
            <a:ext cx="214981" cy="214981"/>
          </a:xfrm>
          <a:prstGeom prst="ellipse">
            <a:avLst/>
          </a:prstGeom>
          <a:solidFill>
            <a:srgbClr val="FFFFFF"/>
          </a:solidFill>
          <a:ln w="19050">
            <a:solidFill>
              <a:srgbClr val="14283A"/>
            </a:solidFill>
            <a:prstDash val="solid"/>
          </a:ln>
        </p:spPr>
      </p:sp>
      <p:sp>
        <p:nvSpPr>
          <p:cNvPr id="17" name="!!no2"/>
          <p:cNvSpPr/>
          <p:nvPr/>
        </p:nvSpPr>
        <p:spPr>
          <a:xfrm>
            <a:off x="3627931" y="32152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793301" y="319874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6" name="notebox-57"/>
          <p:cNvSpPr/>
          <p:nvPr/>
        </p:nvSpPr>
        <p:spPr>
          <a:xfrm>
            <a:off x="4911495" y="2606040"/>
            <a:ext cx="3821025" cy="1143000"/>
          </a:xfrm>
          <a:prstGeom prst="roundRect">
            <a:avLst>
              <a:gd name="adj" fmla="val 4800"/>
            </a:avLst>
          </a:prstGeom>
          <a:solidFill>
            <a:srgbClr val="E3EDF2"/>
          </a:solidFill>
          <a:ln/>
        </p:spPr>
      </p:sp>
      <p:sp>
        <p:nvSpPr>
          <p:cNvPr id="27" name="notelbl-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entrega, cadera con cadera. Es una pantalla en movimiento — 2 recibe a velocidad con su defensor atrapado atrás.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58-0"/>
          <p:cNvSpPr/>
          <p:nvPr/>
        </p:nvSpPr>
        <p:spPr>
          <a:xfrm flipH="1" flipV="1">
            <a:off x="3140089" y="2967228"/>
            <a:ext cx="595333" cy="355546"/>
          </a:xfrm>
          <a:prstGeom prst="line">
            <a:avLst/>
          </a:prstGeom>
          <a:noFill/>
          <a:ln w="19050">
            <a:solidFill>
              <a:srgbClr val="14283A"/>
            </a:solidFill>
            <a:prstDash val="sysDot"/>
          </a:ln>
        </p:spPr>
      </p:sp>
      <p:sp>
        <p:nvSpPr>
          <p:cNvPr id="14" name="tr-58-0"/>
          <p:cNvSpPr/>
          <p:nvPr/>
        </p:nvSpPr>
        <p:spPr>
          <a:xfrm flipH="1" flipV="1">
            <a:off x="2875496" y="2528997"/>
            <a:ext cx="264592" cy="438231"/>
          </a:xfrm>
          <a:prstGeom prst="line">
            <a:avLst/>
          </a:prstGeom>
          <a:noFill/>
          <a:ln w="19050">
            <a:solidFill>
              <a:srgbClr val="14283A"/>
            </a:solidFill>
            <a:prstDash val="sysDot"/>
            <a:tailEnd type="triangle"/>
          </a:ln>
        </p:spPr>
      </p:sp>
      <p:sp>
        <p:nvSpPr>
          <p:cNvPr id="15" name="tr-58-1"/>
          <p:cNvSpPr/>
          <p:nvPr/>
        </p:nvSpPr>
        <p:spPr>
          <a:xfrm flipH="1">
            <a:off x="3181431" y="3240089"/>
            <a:ext cx="471305" cy="413426"/>
          </a:xfrm>
          <a:prstGeom prst="line">
            <a:avLst/>
          </a:prstGeom>
          <a:noFill/>
          <a:ln w="19050">
            <a:solidFill>
              <a:srgbClr val="14283A"/>
            </a:solidFill>
            <a:prstDash val="solid"/>
            <a:tailEnd type="triangle"/>
          </a:ln>
        </p:spPr>
      </p:sp>
      <p:sp>
        <p:nvSpPr>
          <p:cNvPr id="16"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7"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768006" y="2421506"/>
            <a:ext cx="214981" cy="214981"/>
          </a:xfrm>
          <a:prstGeom prst="ellipse">
            <a:avLst/>
          </a:prstGeom>
          <a:solidFill>
            <a:srgbClr val="FFFFFF"/>
          </a:solidFill>
          <a:ln w="19050">
            <a:solidFill>
              <a:srgbClr val="14283A"/>
            </a:solidFill>
            <a:prstDash val="solid"/>
          </a:ln>
        </p:spPr>
      </p:sp>
      <p:sp>
        <p:nvSpPr>
          <p:cNvPr id="19" name="!!no2"/>
          <p:cNvSpPr/>
          <p:nvPr/>
        </p:nvSpPr>
        <p:spPr>
          <a:xfrm>
            <a:off x="2768006" y="24215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33376" y="240496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8" name="notebox-58"/>
          <p:cNvSpPr/>
          <p:nvPr/>
        </p:nvSpPr>
        <p:spPr>
          <a:xfrm>
            <a:off x="4911495" y="2606040"/>
            <a:ext cx="3821025" cy="1143000"/>
          </a:xfrm>
          <a:prstGeom prst="roundRect">
            <a:avLst>
              <a:gd name="adj" fmla="val 4800"/>
            </a:avLst>
          </a:prstGeom>
          <a:solidFill>
            <a:srgbClr val="E3EDF2"/>
          </a:solidFill>
          <a:ln/>
        </p:spPr>
      </p:sp>
      <p:sp>
        <p:nvSpPr>
          <p:cNvPr id="29" name="notelbl-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la esquina cuesta abajo; 1 se abre detrás de la jugada para el pase de regreso.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59"/>
          <p:cNvSpPr/>
          <p:nvPr/>
        </p:nvSpPr>
        <p:spPr>
          <a:xfrm>
            <a:off x="2982987" y="2454580"/>
            <a:ext cx="305935" cy="1124517"/>
          </a:xfrm>
          <a:prstGeom prst="line">
            <a:avLst/>
          </a:prstGeom>
          <a:noFill/>
          <a:ln w="19050">
            <a:solidFill>
              <a:srgbClr val="2E7391"/>
            </a:solidFill>
            <a:prstDash val="dash"/>
            <a:tailEnd type="triangle"/>
          </a:ln>
        </p:spPr>
      </p:sp>
      <p:sp>
        <p:nvSpPr>
          <p:cNvPr id="14"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5"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768006" y="2421506"/>
            <a:ext cx="214981" cy="214981"/>
          </a:xfrm>
          <a:prstGeom prst="ellipse">
            <a:avLst/>
          </a:prstGeom>
          <a:solidFill>
            <a:srgbClr val="FFFFFF"/>
          </a:solidFill>
          <a:ln w="19050">
            <a:solidFill>
              <a:srgbClr val="14283A"/>
            </a:solidFill>
            <a:prstDash val="solid"/>
          </a:ln>
        </p:spPr>
      </p:sp>
      <p:sp>
        <p:nvSpPr>
          <p:cNvPr id="17" name="!!no2"/>
          <p:cNvSpPr/>
          <p:nvPr/>
        </p:nvSpPr>
        <p:spPr>
          <a:xfrm>
            <a:off x="2768006" y="24215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239311" y="352948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6" name="notebox-59"/>
          <p:cNvSpPr/>
          <p:nvPr/>
        </p:nvSpPr>
        <p:spPr>
          <a:xfrm>
            <a:off x="4911495" y="2606040"/>
            <a:ext cx="3821025" cy="1143000"/>
          </a:xfrm>
          <a:prstGeom prst="roundRect">
            <a:avLst>
              <a:gd name="adj" fmla="val 4800"/>
            </a:avLst>
          </a:prstGeom>
          <a:solidFill>
            <a:srgbClr val="E3EDF2"/>
          </a:solidFill>
          <a:ln/>
        </p:spPr>
      </p:sp>
      <p:sp>
        <p:nvSpPr>
          <p:cNvPr id="27" name="notelbl-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Lecturas en orden: aro, esquina, pase de regreso. Aquí el regreso — 1 entra al triple con ritmo.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ENTREGAS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Tejido (Entregas de Mano)</a:t>
            </a:r>
            <a:endParaRPr lang="en-US" sz="2200" dirty="0"/>
          </a:p>
        </p:txBody>
      </p:sp>
      <p:sp>
        <p:nvSpPr>
          <p:cNvPr id="4" name="ph-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0-0"/>
          <p:cNvSpPr/>
          <p:nvPr/>
        </p:nvSpPr>
        <p:spPr>
          <a:xfrm flipV="1">
            <a:off x="2875496" y="1933664"/>
            <a:ext cx="678018" cy="595333"/>
          </a:xfrm>
          <a:prstGeom prst="line">
            <a:avLst/>
          </a:prstGeom>
          <a:noFill/>
          <a:ln w="19050">
            <a:solidFill>
              <a:srgbClr val="14283A"/>
            </a:solidFill>
            <a:prstDash val="solid"/>
          </a:ln>
        </p:spPr>
      </p:sp>
      <p:sp>
        <p:nvSpPr>
          <p:cNvPr id="14" name="tr-60-0"/>
          <p:cNvSpPr/>
          <p:nvPr/>
        </p:nvSpPr>
        <p:spPr>
          <a:xfrm flipV="1">
            <a:off x="3553514" y="1478896"/>
            <a:ext cx="644944" cy="454768"/>
          </a:xfrm>
          <a:prstGeom prst="line">
            <a:avLst/>
          </a:prstGeom>
          <a:noFill/>
          <a:ln w="19050">
            <a:solidFill>
              <a:srgbClr val="14283A"/>
            </a:solidFill>
            <a:prstDash val="solid"/>
            <a:tailEnd type="triangle"/>
          </a:ln>
        </p:spPr>
      </p:sp>
      <p:sp>
        <p:nvSpPr>
          <p:cNvPr id="15" name="tr-60-1"/>
          <p:cNvSpPr/>
          <p:nvPr/>
        </p:nvSpPr>
        <p:spPr>
          <a:xfrm flipH="1">
            <a:off x="3842912" y="1478896"/>
            <a:ext cx="355546" cy="1653702"/>
          </a:xfrm>
          <a:prstGeom prst="line">
            <a:avLst/>
          </a:prstGeom>
          <a:noFill/>
          <a:ln w="19050">
            <a:solidFill>
              <a:srgbClr val="14283A"/>
            </a:solidFill>
            <a:prstDash val="solid"/>
            <a:tailEnd type="triangle"/>
          </a:ln>
        </p:spPr>
      </p:sp>
      <p:sp>
        <p:nvSpPr>
          <p:cNvPr id="16" name="!!o1"/>
          <p:cNvSpPr/>
          <p:nvPr/>
        </p:nvSpPr>
        <p:spPr>
          <a:xfrm>
            <a:off x="3073940" y="3546024"/>
            <a:ext cx="214981" cy="214981"/>
          </a:xfrm>
          <a:prstGeom prst="ellipse">
            <a:avLst/>
          </a:prstGeom>
          <a:solidFill>
            <a:srgbClr val="FFFFFF"/>
          </a:solidFill>
          <a:ln w="19050">
            <a:solidFill>
              <a:srgbClr val="14283A"/>
            </a:solidFill>
            <a:prstDash val="solid"/>
          </a:ln>
        </p:spPr>
      </p:sp>
      <p:sp>
        <p:nvSpPr>
          <p:cNvPr id="17" name="!!no1"/>
          <p:cNvSpPr/>
          <p:nvPr/>
        </p:nvSpPr>
        <p:spPr>
          <a:xfrm>
            <a:off x="307394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21"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735421" y="3025108"/>
            <a:ext cx="214981" cy="214981"/>
          </a:xfrm>
          <a:prstGeom prst="ellipse">
            <a:avLst/>
          </a:prstGeom>
          <a:solidFill>
            <a:srgbClr val="FFFFFF"/>
          </a:solidFill>
          <a:ln w="19050">
            <a:solidFill>
              <a:srgbClr val="14283A"/>
            </a:solidFill>
            <a:prstDash val="solid"/>
          </a:ln>
        </p:spPr>
      </p:sp>
      <p:sp>
        <p:nvSpPr>
          <p:cNvPr id="23" name="!!no4"/>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239311" y="352948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entregas del 5-Out. En lugar de pasar y cortar, el que bota va HACIA un compañero y le entrega el balón en mano — una pantalla en movimiento que la defensa persigue a máxima velocidad. Las entregas se encadenan de lado a lado hasta que alguien dobla la esquina.</a:t>
            </a:r>
            <a:endParaRPr lang="en-US" sz="950" dirty="0"/>
          </a:p>
        </p:txBody>
      </p:sp>
      <p:sp>
        <p:nvSpPr>
          <p:cNvPr id="28" name="notebox-60"/>
          <p:cNvSpPr/>
          <p:nvPr/>
        </p:nvSpPr>
        <p:spPr>
          <a:xfrm>
            <a:off x="4911495" y="2606040"/>
            <a:ext cx="3821025" cy="1143000"/>
          </a:xfrm>
          <a:prstGeom prst="roundRect">
            <a:avLst>
              <a:gd name="adj" fmla="val 4800"/>
            </a:avLst>
          </a:prstGeom>
          <a:solidFill>
            <a:srgbClr val="E3EDF2"/>
          </a:solidFill>
          <a:ln/>
        </p:spPr>
      </p:sp>
      <p:sp>
        <p:nvSpPr>
          <p:cNvPr id="29" name="notelbl-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0" name="note-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claro? 2 pasa de largo, la esquina sube, y el tejido arranca del otro lado. Las entregas se encadenan hasta romper la defensa.</a:t>
            </a:r>
            <a:endParaRPr lang="en-US" sz="1050" dirty="0"/>
          </a:p>
        </p:txBody>
      </p:sp>
      <p:sp>
        <p:nvSpPr>
          <p:cNvPr id="31" name="kp-6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6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Botar HACIA un compañero es la señal — él corre a buscar la entrega, nunca la espera parado.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entrega es una pantalla: dala cadera con cadera y aguanta el contacto.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ojos del receptor van al aro PRIMERO — el defensor va detrás, la esquina ya está doblada.</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6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6"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8"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5" name="notebox-61"/>
          <p:cNvSpPr/>
          <p:nvPr/>
        </p:nvSpPr>
        <p:spPr>
          <a:xfrm>
            <a:off x="4911495" y="2606040"/>
            <a:ext cx="3821025" cy="1143000"/>
          </a:xfrm>
          <a:prstGeom prst="roundRect">
            <a:avLst>
              <a:gd name="adj" fmla="val 4800"/>
            </a:avLst>
          </a:prstGeom>
          <a:solidFill>
            <a:srgbClr val="E3EDF2"/>
          </a:solidFill>
          <a:ln/>
        </p:spPr>
      </p:sp>
      <p:sp>
        <p:nvSpPr>
          <p:cNvPr id="26" name="notelbl-6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6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Cuando la defensa se sienta en los espacios y quita cortes y entregas — la pantalla directa obliga a dos defensores a comprometerse con el balón.</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2"/>
          <p:cNvSpPr/>
          <p:nvPr/>
        </p:nvSpPr>
        <p:spPr>
          <a:xfrm flipV="1">
            <a:off x="2586098" y="3058182"/>
            <a:ext cx="1364304" cy="744166"/>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6" name="notebox-62"/>
          <p:cNvSpPr/>
          <p:nvPr/>
        </p:nvSpPr>
        <p:spPr>
          <a:xfrm>
            <a:off x="4911495" y="2606040"/>
            <a:ext cx="3821025" cy="1143000"/>
          </a:xfrm>
          <a:prstGeom prst="roundRect">
            <a:avLst>
              <a:gd name="adj" fmla="val 4800"/>
            </a:avLst>
          </a:prstGeom>
          <a:solidFill>
            <a:srgbClr val="E3EDF2"/>
          </a:solidFill>
          <a:ln/>
        </p:spPr>
      </p:sp>
      <p:sp>
        <p:nvSpPr>
          <p:cNvPr id="27" name="notelbl-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y mira la esquina: él es el pantallador en 5-Out.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3-0"/>
          <p:cNvSpPr/>
          <p:nvPr/>
        </p:nvSpPr>
        <p:spPr>
          <a:xfrm flipH="1">
            <a:off x="3983477" y="1478896"/>
            <a:ext cx="214981" cy="1182397"/>
          </a:xfrm>
          <a:prstGeom prst="line">
            <a:avLst/>
          </a:prstGeom>
          <a:noFill/>
          <a:ln w="44450">
            <a:solidFill>
              <a:srgbClr val="2E7391">
                <a:alpha val="65000"/>
              </a:srgbClr>
            </a:solidFill>
            <a:prstDash val="solid"/>
            <a:tailEnd type="oval"/>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35421" y="3025108"/>
            <a:ext cx="214981" cy="214981"/>
          </a:xfrm>
          <a:prstGeom prst="ellipse">
            <a:avLst/>
          </a:prstGeom>
          <a:solidFill>
            <a:srgbClr val="FFFFFF"/>
          </a:solidFill>
          <a:ln w="19050">
            <a:solidFill>
              <a:srgbClr val="14283A"/>
            </a:solidFill>
            <a:prstDash val="solid"/>
          </a:ln>
        </p:spPr>
      </p:sp>
      <p:sp>
        <p:nvSpPr>
          <p:cNvPr id="17" name="!!no2"/>
          <p:cNvSpPr/>
          <p:nvPr/>
        </p:nvSpPr>
        <p:spPr>
          <a:xfrm>
            <a:off x="3735421"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3025108"/>
            <a:ext cx="214981" cy="214981"/>
          </a:xfrm>
          <a:prstGeom prst="ellipse">
            <a:avLst/>
          </a:prstGeom>
          <a:solidFill>
            <a:srgbClr val="FFFFFF"/>
          </a:solidFill>
          <a:ln w="19050">
            <a:solidFill>
              <a:srgbClr val="14283A"/>
            </a:solidFill>
            <a:prstDash val="solid"/>
          </a:ln>
        </p:spPr>
      </p:sp>
      <p:sp>
        <p:nvSpPr>
          <p:cNvPr id="19" name="!!no3"/>
          <p:cNvSpPr/>
          <p:nvPr/>
        </p:nvSpPr>
        <p:spPr>
          <a:xfrm>
            <a:off x="1006813"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75986" y="2553802"/>
            <a:ext cx="214981" cy="214981"/>
          </a:xfrm>
          <a:prstGeom prst="ellipse">
            <a:avLst/>
          </a:prstGeom>
          <a:solidFill>
            <a:srgbClr val="FFFFFF"/>
          </a:solidFill>
          <a:ln w="19050">
            <a:solidFill>
              <a:srgbClr val="14283A"/>
            </a:solidFill>
            <a:prstDash val="solid"/>
          </a:ln>
        </p:spPr>
      </p:sp>
      <p:sp>
        <p:nvSpPr>
          <p:cNvPr id="21" name="!!no4"/>
          <p:cNvSpPr/>
          <p:nvPr/>
        </p:nvSpPr>
        <p:spPr>
          <a:xfrm>
            <a:off x="3875986" y="255380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00791" y="300857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6" name="notebox-63"/>
          <p:cNvSpPr/>
          <p:nvPr/>
        </p:nvSpPr>
        <p:spPr>
          <a:xfrm>
            <a:off x="4911495" y="2606040"/>
            <a:ext cx="3821025" cy="1143000"/>
          </a:xfrm>
          <a:prstGeom prst="roundRect">
            <a:avLst>
              <a:gd name="adj" fmla="val 4800"/>
            </a:avLst>
          </a:prstGeom>
          <a:solidFill>
            <a:srgbClr val="E3EDF2"/>
          </a:solidFill>
          <a:ln/>
        </p:spPr>
      </p:sp>
      <p:sp>
        <p:nvSpPr>
          <p:cNvPr id="27" name="notelbl-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4 sale disparado de la esquina a poner la pantalla. En 5-Out CUALQUIERA puede ser el pantallador.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4-0"/>
          <p:cNvSpPr/>
          <p:nvPr/>
        </p:nvSpPr>
        <p:spPr>
          <a:xfrm flipH="1" flipV="1">
            <a:off x="3404681" y="2661293"/>
            <a:ext cx="438231" cy="471305"/>
          </a:xfrm>
          <a:prstGeom prst="line">
            <a:avLst/>
          </a:prstGeom>
          <a:noFill/>
          <a:ln w="19050">
            <a:solidFill>
              <a:srgbClr val="14283A"/>
            </a:solidFill>
            <a:prstDash val="sysDot"/>
          </a:ln>
        </p:spPr>
      </p:sp>
      <p:sp>
        <p:nvSpPr>
          <p:cNvPr id="14" name="tr-64-0"/>
          <p:cNvSpPr/>
          <p:nvPr/>
        </p:nvSpPr>
        <p:spPr>
          <a:xfrm flipH="1" flipV="1">
            <a:off x="2991255" y="2363627"/>
            <a:ext cx="413426" cy="297666"/>
          </a:xfrm>
          <a:prstGeom prst="line">
            <a:avLst/>
          </a:prstGeom>
          <a:noFill/>
          <a:ln w="19050">
            <a:solidFill>
              <a:srgbClr val="14283A"/>
            </a:solidFill>
            <a:prstDash val="sysDot"/>
            <a:tailEnd type="triangle"/>
          </a:ln>
        </p:spPr>
      </p:sp>
      <p:sp>
        <p:nvSpPr>
          <p:cNvPr id="15" name="tr-64-1"/>
          <p:cNvSpPr/>
          <p:nvPr/>
        </p:nvSpPr>
        <p:spPr>
          <a:xfrm flipH="1" flipV="1">
            <a:off x="3570051" y="2016349"/>
            <a:ext cx="413426" cy="644944"/>
          </a:xfrm>
          <a:prstGeom prst="line">
            <a:avLst/>
          </a:prstGeom>
          <a:noFill/>
          <a:ln w="19050">
            <a:solidFill>
              <a:srgbClr val="14283A"/>
            </a:solidFill>
            <a:prstDash val="solid"/>
          </a:ln>
        </p:spPr>
      </p:sp>
      <p:sp>
        <p:nvSpPr>
          <p:cNvPr id="16" name="tr-64-1"/>
          <p:cNvSpPr/>
          <p:nvPr/>
        </p:nvSpPr>
        <p:spPr>
          <a:xfrm flipH="1" flipV="1">
            <a:off x="3156626" y="1784831"/>
            <a:ext cx="413426" cy="231518"/>
          </a:xfrm>
          <a:prstGeom prst="line">
            <a:avLst/>
          </a:prstGeom>
          <a:noFill/>
          <a:ln w="19050">
            <a:solidFill>
              <a:srgbClr val="14283A"/>
            </a:solidFill>
            <a:prstDash val="solid"/>
            <a:tailEnd type="triangle"/>
          </a:ln>
        </p:spPr>
      </p:sp>
      <p:sp>
        <p:nvSpPr>
          <p:cNvPr id="17" name="tr-64-2"/>
          <p:cNvSpPr/>
          <p:nvPr/>
        </p:nvSpPr>
        <p:spPr>
          <a:xfrm flipV="1">
            <a:off x="2478608" y="3711394"/>
            <a:ext cx="678018" cy="165370"/>
          </a:xfrm>
          <a:prstGeom prst="line">
            <a:avLst/>
          </a:prstGeom>
          <a:noFill/>
          <a:ln w="19050">
            <a:solidFill>
              <a:srgbClr val="14283A"/>
            </a:solidFill>
            <a:prstDash val="solid"/>
            <a:tailEnd type="triangle"/>
          </a:ln>
        </p:spPr>
      </p:sp>
      <p:sp>
        <p:nvSpPr>
          <p:cNvPr id="18" name="tr-64-3"/>
          <p:cNvSpPr/>
          <p:nvPr/>
        </p:nvSpPr>
        <p:spPr>
          <a:xfrm>
            <a:off x="1114303" y="3132598"/>
            <a:ext cx="1364304" cy="719360"/>
          </a:xfrm>
          <a:prstGeom prst="line">
            <a:avLst/>
          </a:prstGeom>
          <a:noFill/>
          <a:ln w="19050">
            <a:solidFill>
              <a:srgbClr val="14283A"/>
            </a:solidFill>
            <a:prstDash val="solid"/>
            <a:tailEnd type="triangle"/>
          </a:ln>
        </p:spPr>
      </p:sp>
      <p:sp>
        <p:nvSpPr>
          <p:cNvPr id="19"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20"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22"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24"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049135" y="1677340"/>
            <a:ext cx="214981" cy="214981"/>
          </a:xfrm>
          <a:prstGeom prst="ellipse">
            <a:avLst/>
          </a:prstGeom>
          <a:solidFill>
            <a:srgbClr val="FFFFFF"/>
          </a:solidFill>
          <a:ln w="19050">
            <a:solidFill>
              <a:srgbClr val="14283A"/>
            </a:solidFill>
            <a:prstDash val="solid"/>
          </a:ln>
        </p:spPr>
      </p:sp>
      <p:sp>
        <p:nvSpPr>
          <p:cNvPr id="26" name="!!no4"/>
          <p:cNvSpPr/>
          <p:nvPr/>
        </p:nvSpPr>
        <p:spPr>
          <a:xfrm>
            <a:off x="3049135"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8"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ball"/>
          <p:cNvSpPr/>
          <p:nvPr/>
        </p:nvSpPr>
        <p:spPr>
          <a:xfrm>
            <a:off x="3049135" y="2239599"/>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31" name="notebox-64"/>
          <p:cNvSpPr/>
          <p:nvPr/>
        </p:nvSpPr>
        <p:spPr>
          <a:xfrm>
            <a:off x="4911495" y="2606040"/>
            <a:ext cx="3821025" cy="1143000"/>
          </a:xfrm>
          <a:prstGeom prst="roundRect">
            <a:avLst>
              <a:gd name="adj" fmla="val 4800"/>
            </a:avLst>
          </a:prstGeom>
          <a:solidFill>
            <a:srgbClr val="E3EDF2"/>
          </a:solidFill>
          <a:ln/>
        </p:spPr>
      </p:sp>
      <p:sp>
        <p:nvSpPr>
          <p:cNvPr id="32" name="notelbl-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3" name="note-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la esquina; 4 rueda a un carril VACÍO. Detrás de la jugada todos rotan un lugar.</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5"/>
          <p:cNvSpPr/>
          <p:nvPr/>
        </p:nvSpPr>
        <p:spPr>
          <a:xfrm flipV="1">
            <a:off x="3098746" y="1710414"/>
            <a:ext cx="165370" cy="578796"/>
          </a:xfrm>
          <a:prstGeom prst="line">
            <a:avLst/>
          </a:prstGeom>
          <a:noFill/>
          <a:ln w="19050">
            <a:solidFill>
              <a:srgbClr val="2E7391"/>
            </a:solidFill>
            <a:prstDash val="dash"/>
            <a:tailEnd type="triangle"/>
          </a:ln>
        </p:spPr>
      </p:sp>
      <p:sp>
        <p:nvSpPr>
          <p:cNvPr id="14"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15"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7"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19"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049135" y="1677340"/>
            <a:ext cx="214981" cy="214981"/>
          </a:xfrm>
          <a:prstGeom prst="ellipse">
            <a:avLst/>
          </a:prstGeom>
          <a:solidFill>
            <a:srgbClr val="FFFFFF"/>
          </a:solidFill>
          <a:ln w="19050">
            <a:solidFill>
              <a:srgbClr val="14283A"/>
            </a:solidFill>
            <a:prstDash val="solid"/>
          </a:ln>
        </p:spPr>
      </p:sp>
      <p:sp>
        <p:nvSpPr>
          <p:cNvPr id="21" name="!!no4"/>
          <p:cNvSpPr/>
          <p:nvPr/>
        </p:nvSpPr>
        <p:spPr>
          <a:xfrm>
            <a:off x="3049135"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214505"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6" name="notebox-65"/>
          <p:cNvSpPr/>
          <p:nvPr/>
        </p:nvSpPr>
        <p:spPr>
          <a:xfrm>
            <a:off x="4911495" y="2606040"/>
            <a:ext cx="3821025" cy="1143000"/>
          </a:xfrm>
          <a:prstGeom prst="roundRect">
            <a:avLst>
              <a:gd name="adj" fmla="val 4800"/>
            </a:avLst>
          </a:prstGeom>
          <a:solidFill>
            <a:srgbClr val="E3EDF2"/>
          </a:solidFill>
          <a:ln/>
        </p:spPr>
      </p:sp>
      <p:sp>
        <p:nvSpPr>
          <p:cNvPr id="27" name="notelbl-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Pase corto al que rueda — anota o descarga. Si el ayudante bajo lo quita, el triple de esquina queda abierto detrás.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BASE  ·  CAPA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5-Out — Pantalla Directa Sorpresiva</a:t>
            </a:r>
            <a:endParaRPr lang="en-US" sz="2200" dirty="0"/>
          </a:p>
        </p:txBody>
      </p:sp>
      <p:sp>
        <p:nvSpPr>
          <p:cNvPr id="4" name="ph-6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66-0"/>
          <p:cNvSpPr/>
          <p:nvPr/>
        </p:nvSpPr>
        <p:spPr>
          <a:xfrm flipV="1">
            <a:off x="3156626" y="1602924"/>
            <a:ext cx="562259" cy="181907"/>
          </a:xfrm>
          <a:prstGeom prst="line">
            <a:avLst/>
          </a:prstGeom>
          <a:noFill/>
          <a:ln w="19050">
            <a:solidFill>
              <a:srgbClr val="14283A"/>
            </a:solidFill>
            <a:prstDash val="solid"/>
          </a:ln>
        </p:spPr>
      </p:sp>
      <p:sp>
        <p:nvSpPr>
          <p:cNvPr id="14" name="tr-66-0"/>
          <p:cNvSpPr/>
          <p:nvPr/>
        </p:nvSpPr>
        <p:spPr>
          <a:xfrm flipV="1">
            <a:off x="3718884" y="1478896"/>
            <a:ext cx="479574" cy="124028"/>
          </a:xfrm>
          <a:prstGeom prst="line">
            <a:avLst/>
          </a:prstGeom>
          <a:noFill/>
          <a:ln w="19050">
            <a:solidFill>
              <a:srgbClr val="14283A"/>
            </a:solidFill>
            <a:prstDash val="solid"/>
            <a:tailEnd type="triangle"/>
          </a:ln>
        </p:spPr>
      </p:sp>
      <p:sp>
        <p:nvSpPr>
          <p:cNvPr id="15" name="!!o1"/>
          <p:cNvSpPr/>
          <p:nvPr/>
        </p:nvSpPr>
        <p:spPr>
          <a:xfrm>
            <a:off x="3049135" y="3603903"/>
            <a:ext cx="214981" cy="214981"/>
          </a:xfrm>
          <a:prstGeom prst="ellipse">
            <a:avLst/>
          </a:prstGeom>
          <a:solidFill>
            <a:srgbClr val="FFFFFF"/>
          </a:solidFill>
          <a:ln w="19050">
            <a:solidFill>
              <a:srgbClr val="14283A"/>
            </a:solidFill>
            <a:prstDash val="solid"/>
          </a:ln>
        </p:spPr>
      </p:sp>
      <p:sp>
        <p:nvSpPr>
          <p:cNvPr id="16" name="!!no1"/>
          <p:cNvSpPr/>
          <p:nvPr/>
        </p:nvSpPr>
        <p:spPr>
          <a:xfrm>
            <a:off x="3049135" y="36039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8"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371117" y="3744468"/>
            <a:ext cx="214981" cy="214981"/>
          </a:xfrm>
          <a:prstGeom prst="ellipse">
            <a:avLst/>
          </a:prstGeom>
          <a:solidFill>
            <a:srgbClr val="FFFFFF"/>
          </a:solidFill>
          <a:ln w="19050">
            <a:solidFill>
              <a:srgbClr val="14283A"/>
            </a:solidFill>
            <a:prstDash val="solid"/>
          </a:ln>
        </p:spPr>
      </p:sp>
      <p:sp>
        <p:nvSpPr>
          <p:cNvPr id="20" name="!!no3"/>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5"/>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capa de pantallas directas del 5-Out. Sin un pívot que estorbe el carril, CUALQUIER jugador puede correr a poner la pantalla — normalmente desde la esquina. La continuación va hacia una pintura vacía, y los tres jugadores detrás de la jugada rotan un lugar para que el pase corto, la esquina y el relleno estén vivos a la vez.</a:t>
            </a:r>
            <a:endParaRPr lang="en-US" sz="950" dirty="0"/>
          </a:p>
        </p:txBody>
      </p:sp>
      <p:sp>
        <p:nvSpPr>
          <p:cNvPr id="27" name="notebox-66"/>
          <p:cNvSpPr/>
          <p:nvPr/>
        </p:nvSpPr>
        <p:spPr>
          <a:xfrm>
            <a:off x="4911495" y="2606040"/>
            <a:ext cx="3821025" cy="1143000"/>
          </a:xfrm>
          <a:prstGeom prst="roundRect">
            <a:avLst>
              <a:gd name="adj" fmla="val 4800"/>
            </a:avLst>
          </a:prstGeom>
          <a:solidFill>
            <a:srgbClr val="E3EDF2"/>
          </a:solidFill>
          <a:ln/>
        </p:spPr>
      </p:sp>
      <p:sp>
        <p:nvSpPr>
          <p:cNvPr id="28" name="notelbl-6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6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ventaja? 4 vuelve a la esquina, el espaciado se reinicia, la ofensiva sigue. El pick and roll es una capa, nunca una pausa.</a:t>
            </a:r>
            <a:endParaRPr lang="en-US" sz="1050" dirty="0"/>
          </a:p>
        </p:txBody>
      </p:sp>
      <p:sp>
        <p:nvSpPr>
          <p:cNvPr id="30" name="kp-6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6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pantallador CORRE a la pantalla — una pantalla caminada deja que la defensa arme su cobertura.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trabajo del base es atraer dos defensores al balón; después alguien queda libre por matemáticas.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Rueda al espacio con las manos listas — en 5-Out el aro está vacío y el pase corto es bandeja.</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4"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6"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8"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0"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5" name="notebox-67"/>
          <p:cNvSpPr/>
          <p:nvPr/>
        </p:nvSpPr>
        <p:spPr>
          <a:xfrm>
            <a:off x="4911495" y="2606040"/>
            <a:ext cx="3821025" cy="1143000"/>
          </a:xfrm>
          <a:prstGeom prst="roundRect">
            <a:avLst>
              <a:gd name="adj" fmla="val 4800"/>
            </a:avLst>
          </a:prstGeom>
          <a:solidFill>
            <a:srgbClr val="E3EDF2"/>
          </a:solidFill>
          <a:ln/>
        </p:spPr>
      </p:sp>
      <p:sp>
        <p:nvSpPr>
          <p:cNvPr id="26" name="notelbl-6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6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Ofensiva base de preparatoria cuando tienes al menos un jugador interior capaz. Todo se instala sobre los hábitos de 5-Out que los jugadores ya dominan.</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8"/>
          <p:cNvSpPr/>
          <p:nvPr/>
        </p:nvSpPr>
        <p:spPr>
          <a:xfrm flipV="1">
            <a:off x="3247579" y="2851469"/>
            <a:ext cx="826851" cy="868194"/>
          </a:xfrm>
          <a:prstGeom prst="line">
            <a:avLst/>
          </a:prstGeom>
          <a:noFill/>
          <a:ln w="19050">
            <a:solidFill>
              <a:srgbClr val="2E7391"/>
            </a:solidFill>
            <a:prstDash val="dash"/>
            <a:tailEnd type="triangle"/>
          </a:ln>
        </p:spPr>
      </p:sp>
      <p:sp>
        <p:nvSpPr>
          <p:cNvPr id="14"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5"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9"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0185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6" name="notebox-68"/>
          <p:cNvSpPr/>
          <p:nvPr/>
        </p:nvSpPr>
        <p:spPr>
          <a:xfrm>
            <a:off x="4911495" y="2606040"/>
            <a:ext cx="3821025" cy="1143000"/>
          </a:xfrm>
          <a:prstGeom prst="roundRect">
            <a:avLst>
              <a:gd name="adj" fmla="val 4800"/>
            </a:avLst>
          </a:prstGeom>
          <a:solidFill>
            <a:srgbClr val="E3EDF2"/>
          </a:solidFill>
          <a:ln/>
        </p:spPr>
      </p:sp>
      <p:sp>
        <p:nvSpPr>
          <p:cNvPr id="27" name="notelbl-6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6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5 pelea el sello del lado del balón mientras el balón vuela.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69"/>
          <p:cNvSpPr/>
          <p:nvPr/>
        </p:nvSpPr>
        <p:spPr>
          <a:xfrm flipH="1" flipV="1">
            <a:off x="3040866" y="1817905"/>
            <a:ext cx="1033564" cy="1033564"/>
          </a:xfrm>
          <a:prstGeom prst="line">
            <a:avLst/>
          </a:prstGeom>
          <a:noFill/>
          <a:ln w="19050">
            <a:solidFill>
              <a:srgbClr val="2E7391"/>
            </a:solidFill>
            <a:prstDash val="dash"/>
            <a:tailEnd type="triangle"/>
          </a:ln>
        </p:spPr>
      </p:sp>
      <p:sp>
        <p:nvSpPr>
          <p:cNvPr id="14" name="!!o1"/>
          <p:cNvSpPr/>
          <p:nvPr/>
        </p:nvSpPr>
        <p:spPr>
          <a:xfrm>
            <a:off x="3032598" y="3686588"/>
            <a:ext cx="214981" cy="214981"/>
          </a:xfrm>
          <a:prstGeom prst="ellipse">
            <a:avLst/>
          </a:prstGeom>
          <a:solidFill>
            <a:srgbClr val="FFFFFF"/>
          </a:solidFill>
          <a:ln w="19050">
            <a:solidFill>
              <a:srgbClr val="14283A"/>
            </a:solidFill>
            <a:prstDash val="solid"/>
          </a:ln>
        </p:spPr>
      </p:sp>
      <p:sp>
        <p:nvSpPr>
          <p:cNvPr id="15" name="!!no1"/>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59449" y="2818395"/>
            <a:ext cx="214981" cy="214981"/>
          </a:xfrm>
          <a:prstGeom prst="ellipse">
            <a:avLst/>
          </a:prstGeom>
          <a:solidFill>
            <a:srgbClr val="FFFFFF"/>
          </a:solidFill>
          <a:ln w="19050">
            <a:solidFill>
              <a:srgbClr val="14283A"/>
            </a:solidFill>
            <a:prstDash val="solid"/>
          </a:ln>
        </p:spPr>
      </p:sp>
      <p:sp>
        <p:nvSpPr>
          <p:cNvPr id="19" name="!!no3"/>
          <p:cNvSpPr/>
          <p:nvPr/>
        </p:nvSpPr>
        <p:spPr>
          <a:xfrm>
            <a:off x="3859449"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4"/>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91255" y="176829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6" name="notebox-69"/>
          <p:cNvSpPr/>
          <p:nvPr/>
        </p:nvSpPr>
        <p:spPr>
          <a:xfrm>
            <a:off x="4911495" y="2606040"/>
            <a:ext cx="3821025" cy="1143000"/>
          </a:xfrm>
          <a:prstGeom prst="roundRect">
            <a:avLst>
              <a:gd name="adj" fmla="val 4800"/>
            </a:avLst>
          </a:prstGeom>
          <a:solidFill>
            <a:srgbClr val="E3EDF2"/>
          </a:solidFill>
          <a:ln/>
        </p:spPr>
      </p:sp>
      <p:sp>
        <p:nvSpPr>
          <p:cNvPr id="27" name="notelbl-6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6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sello gana: alimenta el poste. El defensor del pasador voltea a mirar — esa es la señal.</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0-0"/>
          <p:cNvSpPr/>
          <p:nvPr/>
        </p:nvSpPr>
        <p:spPr>
          <a:xfrm flipH="1" flipV="1">
            <a:off x="3636199" y="2016349"/>
            <a:ext cx="330740" cy="909536"/>
          </a:xfrm>
          <a:prstGeom prst="line">
            <a:avLst/>
          </a:prstGeom>
          <a:noFill/>
          <a:ln w="19050">
            <a:solidFill>
              <a:srgbClr val="14283A"/>
            </a:solidFill>
            <a:prstDash val="solid"/>
          </a:ln>
        </p:spPr>
      </p:sp>
      <p:sp>
        <p:nvSpPr>
          <p:cNvPr id="14" name="tr-70-0"/>
          <p:cNvSpPr/>
          <p:nvPr/>
        </p:nvSpPr>
        <p:spPr>
          <a:xfrm flipH="1" flipV="1">
            <a:off x="2892033" y="1602924"/>
            <a:ext cx="744166" cy="413426"/>
          </a:xfrm>
          <a:prstGeom prst="line">
            <a:avLst/>
          </a:prstGeom>
          <a:noFill/>
          <a:ln w="19050">
            <a:solidFill>
              <a:srgbClr val="14283A"/>
            </a:solidFill>
            <a:prstDash val="solid"/>
          </a:ln>
        </p:spPr>
      </p:sp>
      <p:sp>
        <p:nvSpPr>
          <p:cNvPr id="15" name="tr-70-0"/>
          <p:cNvSpPr/>
          <p:nvPr/>
        </p:nvSpPr>
        <p:spPr>
          <a:xfrm flipH="1" flipV="1">
            <a:off x="1651757" y="1520239"/>
            <a:ext cx="1240277" cy="82685"/>
          </a:xfrm>
          <a:prstGeom prst="line">
            <a:avLst/>
          </a:prstGeom>
          <a:noFill/>
          <a:ln w="19050">
            <a:solidFill>
              <a:srgbClr val="14283A"/>
            </a:solidFill>
            <a:prstDash val="solid"/>
            <a:tailEnd type="triangle"/>
          </a:ln>
        </p:spPr>
      </p:sp>
      <p:sp>
        <p:nvSpPr>
          <p:cNvPr id="16" name="tr-70-1"/>
          <p:cNvSpPr/>
          <p:nvPr/>
        </p:nvSpPr>
        <p:spPr>
          <a:xfrm flipV="1">
            <a:off x="3140089" y="3008571"/>
            <a:ext cx="744166" cy="785509"/>
          </a:xfrm>
          <a:prstGeom prst="line">
            <a:avLst/>
          </a:prstGeom>
          <a:noFill/>
          <a:ln w="19050">
            <a:solidFill>
              <a:srgbClr val="14283A"/>
            </a:solidFill>
            <a:prstDash val="solid"/>
            <a:tailEnd type="triangle"/>
          </a:ln>
        </p:spPr>
      </p:sp>
      <p:sp>
        <p:nvSpPr>
          <p:cNvPr id="17" name="tr-70-2"/>
          <p:cNvSpPr/>
          <p:nvPr/>
        </p:nvSpPr>
        <p:spPr>
          <a:xfrm>
            <a:off x="1817127" y="3794079"/>
            <a:ext cx="1322962" cy="0"/>
          </a:xfrm>
          <a:prstGeom prst="line">
            <a:avLst/>
          </a:prstGeom>
          <a:noFill/>
          <a:ln w="19050">
            <a:solidFill>
              <a:srgbClr val="14283A"/>
            </a:solidFill>
            <a:prstDash val="solid"/>
            <a:tailEnd type="triangle"/>
          </a:ln>
        </p:spPr>
      </p:sp>
      <p:sp>
        <p:nvSpPr>
          <p:cNvPr id="18" name="tr-70-3"/>
          <p:cNvSpPr/>
          <p:nvPr/>
        </p:nvSpPr>
        <p:spPr>
          <a:xfrm>
            <a:off x="990276" y="2925885"/>
            <a:ext cx="826851" cy="826851"/>
          </a:xfrm>
          <a:prstGeom prst="line">
            <a:avLst/>
          </a:prstGeom>
          <a:noFill/>
          <a:ln w="19050">
            <a:solidFill>
              <a:srgbClr val="14283A"/>
            </a:solidFill>
            <a:prstDash val="solid"/>
            <a:tailEnd type="triangle"/>
          </a:ln>
        </p:spPr>
      </p:sp>
      <p:sp>
        <p:nvSpPr>
          <p:cNvPr id="19"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20"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2"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1544266" y="1412748"/>
            <a:ext cx="214981" cy="214981"/>
          </a:xfrm>
          <a:prstGeom prst="ellipse">
            <a:avLst/>
          </a:prstGeom>
          <a:solidFill>
            <a:srgbClr val="FFFFFF"/>
          </a:solidFill>
          <a:ln w="19050">
            <a:solidFill>
              <a:srgbClr val="14283A"/>
            </a:solidFill>
            <a:prstDash val="solid"/>
          </a:ln>
        </p:spPr>
      </p:sp>
      <p:sp>
        <p:nvSpPr>
          <p:cNvPr id="24" name="!!no3"/>
          <p:cNvSpPr/>
          <p:nvPr/>
        </p:nvSpPr>
        <p:spPr>
          <a:xfrm>
            <a:off x="1544266"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6"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8"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ball"/>
          <p:cNvSpPr/>
          <p:nvPr/>
        </p:nvSpPr>
        <p:spPr>
          <a:xfrm>
            <a:off x="2991255" y="1768294"/>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31" name="notebox-70"/>
          <p:cNvSpPr/>
          <p:nvPr/>
        </p:nvSpPr>
        <p:spPr>
          <a:xfrm>
            <a:off x="4911495" y="2606040"/>
            <a:ext cx="3821025" cy="1143000"/>
          </a:xfrm>
          <a:prstGeom prst="roundRect">
            <a:avLst>
              <a:gd name="adj" fmla="val 4800"/>
            </a:avLst>
          </a:prstGeom>
          <a:solidFill>
            <a:srgbClr val="E3EDF2"/>
          </a:solidFill>
          <a:ln/>
        </p:spPr>
      </p:sp>
      <p:sp>
        <p:nvSpPr>
          <p:cNvPr id="32" name="notelbl-7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3" name="note-7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pasador corta estilo Laker por el poste — ventana de bandeja — y sale al lado débil. El perímetro rellena detrás.</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1"/>
          <p:cNvSpPr/>
          <p:nvPr/>
        </p:nvSpPr>
        <p:spPr>
          <a:xfrm>
            <a:off x="3040866" y="1817905"/>
            <a:ext cx="950879" cy="1116249"/>
          </a:xfrm>
          <a:prstGeom prst="line">
            <a:avLst/>
          </a:prstGeom>
          <a:noFill/>
          <a:ln w="19050">
            <a:solidFill>
              <a:srgbClr val="2E7391"/>
            </a:solidFill>
            <a:prstDash val="dash"/>
            <a:tailEnd type="triangle"/>
          </a:ln>
        </p:spPr>
      </p:sp>
      <p:sp>
        <p:nvSpPr>
          <p:cNvPr id="14"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5"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544266" y="1412748"/>
            <a:ext cx="214981" cy="214981"/>
          </a:xfrm>
          <a:prstGeom prst="ellipse">
            <a:avLst/>
          </a:prstGeom>
          <a:solidFill>
            <a:srgbClr val="FFFFFF"/>
          </a:solidFill>
          <a:ln w="19050">
            <a:solidFill>
              <a:srgbClr val="14283A"/>
            </a:solidFill>
            <a:prstDash val="solid"/>
          </a:ln>
        </p:spPr>
      </p:sp>
      <p:sp>
        <p:nvSpPr>
          <p:cNvPr id="19" name="!!no3"/>
          <p:cNvSpPr/>
          <p:nvPr/>
        </p:nvSpPr>
        <p:spPr>
          <a:xfrm>
            <a:off x="1544266"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1"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6" name="notebox-71"/>
          <p:cNvSpPr/>
          <p:nvPr/>
        </p:nvSpPr>
        <p:spPr>
          <a:xfrm>
            <a:off x="4911495" y="2606040"/>
            <a:ext cx="3821025" cy="1143000"/>
          </a:xfrm>
          <a:prstGeom prst="roundRect">
            <a:avLst>
              <a:gd name="adj" fmla="val 4800"/>
            </a:avLst>
          </a:prstGeom>
          <a:solidFill>
            <a:srgbClr val="E3EDF2"/>
          </a:solidFill>
          <a:ln/>
        </p:spPr>
      </p:sp>
      <p:sp>
        <p:nvSpPr>
          <p:cNvPr id="27" name="notelbl-7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7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juega la lectura: anota 1contra1, o de adentro hacia afuera al ala rellenada para el triple con ritmo.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2-0"/>
          <p:cNvSpPr/>
          <p:nvPr/>
        </p:nvSpPr>
        <p:spPr>
          <a:xfrm flipH="1" flipV="1">
            <a:off x="2809348" y="1768294"/>
            <a:ext cx="124028" cy="124028"/>
          </a:xfrm>
          <a:prstGeom prst="line">
            <a:avLst/>
          </a:prstGeom>
          <a:noFill/>
          <a:ln w="19050">
            <a:solidFill>
              <a:srgbClr val="14283A"/>
            </a:solidFill>
            <a:prstDash val="solid"/>
            <a:tailEnd type="triangle"/>
          </a:ln>
        </p:spPr>
      </p:sp>
      <p:sp>
        <p:nvSpPr>
          <p:cNvPr id="14" name="tr-72-1"/>
          <p:cNvSpPr/>
          <p:nvPr/>
        </p:nvSpPr>
        <p:spPr>
          <a:xfrm flipH="1">
            <a:off x="907591" y="1520239"/>
            <a:ext cx="744166" cy="0"/>
          </a:xfrm>
          <a:prstGeom prst="line">
            <a:avLst/>
          </a:prstGeom>
          <a:noFill/>
          <a:ln w="19050">
            <a:solidFill>
              <a:srgbClr val="14283A"/>
            </a:solidFill>
            <a:prstDash val="solid"/>
          </a:ln>
        </p:spPr>
      </p:sp>
      <p:sp>
        <p:nvSpPr>
          <p:cNvPr id="15" name="tr-72-1"/>
          <p:cNvSpPr/>
          <p:nvPr/>
        </p:nvSpPr>
        <p:spPr>
          <a:xfrm flipH="1" flipV="1">
            <a:off x="758757" y="1478896"/>
            <a:ext cx="148833" cy="41343"/>
          </a:xfrm>
          <a:prstGeom prst="line">
            <a:avLst/>
          </a:prstGeom>
          <a:noFill/>
          <a:ln w="19050">
            <a:solidFill>
              <a:srgbClr val="14283A"/>
            </a:solidFill>
            <a:prstDash val="solid"/>
            <a:tailEnd type="triangle"/>
          </a:ln>
        </p:spPr>
      </p:sp>
      <p:sp>
        <p:nvSpPr>
          <p:cNvPr id="16"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01857" y="1660803"/>
            <a:ext cx="214981" cy="214981"/>
          </a:xfrm>
          <a:prstGeom prst="ellipse">
            <a:avLst/>
          </a:prstGeom>
          <a:solidFill>
            <a:srgbClr val="FFFFFF"/>
          </a:solidFill>
          <a:ln w="19050">
            <a:solidFill>
              <a:srgbClr val="14283A"/>
            </a:solidFill>
            <a:prstDash val="solid"/>
          </a:ln>
        </p:spPr>
      </p:sp>
      <p:sp>
        <p:nvSpPr>
          <p:cNvPr id="25" name="!!no5"/>
          <p:cNvSpPr/>
          <p:nvPr/>
        </p:nvSpPr>
        <p:spPr>
          <a:xfrm>
            <a:off x="2701857"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8" name="notebox-72"/>
          <p:cNvSpPr/>
          <p:nvPr/>
        </p:nvSpPr>
        <p:spPr>
          <a:xfrm>
            <a:off x="4911495" y="2606040"/>
            <a:ext cx="3821025" cy="1143000"/>
          </a:xfrm>
          <a:prstGeom prst="roundRect">
            <a:avLst>
              <a:gd name="adj" fmla="val 4800"/>
            </a:avLst>
          </a:prstGeom>
          <a:solidFill>
            <a:srgbClr val="E3EDF2"/>
          </a:solidFill>
          <a:ln/>
        </p:spPr>
      </p:sp>
      <p:sp>
        <p:nvSpPr>
          <p:cNvPr id="29" name="notelbl-7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0" name="note-7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sigue moviéndose, 5 vuelve a postear siguiéndolo. Cada pase sigue disparando un corte — la ofensiva no para.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BASE DE PREPARATORIA  ·  ESPACIADO + POSTE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4-Out 1-In</a:t>
            </a:r>
            <a:endParaRPr lang="en-US" sz="2200" dirty="0"/>
          </a:p>
        </p:txBody>
      </p:sp>
      <p:sp>
        <p:nvSpPr>
          <p:cNvPr id="4" name="ph-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6</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3-0"/>
          <p:cNvSpPr/>
          <p:nvPr/>
        </p:nvSpPr>
        <p:spPr>
          <a:xfrm>
            <a:off x="758757" y="1478896"/>
            <a:ext cx="231518" cy="1446989"/>
          </a:xfrm>
          <a:prstGeom prst="line">
            <a:avLst/>
          </a:prstGeom>
          <a:noFill/>
          <a:ln w="19050">
            <a:solidFill>
              <a:srgbClr val="14283A"/>
            </a:solidFill>
            <a:prstDash val="solid"/>
            <a:tailEnd type="triangle"/>
          </a:ln>
        </p:spPr>
      </p:sp>
      <p:sp>
        <p:nvSpPr>
          <p:cNvPr id="14" name="tr-73-1"/>
          <p:cNvSpPr/>
          <p:nvPr/>
        </p:nvSpPr>
        <p:spPr>
          <a:xfrm>
            <a:off x="2809348" y="1768294"/>
            <a:ext cx="82685" cy="107491"/>
          </a:xfrm>
          <a:prstGeom prst="line">
            <a:avLst/>
          </a:prstGeom>
          <a:noFill/>
          <a:ln w="19050">
            <a:solidFill>
              <a:srgbClr val="14283A"/>
            </a:solidFill>
            <a:prstDash val="solid"/>
            <a:tailEnd type="triangle"/>
          </a:ln>
        </p:spPr>
      </p:sp>
      <p:sp>
        <p:nvSpPr>
          <p:cNvPr id="15" name="trp-73"/>
          <p:cNvSpPr/>
          <p:nvPr/>
        </p:nvSpPr>
        <p:spPr>
          <a:xfrm flipH="1">
            <a:off x="3247579" y="2934154"/>
            <a:ext cx="744166" cy="785509"/>
          </a:xfrm>
          <a:prstGeom prst="line">
            <a:avLst/>
          </a:prstGeom>
          <a:noFill/>
          <a:ln w="19050">
            <a:solidFill>
              <a:srgbClr val="2E7391"/>
            </a:solidFill>
            <a:prstDash val="dash"/>
            <a:tailEnd type="triangle"/>
          </a:ln>
        </p:spPr>
      </p:sp>
      <p:sp>
        <p:nvSpPr>
          <p:cNvPr id="16" name="!!o1"/>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1"/>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18395"/>
            <a:ext cx="214981" cy="214981"/>
          </a:xfrm>
          <a:prstGeom prst="ellipse">
            <a:avLst/>
          </a:prstGeom>
          <a:solidFill>
            <a:srgbClr val="FFFFFF"/>
          </a:solidFill>
          <a:ln w="19050">
            <a:solidFill>
              <a:srgbClr val="14283A"/>
            </a:solidFill>
            <a:prstDash val="solid"/>
          </a:ln>
        </p:spPr>
      </p:sp>
      <p:sp>
        <p:nvSpPr>
          <p:cNvPr id="21" name="!!no3"/>
          <p:cNvSpPr/>
          <p:nvPr/>
        </p:nvSpPr>
        <p:spPr>
          <a:xfrm>
            <a:off x="882785"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4"/>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768294"/>
            <a:ext cx="214981" cy="214981"/>
          </a:xfrm>
          <a:prstGeom prst="ellipse">
            <a:avLst/>
          </a:prstGeom>
          <a:solidFill>
            <a:srgbClr val="FFFFFF"/>
          </a:solidFill>
          <a:ln w="19050">
            <a:solidFill>
              <a:srgbClr val="14283A"/>
            </a:solidFill>
            <a:prstDash val="solid"/>
          </a:ln>
        </p:spPr>
      </p:sp>
      <p:sp>
        <p:nvSpPr>
          <p:cNvPr id="25" name="!!no5"/>
          <p:cNvSpPr/>
          <p:nvPr/>
        </p:nvSpPr>
        <p:spPr>
          <a:xfrm>
            <a:off x="2784543" y="17682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base del equipo mayor: cuatro perimetrales en los slots y las alas, un grande viviendo de bloque a bloque y en el rincón corto. Todos los hábitos del 5-Out se mantienen — pasar, cortar, rellenar — más presencia interior para sellos, rebotes ofensivos y triples de adentro hacia afuera.</a:t>
            </a:r>
            <a:endParaRPr lang="en-US" sz="950" dirty="0"/>
          </a:p>
        </p:txBody>
      </p:sp>
      <p:sp>
        <p:nvSpPr>
          <p:cNvPr id="28" name="notebox-73"/>
          <p:cNvSpPr/>
          <p:nvPr/>
        </p:nvSpPr>
        <p:spPr>
          <a:xfrm>
            <a:off x="4911495" y="2606040"/>
            <a:ext cx="3821025" cy="1143000"/>
          </a:xfrm>
          <a:prstGeom prst="roundRect">
            <a:avLst>
              <a:gd name="adj" fmla="val 4800"/>
            </a:avLst>
          </a:prstGeom>
          <a:solidFill>
            <a:srgbClr val="E3EDF2"/>
          </a:solidFill>
          <a:ln/>
        </p:spPr>
      </p:sp>
      <p:sp>
        <p:nvSpPr>
          <p:cNvPr id="29" name="notelbl-7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30" name="note-7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Muévelo una vez más y la foto es exactamente la inicial: dos slots, dos alas, 5 sellando el bloque del lado del balón. Un ciclo completo con personal rotado — córrelo toda la noche.</a:t>
            </a:r>
            <a:endParaRPr lang="en-US" sz="1050" dirty="0"/>
          </a:p>
        </p:txBody>
      </p:sp>
      <p:sp>
        <p:nvSpPr>
          <p:cNvPr id="31" name="kp-7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7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sigue el balón de bloque a bloque; en drives por la línea de fondo se desliza al rincón corto, nunca tapa el carril.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entrada al poste es una señal: el pasador corta estilo Laker, el lado débil rellena — bandeja primero, espaciado después.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de adentro hacia afuera es el mejor triple del basquetbol — 5 debe QUERER soltarlo entre la multitud.</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2"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5" name="notebox-74"/>
          <p:cNvSpPr/>
          <p:nvPr/>
        </p:nvSpPr>
        <p:spPr>
          <a:xfrm>
            <a:off x="4911495" y="2606040"/>
            <a:ext cx="3821025" cy="1143000"/>
          </a:xfrm>
          <a:prstGeom prst="roundRect">
            <a:avLst>
              <a:gd name="adj" fmla="val 4800"/>
            </a:avLst>
          </a:prstGeom>
          <a:solidFill>
            <a:srgbClr val="E3EDF2"/>
          </a:solidFill>
          <a:ln/>
        </p:spPr>
      </p:sp>
      <p:sp>
        <p:nvSpPr>
          <p:cNvPr id="26" name="notelbl-7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7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Base de media cancha cuando valoras cada posesión: controla el ritmo, caza posteos y tiros libres, y obliga a defender 25+ segundos de pantallas. Esta animación corre el ciclo COMPLETO — mírala volver a su forma inicial con cuerpos nuevos.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7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5"/>
          <p:cNvSpPr/>
          <p:nvPr/>
        </p:nvSpPr>
        <p:spPr>
          <a:xfrm flipH="1" flipV="1">
            <a:off x="1097766" y="2892811"/>
            <a:ext cx="826851" cy="826851"/>
          </a:xfrm>
          <a:prstGeom prst="line">
            <a:avLst/>
          </a:prstGeom>
          <a:noFill/>
          <a:ln w="19050">
            <a:solidFill>
              <a:srgbClr val="2E7391"/>
            </a:solidFill>
            <a:prstDash val="dash"/>
            <a:tailEnd type="triangle"/>
          </a:ln>
        </p:spPr>
      </p:sp>
      <p:sp>
        <p:nvSpPr>
          <p:cNvPr id="14"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5"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3"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75"/>
          <p:cNvSpPr/>
          <p:nvPr/>
        </p:nvSpPr>
        <p:spPr>
          <a:xfrm>
            <a:off x="4911495" y="2606040"/>
            <a:ext cx="3821025" cy="1143000"/>
          </a:xfrm>
          <a:prstGeom prst="roundRect">
            <a:avLst>
              <a:gd name="adj" fmla="val 4800"/>
            </a:avLst>
          </a:prstGeom>
          <a:solidFill>
            <a:srgbClr val="E3EDF2"/>
          </a:solidFill>
          <a:ln/>
        </p:spPr>
      </p:sp>
      <p:sp>
        <p:nvSpPr>
          <p:cNvPr id="27" name="notelbl-7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7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slot-ala. En el Swing cada pase dispara una acción — este dispara la pantalla UCLA.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6-0"/>
          <p:cNvSpPr/>
          <p:nvPr/>
        </p:nvSpPr>
        <p:spPr>
          <a:xfrm flipH="1">
            <a:off x="1941154" y="1892322"/>
            <a:ext cx="82685" cy="884731"/>
          </a:xfrm>
          <a:prstGeom prst="line">
            <a:avLst/>
          </a:prstGeom>
          <a:noFill/>
          <a:ln w="44450">
            <a:solidFill>
              <a:srgbClr val="2E7391">
                <a:alpha val="65000"/>
              </a:srgbClr>
            </a:solidFill>
            <a:prstDash val="solid"/>
            <a:tailEnd type="oval"/>
          </a:ln>
        </p:spPr>
      </p:sp>
      <p:sp>
        <p:nvSpPr>
          <p:cNvPr id="14" name="tr-76-1"/>
          <p:cNvSpPr/>
          <p:nvPr/>
        </p:nvSpPr>
        <p:spPr>
          <a:xfrm flipV="1">
            <a:off x="1817127" y="2925885"/>
            <a:ext cx="181907" cy="868194"/>
          </a:xfrm>
          <a:prstGeom prst="line">
            <a:avLst/>
          </a:prstGeom>
          <a:noFill/>
          <a:ln w="19050">
            <a:solidFill>
              <a:srgbClr val="14283A"/>
            </a:solidFill>
            <a:prstDash val="solid"/>
          </a:ln>
        </p:spPr>
      </p:sp>
      <p:sp>
        <p:nvSpPr>
          <p:cNvPr id="15" name="tr-76-1"/>
          <p:cNvSpPr/>
          <p:nvPr/>
        </p:nvSpPr>
        <p:spPr>
          <a:xfrm flipV="1">
            <a:off x="1999034" y="1917127"/>
            <a:ext cx="33074" cy="1008758"/>
          </a:xfrm>
          <a:prstGeom prst="line">
            <a:avLst/>
          </a:prstGeom>
          <a:noFill/>
          <a:ln w="19050">
            <a:solidFill>
              <a:srgbClr val="14283A"/>
            </a:solidFill>
            <a:prstDash val="solid"/>
            <a:tailEnd type="triangle"/>
          </a:ln>
        </p:spPr>
      </p:sp>
      <p:sp>
        <p:nvSpPr>
          <p:cNvPr id="16"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7"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833664" y="2669562"/>
            <a:ext cx="214981" cy="214981"/>
          </a:xfrm>
          <a:prstGeom prst="ellipse">
            <a:avLst/>
          </a:prstGeom>
          <a:solidFill>
            <a:srgbClr val="FFFFFF"/>
          </a:solidFill>
          <a:ln w="19050">
            <a:solidFill>
              <a:srgbClr val="14283A"/>
            </a:solidFill>
            <a:prstDash val="solid"/>
          </a:ln>
        </p:spPr>
      </p:sp>
      <p:sp>
        <p:nvSpPr>
          <p:cNvPr id="25" name="!!no5"/>
          <p:cNvSpPr/>
          <p:nvPr/>
        </p:nvSpPr>
        <p:spPr>
          <a:xfrm>
            <a:off x="1833664" y="266956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8" name="notebox-76"/>
          <p:cNvSpPr/>
          <p:nvPr/>
        </p:nvSpPr>
        <p:spPr>
          <a:xfrm>
            <a:off x="4911495" y="2606040"/>
            <a:ext cx="3821025" cy="1143000"/>
          </a:xfrm>
          <a:prstGeom prst="roundRect">
            <a:avLst>
              <a:gd name="adj" fmla="val 4800"/>
            </a:avLst>
          </a:prstGeom>
          <a:solidFill>
            <a:srgbClr val="E3EDF2"/>
          </a:solidFill>
          <a:ln/>
        </p:spPr>
      </p:sp>
      <p:sp>
        <p:nvSpPr>
          <p:cNvPr id="29" name="notelbl-7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7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pone la pantalla ciega y 1 corta UCLA al bloque. Primera mirada siempre: el posteo del guardia sellando profundo.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7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7-0"/>
          <p:cNvSpPr/>
          <p:nvPr/>
        </p:nvSpPr>
        <p:spPr>
          <a:xfrm flipH="1">
            <a:off x="1833664" y="2777052"/>
            <a:ext cx="107491" cy="975684"/>
          </a:xfrm>
          <a:prstGeom prst="line">
            <a:avLst/>
          </a:prstGeom>
          <a:noFill/>
          <a:ln w="19050">
            <a:solidFill>
              <a:srgbClr val="14283A"/>
            </a:solidFill>
            <a:prstDash val="solid"/>
            <a:tailEnd type="triangle"/>
          </a:ln>
        </p:spPr>
      </p:sp>
      <p:sp>
        <p:nvSpPr>
          <p:cNvPr id="14"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5"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77"/>
          <p:cNvSpPr/>
          <p:nvPr/>
        </p:nvSpPr>
        <p:spPr>
          <a:xfrm>
            <a:off x="4911495" y="2606040"/>
            <a:ext cx="3821025" cy="1143000"/>
          </a:xfrm>
          <a:prstGeom prst="roundRect">
            <a:avLst>
              <a:gd name="adj" fmla="val 4800"/>
            </a:avLst>
          </a:prstGeom>
          <a:solidFill>
            <a:srgbClr val="E3EDF2"/>
          </a:solidFill>
          <a:ln/>
        </p:spPr>
      </p:sp>
      <p:sp>
        <p:nvSpPr>
          <p:cNvPr id="27" name="notelbl-7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7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sale al slot vacío. Guardia y poste acaban de intercambiar trabajos — los cinco juegan los cinco puestos.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7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78"/>
          <p:cNvSpPr/>
          <p:nvPr/>
        </p:nvSpPr>
        <p:spPr>
          <a:xfrm>
            <a:off x="1097766" y="2892811"/>
            <a:ext cx="843388" cy="785509"/>
          </a:xfrm>
          <a:prstGeom prst="line">
            <a:avLst/>
          </a:prstGeom>
          <a:noFill/>
          <a:ln w="19050">
            <a:solidFill>
              <a:srgbClr val="2E7391"/>
            </a:solidFill>
            <a:prstDash val="dash"/>
            <a:tailEnd type="triangle"/>
          </a:ln>
        </p:spPr>
      </p:sp>
      <p:sp>
        <p:nvSpPr>
          <p:cNvPr id="14" name="!!o1"/>
          <p:cNvSpPr/>
          <p:nvPr/>
        </p:nvSpPr>
        <p:spPr>
          <a:xfrm>
            <a:off x="1924617" y="1809637"/>
            <a:ext cx="214981" cy="214981"/>
          </a:xfrm>
          <a:prstGeom prst="ellipse">
            <a:avLst/>
          </a:prstGeom>
          <a:solidFill>
            <a:srgbClr val="FFFFFF"/>
          </a:solidFill>
          <a:ln w="19050">
            <a:solidFill>
              <a:srgbClr val="14283A"/>
            </a:solidFill>
            <a:prstDash val="solid"/>
          </a:ln>
        </p:spPr>
      </p:sp>
      <p:sp>
        <p:nvSpPr>
          <p:cNvPr id="15" name="!!no1"/>
          <p:cNvSpPr/>
          <p:nvPr/>
        </p:nvSpPr>
        <p:spPr>
          <a:xfrm>
            <a:off x="1924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891543" y="362870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78"/>
          <p:cNvSpPr/>
          <p:nvPr/>
        </p:nvSpPr>
        <p:spPr>
          <a:xfrm>
            <a:off x="4911495" y="2606040"/>
            <a:ext cx="3821025" cy="1143000"/>
          </a:xfrm>
          <a:prstGeom prst="roundRect">
            <a:avLst>
              <a:gd name="adj" fmla="val 4800"/>
            </a:avLst>
          </a:prstGeom>
          <a:solidFill>
            <a:srgbClr val="E3EDF2"/>
          </a:solidFill>
          <a:ln/>
        </p:spPr>
      </p:sp>
      <p:sp>
        <p:nvSpPr>
          <p:cNvPr id="27" name="notelbl-7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7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Comienza la reversión: del ala de vuelta al slot.</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7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79-0"/>
          <p:cNvSpPr/>
          <p:nvPr/>
        </p:nvSpPr>
        <p:spPr>
          <a:xfrm flipV="1">
            <a:off x="2032108" y="1784831"/>
            <a:ext cx="405157" cy="132296"/>
          </a:xfrm>
          <a:prstGeom prst="line">
            <a:avLst/>
          </a:prstGeom>
          <a:noFill/>
          <a:ln w="19050">
            <a:solidFill>
              <a:srgbClr val="14283A"/>
            </a:solidFill>
            <a:prstDash val="solid"/>
          </a:ln>
        </p:spPr>
      </p:sp>
      <p:sp>
        <p:nvSpPr>
          <p:cNvPr id="14" name="tr-79-0"/>
          <p:cNvSpPr/>
          <p:nvPr/>
        </p:nvSpPr>
        <p:spPr>
          <a:xfrm>
            <a:off x="2437265" y="1784831"/>
            <a:ext cx="479574" cy="115759"/>
          </a:xfrm>
          <a:prstGeom prst="line">
            <a:avLst/>
          </a:prstGeom>
          <a:noFill/>
          <a:ln w="19050">
            <a:solidFill>
              <a:srgbClr val="14283A"/>
            </a:solidFill>
            <a:prstDash val="solid"/>
            <a:tailEnd type="triangle"/>
          </a:ln>
        </p:spPr>
      </p:sp>
      <p:sp>
        <p:nvSpPr>
          <p:cNvPr id="15" name="trp-79"/>
          <p:cNvSpPr/>
          <p:nvPr/>
        </p:nvSpPr>
        <p:spPr>
          <a:xfrm>
            <a:off x="1941154" y="3678320"/>
            <a:ext cx="1306425" cy="41343"/>
          </a:xfrm>
          <a:prstGeom prst="line">
            <a:avLst/>
          </a:prstGeom>
          <a:noFill/>
          <a:ln w="19050">
            <a:solidFill>
              <a:srgbClr val="2E7391"/>
            </a:solidFill>
            <a:prstDash val="dash"/>
            <a:tailEnd type="triangle"/>
          </a:ln>
        </p:spPr>
      </p:sp>
      <p:sp>
        <p:nvSpPr>
          <p:cNvPr id="16" name="!!o1"/>
          <p:cNvSpPr/>
          <p:nvPr/>
        </p:nvSpPr>
        <p:spPr>
          <a:xfrm>
            <a:off x="2809348" y="1793099"/>
            <a:ext cx="214981" cy="214981"/>
          </a:xfrm>
          <a:prstGeom prst="ellipse">
            <a:avLst/>
          </a:prstGeom>
          <a:solidFill>
            <a:srgbClr val="FFFFFF"/>
          </a:solidFill>
          <a:ln w="19050">
            <a:solidFill>
              <a:srgbClr val="14283A"/>
            </a:solidFill>
            <a:prstDash val="solid"/>
          </a:ln>
        </p:spPr>
      </p:sp>
      <p:sp>
        <p:nvSpPr>
          <p:cNvPr id="17" name="!!no1"/>
          <p:cNvSpPr/>
          <p:nvPr/>
        </p:nvSpPr>
        <p:spPr>
          <a:xfrm>
            <a:off x="2809348" y="179309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5"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8" name="notebox-79"/>
          <p:cNvSpPr/>
          <p:nvPr/>
        </p:nvSpPr>
        <p:spPr>
          <a:xfrm>
            <a:off x="4911495" y="2606040"/>
            <a:ext cx="3821025" cy="1143000"/>
          </a:xfrm>
          <a:prstGeom prst="roundRect">
            <a:avLst>
              <a:gd name="adj" fmla="val 4800"/>
            </a:avLst>
          </a:prstGeom>
          <a:solidFill>
            <a:srgbClr val="E3EDF2"/>
          </a:solidFill>
          <a:ln/>
        </p:spPr>
      </p:sp>
      <p:sp>
        <p:nvSpPr>
          <p:cNvPr id="29" name="notelbl-7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0" name="note-7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Slot a slot — y el poste cruza el carril CON el balón, sellando del lado del balón en cada swing.</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8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0"/>
          <p:cNvSpPr/>
          <p:nvPr/>
        </p:nvSpPr>
        <p:spPr>
          <a:xfrm flipV="1">
            <a:off x="3247579" y="2892811"/>
            <a:ext cx="826851" cy="826851"/>
          </a:xfrm>
          <a:prstGeom prst="line">
            <a:avLst/>
          </a:prstGeom>
          <a:noFill/>
          <a:ln w="19050">
            <a:solidFill>
              <a:srgbClr val="2E7391"/>
            </a:solidFill>
            <a:prstDash val="dash"/>
            <a:tailEnd type="triangle"/>
          </a:ln>
        </p:spPr>
      </p:sp>
      <p:sp>
        <p:nvSpPr>
          <p:cNvPr id="14" name="!!o1"/>
          <p:cNvSpPr/>
          <p:nvPr/>
        </p:nvSpPr>
        <p:spPr>
          <a:xfrm>
            <a:off x="2809348" y="1793099"/>
            <a:ext cx="214981" cy="214981"/>
          </a:xfrm>
          <a:prstGeom prst="ellipse">
            <a:avLst/>
          </a:prstGeom>
          <a:solidFill>
            <a:srgbClr val="FFFFFF"/>
          </a:solidFill>
          <a:ln w="19050">
            <a:solidFill>
              <a:srgbClr val="14283A"/>
            </a:solidFill>
            <a:prstDash val="solid"/>
          </a:ln>
        </p:spPr>
      </p:sp>
      <p:sp>
        <p:nvSpPr>
          <p:cNvPr id="15" name="!!no1"/>
          <p:cNvSpPr/>
          <p:nvPr/>
        </p:nvSpPr>
        <p:spPr>
          <a:xfrm>
            <a:off x="2809348" y="179309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7"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80"/>
          <p:cNvSpPr/>
          <p:nvPr/>
        </p:nvSpPr>
        <p:spPr>
          <a:xfrm>
            <a:off x="4911495" y="2606040"/>
            <a:ext cx="3821025" cy="1143000"/>
          </a:xfrm>
          <a:prstGeom prst="roundRect">
            <a:avLst>
              <a:gd name="adj" fmla="val 4800"/>
            </a:avLst>
          </a:prstGeom>
          <a:solidFill>
            <a:srgbClr val="E3EDF2"/>
          </a:solidFill>
          <a:ln/>
        </p:spPr>
      </p:sp>
      <p:sp>
        <p:nvSpPr>
          <p:cNvPr id="27" name="notelbl-8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8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del lado nuevo. Misma señal, en espejo.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8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1-0"/>
          <p:cNvSpPr/>
          <p:nvPr/>
        </p:nvSpPr>
        <p:spPr>
          <a:xfrm>
            <a:off x="2916839" y="1900590"/>
            <a:ext cx="99222" cy="876462"/>
          </a:xfrm>
          <a:prstGeom prst="line">
            <a:avLst/>
          </a:prstGeom>
          <a:noFill/>
          <a:ln w="44450">
            <a:solidFill>
              <a:srgbClr val="2E7391">
                <a:alpha val="65000"/>
              </a:srgbClr>
            </a:solidFill>
            <a:prstDash val="solid"/>
            <a:tailEnd type="oval"/>
          </a:ln>
        </p:spPr>
      </p:sp>
      <p:sp>
        <p:nvSpPr>
          <p:cNvPr id="14" name="tr-81-1"/>
          <p:cNvSpPr/>
          <p:nvPr/>
        </p:nvSpPr>
        <p:spPr>
          <a:xfrm flipH="1" flipV="1">
            <a:off x="2958181" y="2909348"/>
            <a:ext cx="181907" cy="884731"/>
          </a:xfrm>
          <a:prstGeom prst="line">
            <a:avLst/>
          </a:prstGeom>
          <a:noFill/>
          <a:ln w="19050">
            <a:solidFill>
              <a:srgbClr val="14283A"/>
            </a:solidFill>
            <a:prstDash val="solid"/>
          </a:ln>
        </p:spPr>
      </p:sp>
      <p:sp>
        <p:nvSpPr>
          <p:cNvPr id="15" name="tr-81-1"/>
          <p:cNvSpPr/>
          <p:nvPr/>
        </p:nvSpPr>
        <p:spPr>
          <a:xfrm flipH="1" flipV="1">
            <a:off x="2925107" y="1917127"/>
            <a:ext cx="33074" cy="992221"/>
          </a:xfrm>
          <a:prstGeom prst="line">
            <a:avLst/>
          </a:prstGeom>
          <a:noFill/>
          <a:ln w="19050">
            <a:solidFill>
              <a:srgbClr val="14283A"/>
            </a:solidFill>
            <a:prstDash val="solid"/>
            <a:tailEnd type="triangle"/>
          </a:ln>
        </p:spPr>
      </p:sp>
      <p:sp>
        <p:nvSpPr>
          <p:cNvPr id="16" name="!!o1"/>
          <p:cNvSpPr/>
          <p:nvPr/>
        </p:nvSpPr>
        <p:spPr>
          <a:xfrm>
            <a:off x="2908570" y="2669562"/>
            <a:ext cx="214981" cy="214981"/>
          </a:xfrm>
          <a:prstGeom prst="ellipse">
            <a:avLst/>
          </a:prstGeom>
          <a:solidFill>
            <a:srgbClr val="FFFFFF"/>
          </a:solidFill>
          <a:ln w="19050">
            <a:solidFill>
              <a:srgbClr val="14283A"/>
            </a:solidFill>
            <a:prstDash val="solid"/>
          </a:ln>
        </p:spPr>
      </p:sp>
      <p:sp>
        <p:nvSpPr>
          <p:cNvPr id="17" name="!!no1"/>
          <p:cNvSpPr/>
          <p:nvPr/>
        </p:nvSpPr>
        <p:spPr>
          <a:xfrm>
            <a:off x="2908570" y="266956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9"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5"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8" name="notebox-81"/>
          <p:cNvSpPr/>
          <p:nvPr/>
        </p:nvSpPr>
        <p:spPr>
          <a:xfrm>
            <a:off x="4911495" y="2606040"/>
            <a:ext cx="3821025" cy="1143000"/>
          </a:xfrm>
          <a:prstGeom prst="roundRect">
            <a:avLst>
              <a:gd name="adj" fmla="val 4800"/>
            </a:avLst>
          </a:prstGeom>
          <a:solidFill>
            <a:srgbClr val="E3EDF2"/>
          </a:solidFill>
          <a:ln/>
        </p:spPr>
      </p:sp>
      <p:sp>
        <p:nvSpPr>
          <p:cNvPr id="29" name="notelbl-8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0" name="note-8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Ahora 1 es el pantallador: pantalla UCLA, 2 se clava al bloque. El patrón se repite con cuerpos nuevos.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8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8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2-0"/>
          <p:cNvSpPr/>
          <p:nvPr/>
        </p:nvSpPr>
        <p:spPr>
          <a:xfrm>
            <a:off x="3016061" y="2777052"/>
            <a:ext cx="107491" cy="975684"/>
          </a:xfrm>
          <a:prstGeom prst="line">
            <a:avLst/>
          </a:prstGeom>
          <a:noFill/>
          <a:ln w="19050">
            <a:solidFill>
              <a:srgbClr val="14283A"/>
            </a:solidFill>
            <a:prstDash val="solid"/>
            <a:tailEnd type="triangle"/>
          </a:ln>
        </p:spPr>
      </p:sp>
      <p:sp>
        <p:nvSpPr>
          <p:cNvPr id="14" name="!!o1"/>
          <p:cNvSpPr/>
          <p:nvPr/>
        </p:nvSpPr>
        <p:spPr>
          <a:xfrm>
            <a:off x="3016061" y="3645246"/>
            <a:ext cx="214981" cy="214981"/>
          </a:xfrm>
          <a:prstGeom prst="ellipse">
            <a:avLst/>
          </a:prstGeom>
          <a:solidFill>
            <a:srgbClr val="FFFFFF"/>
          </a:solidFill>
          <a:ln w="19050">
            <a:solidFill>
              <a:srgbClr val="14283A"/>
            </a:solidFill>
            <a:prstDash val="solid"/>
          </a:ln>
        </p:spPr>
      </p:sp>
      <p:sp>
        <p:nvSpPr>
          <p:cNvPr id="15" name="!!no1"/>
          <p:cNvSpPr/>
          <p:nvPr/>
        </p:nvSpPr>
        <p:spPr>
          <a:xfrm>
            <a:off x="3016061"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7"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024819"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82"/>
          <p:cNvSpPr/>
          <p:nvPr/>
        </p:nvSpPr>
        <p:spPr>
          <a:xfrm>
            <a:off x="4911495" y="2606040"/>
            <a:ext cx="3821025" cy="1143000"/>
          </a:xfrm>
          <a:prstGeom prst="roundRect">
            <a:avLst>
              <a:gd name="adj" fmla="val 4800"/>
            </a:avLst>
          </a:prstGeom>
          <a:solidFill>
            <a:srgbClr val="E3EDF2"/>
          </a:solidFill>
          <a:ln/>
        </p:spPr>
      </p:sp>
      <p:sp>
        <p:nvSpPr>
          <p:cNvPr id="27" name="notelbl-8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8</a:t>
            </a:r>
            <a:endParaRPr lang="en-US" sz="900" dirty="0"/>
          </a:p>
        </p:txBody>
      </p:sp>
      <p:sp>
        <p:nvSpPr>
          <p:cNvPr id="28" name="note-8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sale a la punta, el espaciado se cura solo.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UCLA + FLEX</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Ofensiva Swing (Bo Ryan · Wisconsin)</a:t>
            </a:r>
            <a:endParaRPr lang="en-US" sz="2200" dirty="0"/>
          </a:p>
        </p:txBody>
      </p:sp>
      <p:sp>
        <p:nvSpPr>
          <p:cNvPr id="4" name="ph-8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9 DE 9</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3"/>
          <p:cNvSpPr/>
          <p:nvPr/>
        </p:nvSpPr>
        <p:spPr>
          <a:xfrm flipH="1">
            <a:off x="3231042" y="2892811"/>
            <a:ext cx="843388" cy="785509"/>
          </a:xfrm>
          <a:prstGeom prst="line">
            <a:avLst/>
          </a:prstGeom>
          <a:noFill/>
          <a:ln w="19050">
            <a:solidFill>
              <a:srgbClr val="2E7391"/>
            </a:solidFill>
            <a:prstDash val="dash"/>
            <a:tailEnd type="triangle"/>
          </a:ln>
        </p:spPr>
      </p:sp>
      <p:sp>
        <p:nvSpPr>
          <p:cNvPr id="14" name="!!o1"/>
          <p:cNvSpPr/>
          <p:nvPr/>
        </p:nvSpPr>
        <p:spPr>
          <a:xfrm>
            <a:off x="3016061" y="3645246"/>
            <a:ext cx="214981" cy="214981"/>
          </a:xfrm>
          <a:prstGeom prst="ellipse">
            <a:avLst/>
          </a:prstGeom>
          <a:solidFill>
            <a:srgbClr val="FFFFFF"/>
          </a:solidFill>
          <a:ln w="19050">
            <a:solidFill>
              <a:srgbClr val="14283A"/>
            </a:solidFill>
            <a:prstDash val="solid"/>
          </a:ln>
        </p:spPr>
      </p:sp>
      <p:sp>
        <p:nvSpPr>
          <p:cNvPr id="15" name="!!no1"/>
          <p:cNvSpPr/>
          <p:nvPr/>
        </p:nvSpPr>
        <p:spPr>
          <a:xfrm>
            <a:off x="3016061"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17617" y="1809637"/>
            <a:ext cx="214981" cy="214981"/>
          </a:xfrm>
          <a:prstGeom prst="ellipse">
            <a:avLst/>
          </a:prstGeom>
          <a:solidFill>
            <a:srgbClr val="FFFFFF"/>
          </a:solidFill>
          <a:ln w="19050">
            <a:solidFill>
              <a:srgbClr val="14283A"/>
            </a:solidFill>
            <a:prstDash val="solid"/>
          </a:ln>
        </p:spPr>
      </p:sp>
      <p:sp>
        <p:nvSpPr>
          <p:cNvPr id="17" name="!!no2"/>
          <p:cNvSpPr/>
          <p:nvPr/>
        </p:nvSpPr>
        <p:spPr>
          <a:xfrm>
            <a:off x="2817617"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26173" y="3645246"/>
            <a:ext cx="214981" cy="214981"/>
          </a:xfrm>
          <a:prstGeom prst="ellipse">
            <a:avLst/>
          </a:prstGeom>
          <a:solidFill>
            <a:srgbClr val="FFFFFF"/>
          </a:solidFill>
          <a:ln w="19050">
            <a:solidFill>
              <a:srgbClr val="14283A"/>
            </a:solidFill>
            <a:prstDash val="solid"/>
          </a:ln>
        </p:spPr>
      </p:sp>
      <p:sp>
        <p:nvSpPr>
          <p:cNvPr id="23" name="!!no5"/>
          <p:cNvSpPr/>
          <p:nvPr/>
        </p:nvSpPr>
        <p:spPr>
          <a:xfrm>
            <a:off x="1726173"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181431" y="362870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continuidad con la que Bo Ryan sostuvo dos décadas de excelencia en Wisconsin. Cuatro afuera, uno adentro — pero el poste es un puesto rotativo, no una persona: cada pase de slot a ala dispara una pantalla ciega UCLA que manda a un guardia al bloque, y cada reversión cruza al poste con el balón. Paciente, física, e imposible de escautear porque los cinco juegan los cinco puestos.</a:t>
            </a:r>
            <a:endParaRPr lang="en-US" sz="950" dirty="0"/>
          </a:p>
        </p:txBody>
      </p:sp>
      <p:sp>
        <p:nvSpPr>
          <p:cNvPr id="26" name="notebox-83"/>
          <p:cNvSpPr/>
          <p:nvPr/>
        </p:nvSpPr>
        <p:spPr>
          <a:xfrm>
            <a:off x="4911495" y="2606040"/>
            <a:ext cx="3821025" cy="1143000"/>
          </a:xfrm>
          <a:prstGeom prst="roundRect">
            <a:avLst>
              <a:gd name="adj" fmla="val 4800"/>
            </a:avLst>
          </a:prstGeom>
          <a:solidFill>
            <a:srgbClr val="E3EDF2"/>
          </a:solidFill>
          <a:ln/>
        </p:spPr>
      </p:sp>
      <p:sp>
        <p:nvSpPr>
          <p:cNvPr id="27" name="notelbl-8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9</a:t>
            </a:r>
            <a:endParaRPr lang="en-US" sz="900" dirty="0"/>
          </a:p>
        </p:txBody>
      </p:sp>
      <p:sp>
        <p:nvSpPr>
          <p:cNvPr id="28" name="note-8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Reversión de seguridad — y mira la cancha: dos slots, dos alas, un poste. La forma inicial EXACTA, con 2 en el poste y 5 de base. Ciclo completo; no tiene contraataque porque no tiene final.</a:t>
            </a:r>
            <a:endParaRPr lang="en-US" sz="1050" dirty="0"/>
          </a:p>
        </p:txBody>
      </p:sp>
      <p:sp>
        <p:nvSpPr>
          <p:cNvPr id="29" name="kp-8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8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Cada pase slot-ala = pantalla UCLA detrás. Sin excepciones — la señal es la enseñanza.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Corta al bloque queriendo el balón: el sello ES el tiro. Los cortes UCLA flojos matan el Swing.</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poste cruza el carril en cada reversión, sellando del lado del balón — siempre es un objetivo.</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2"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5" name="notebox-84"/>
          <p:cNvSpPr/>
          <p:nvPr/>
        </p:nvSpPr>
        <p:spPr>
          <a:xfrm>
            <a:off x="4911495" y="2606040"/>
            <a:ext cx="3821025" cy="1143000"/>
          </a:xfrm>
          <a:prstGeom prst="roundRect">
            <a:avLst>
              <a:gd name="adj" fmla="val 4800"/>
            </a:avLst>
          </a:prstGeom>
          <a:solidFill>
            <a:srgbClr val="E3EDF2"/>
          </a:solidFill>
          <a:ln/>
        </p:spPr>
      </p:sp>
      <p:sp>
        <p:nvSpPr>
          <p:cNvPr id="26" name="notelbl-8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8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Cuando tus guardias ganan el uno contra uno. Castiga los espacios cerrados con pases arriba y skips, y convierte cada cierre defensivo en el siguiente ataque. La animación corre el ciclo completo Atacar–Atacar–Skip–Atacar–descarga hasta el reinicio.</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5-0"/>
          <p:cNvSpPr/>
          <p:nvPr/>
        </p:nvSpPr>
        <p:spPr>
          <a:xfrm flipV="1">
            <a:off x="1817127" y="3091256"/>
            <a:ext cx="248055" cy="702823"/>
          </a:xfrm>
          <a:prstGeom prst="line">
            <a:avLst/>
          </a:prstGeom>
          <a:noFill/>
          <a:ln w="19050">
            <a:solidFill>
              <a:srgbClr val="14283A"/>
            </a:solidFill>
            <a:prstDash val="sysDot"/>
          </a:ln>
        </p:spPr>
      </p:sp>
      <p:sp>
        <p:nvSpPr>
          <p:cNvPr id="14" name="tr-85-0"/>
          <p:cNvSpPr/>
          <p:nvPr/>
        </p:nvSpPr>
        <p:spPr>
          <a:xfrm flipV="1">
            <a:off x="2065182" y="2471117"/>
            <a:ext cx="289398" cy="620138"/>
          </a:xfrm>
          <a:prstGeom prst="line">
            <a:avLst/>
          </a:prstGeom>
          <a:noFill/>
          <a:ln w="19050">
            <a:solidFill>
              <a:srgbClr val="14283A"/>
            </a:solidFill>
            <a:prstDash val="sysDot"/>
            <a:tailEnd type="triangle"/>
          </a:ln>
        </p:spPr>
      </p:sp>
      <p:sp>
        <p:nvSpPr>
          <p:cNvPr id="15" name="tr-85-1"/>
          <p:cNvSpPr/>
          <p:nvPr/>
        </p:nvSpPr>
        <p:spPr>
          <a:xfrm>
            <a:off x="758757" y="1478896"/>
            <a:ext cx="396889" cy="1612360"/>
          </a:xfrm>
          <a:prstGeom prst="line">
            <a:avLst/>
          </a:prstGeom>
          <a:noFill/>
          <a:ln w="19050">
            <a:solidFill>
              <a:srgbClr val="14283A"/>
            </a:solidFill>
            <a:prstDash val="solid"/>
          </a:ln>
        </p:spPr>
      </p:sp>
      <p:sp>
        <p:nvSpPr>
          <p:cNvPr id="16" name="tr-85-1"/>
          <p:cNvSpPr/>
          <p:nvPr/>
        </p:nvSpPr>
        <p:spPr>
          <a:xfrm>
            <a:off x="1155646" y="3091256"/>
            <a:ext cx="620138" cy="644944"/>
          </a:xfrm>
          <a:prstGeom prst="line">
            <a:avLst/>
          </a:prstGeom>
          <a:noFill/>
          <a:ln w="19050">
            <a:solidFill>
              <a:srgbClr val="14283A"/>
            </a:solidFill>
            <a:prstDash val="solid"/>
            <a:tailEnd type="triangle"/>
          </a:ln>
        </p:spPr>
      </p:sp>
      <p:sp>
        <p:nvSpPr>
          <p:cNvPr id="17" name="!!o1"/>
          <p:cNvSpPr/>
          <p:nvPr/>
        </p:nvSpPr>
        <p:spPr>
          <a:xfrm>
            <a:off x="2247089" y="2363627"/>
            <a:ext cx="214981" cy="214981"/>
          </a:xfrm>
          <a:prstGeom prst="ellipse">
            <a:avLst/>
          </a:prstGeom>
          <a:solidFill>
            <a:srgbClr val="FFFFFF"/>
          </a:solidFill>
          <a:ln w="19050">
            <a:solidFill>
              <a:srgbClr val="14283A"/>
            </a:solidFill>
            <a:prstDash val="solid"/>
          </a:ln>
        </p:spPr>
      </p:sp>
      <p:sp>
        <p:nvSpPr>
          <p:cNvPr id="18" name="!!no1"/>
          <p:cNvSpPr/>
          <p:nvPr/>
        </p:nvSpPr>
        <p:spPr>
          <a:xfrm>
            <a:off x="2247089"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6"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412460" y="2347090"/>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9" name="notebox-85"/>
          <p:cNvSpPr/>
          <p:nvPr/>
        </p:nvSpPr>
        <p:spPr>
          <a:xfrm>
            <a:off x="4911495" y="2606040"/>
            <a:ext cx="3821025" cy="1143000"/>
          </a:xfrm>
          <a:prstGeom prst="roundRect">
            <a:avLst>
              <a:gd name="adj" fmla="val 4800"/>
            </a:avLst>
          </a:prstGeom>
          <a:solidFill>
            <a:srgbClr val="E3EDF2"/>
          </a:solidFill>
          <a:ln/>
        </p:spPr>
      </p:sp>
      <p:sp>
        <p:nvSpPr>
          <p:cNvPr id="30" name="notelbl-8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1" name="note-8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jugada, sin pase de entrada — 1 simplemente ataca el espacio. La esquina de su lado sube a rellenar detrás.</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6-0"/>
          <p:cNvSpPr/>
          <p:nvPr/>
        </p:nvSpPr>
        <p:spPr>
          <a:xfrm flipH="1" flipV="1">
            <a:off x="1610414" y="2057692"/>
            <a:ext cx="744166" cy="413426"/>
          </a:xfrm>
          <a:prstGeom prst="line">
            <a:avLst/>
          </a:prstGeom>
          <a:noFill/>
          <a:ln w="19050">
            <a:solidFill>
              <a:srgbClr val="14283A"/>
            </a:solidFill>
            <a:prstDash val="solid"/>
          </a:ln>
        </p:spPr>
      </p:sp>
      <p:sp>
        <p:nvSpPr>
          <p:cNvPr id="14" name="tr-86-0"/>
          <p:cNvSpPr/>
          <p:nvPr/>
        </p:nvSpPr>
        <p:spPr>
          <a:xfrm flipH="1" flipV="1">
            <a:off x="758757" y="1478896"/>
            <a:ext cx="851657" cy="578796"/>
          </a:xfrm>
          <a:prstGeom prst="line">
            <a:avLst/>
          </a:prstGeom>
          <a:noFill/>
          <a:ln w="19050">
            <a:solidFill>
              <a:srgbClr val="14283A"/>
            </a:solidFill>
            <a:prstDash val="solid"/>
            <a:tailEnd type="triangle"/>
          </a:ln>
        </p:spPr>
      </p:sp>
      <p:sp>
        <p:nvSpPr>
          <p:cNvPr id="15" name="trp-86"/>
          <p:cNvSpPr/>
          <p:nvPr/>
        </p:nvSpPr>
        <p:spPr>
          <a:xfrm>
            <a:off x="866248" y="1404479"/>
            <a:ext cx="2381331" cy="2315183"/>
          </a:xfrm>
          <a:prstGeom prst="line">
            <a:avLst/>
          </a:prstGeom>
          <a:noFill/>
          <a:ln w="19050">
            <a:solidFill>
              <a:srgbClr val="2E7391"/>
            </a:solidFill>
            <a:prstDash val="dash"/>
            <a:tailEnd type="triangle"/>
          </a:ln>
        </p:spPr>
      </p:sp>
      <p:sp>
        <p:nvSpPr>
          <p:cNvPr id="16"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1"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3528709" y="1578118"/>
            <a:ext cx="214981" cy="214981"/>
          </a:xfrm>
          <a:prstGeom prst="ellipse">
            <a:avLst/>
          </a:prstGeom>
          <a:solidFill>
            <a:srgbClr val="FFFFFF"/>
          </a:solidFill>
          <a:ln w="19050">
            <a:solidFill>
              <a:srgbClr val="14283A"/>
            </a:solidFill>
            <a:prstDash val="solid"/>
          </a:ln>
        </p:spPr>
      </p:sp>
      <p:sp>
        <p:nvSpPr>
          <p:cNvPr id="25" name="!!no5"/>
          <p:cNvSpPr/>
          <p:nvPr/>
        </p:nvSpPr>
        <p:spPr>
          <a:xfrm>
            <a:off x="3528709"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8" name="notebox-86"/>
          <p:cNvSpPr/>
          <p:nvPr/>
        </p:nvSpPr>
        <p:spPr>
          <a:xfrm>
            <a:off x="4911495" y="2606040"/>
            <a:ext cx="3821025" cy="1143000"/>
          </a:xfrm>
          <a:prstGeom prst="roundRect">
            <a:avLst>
              <a:gd name="adj" fmla="val 4800"/>
            </a:avLst>
          </a:prstGeom>
          <a:solidFill>
            <a:srgbClr val="E3EDF2"/>
          </a:solidFill>
          <a:ln/>
        </p:spPr>
      </p:sp>
      <p:sp>
        <p:nvSpPr>
          <p:cNvPr id="29" name="notelbl-8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8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ayuda frena el drive: pase ARRIBA al siguiente slot y bucle a la esquina vacía. El ataque dos ya se está cargando.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7-0"/>
          <p:cNvSpPr/>
          <p:nvPr/>
        </p:nvSpPr>
        <p:spPr>
          <a:xfrm flipH="1" flipV="1">
            <a:off x="2892033" y="3091256"/>
            <a:ext cx="248055" cy="702823"/>
          </a:xfrm>
          <a:prstGeom prst="line">
            <a:avLst/>
          </a:prstGeom>
          <a:noFill/>
          <a:ln w="19050">
            <a:solidFill>
              <a:srgbClr val="14283A"/>
            </a:solidFill>
            <a:prstDash val="sysDot"/>
          </a:ln>
        </p:spPr>
      </p:sp>
      <p:sp>
        <p:nvSpPr>
          <p:cNvPr id="14" name="tr-87-0"/>
          <p:cNvSpPr/>
          <p:nvPr/>
        </p:nvSpPr>
        <p:spPr>
          <a:xfrm flipH="1" flipV="1">
            <a:off x="2685320" y="2471117"/>
            <a:ext cx="206713" cy="620138"/>
          </a:xfrm>
          <a:prstGeom prst="line">
            <a:avLst/>
          </a:prstGeom>
          <a:noFill/>
          <a:ln w="19050">
            <a:solidFill>
              <a:srgbClr val="14283A"/>
            </a:solidFill>
            <a:prstDash val="sysDot"/>
            <a:tailEnd type="triangle"/>
          </a:ln>
        </p:spPr>
      </p:sp>
      <p:sp>
        <p:nvSpPr>
          <p:cNvPr id="15" name="tr-87-1"/>
          <p:cNvSpPr/>
          <p:nvPr/>
        </p:nvSpPr>
        <p:spPr>
          <a:xfrm flipH="1" flipV="1">
            <a:off x="2478608" y="1586387"/>
            <a:ext cx="1157591" cy="99222"/>
          </a:xfrm>
          <a:prstGeom prst="line">
            <a:avLst/>
          </a:prstGeom>
          <a:noFill/>
          <a:ln w="19050">
            <a:solidFill>
              <a:srgbClr val="14283A"/>
            </a:solidFill>
            <a:prstDash val="solid"/>
          </a:ln>
        </p:spPr>
      </p:sp>
      <p:sp>
        <p:nvSpPr>
          <p:cNvPr id="16" name="tr-87-1"/>
          <p:cNvSpPr/>
          <p:nvPr/>
        </p:nvSpPr>
        <p:spPr>
          <a:xfrm flipH="1">
            <a:off x="1403701" y="1586387"/>
            <a:ext cx="1074906" cy="99222"/>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20"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6"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743200" y="2347090"/>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9" name="notebox-87"/>
          <p:cNvSpPr/>
          <p:nvPr/>
        </p:nvSpPr>
        <p:spPr>
          <a:xfrm>
            <a:off x="4911495" y="2606040"/>
            <a:ext cx="3821025" cy="1143000"/>
          </a:xfrm>
          <a:prstGeom prst="roundRect">
            <a:avLst>
              <a:gd name="adj" fmla="val 4800"/>
            </a:avLst>
          </a:prstGeom>
          <a:solidFill>
            <a:srgbClr val="E3EDF2"/>
          </a:solidFill>
          <a:ln/>
        </p:spPr>
      </p:sp>
      <p:sp>
        <p:nvSpPr>
          <p:cNvPr id="30" name="notelbl-8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1" name="note-8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ataca de inmediato — antes de que la defensa se reinicie. 5 se desliza por la línea de fondo para quedar al lado contrario del balón.</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88"/>
          <p:cNvSpPr/>
          <p:nvPr/>
        </p:nvSpPr>
        <p:spPr>
          <a:xfrm flipV="1">
            <a:off x="2792811" y="1404479"/>
            <a:ext cx="1513137" cy="992221"/>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7"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19"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3"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6" name="notebox-88"/>
          <p:cNvSpPr/>
          <p:nvPr/>
        </p:nvSpPr>
        <p:spPr>
          <a:xfrm>
            <a:off x="4911495" y="2606040"/>
            <a:ext cx="3821025" cy="1143000"/>
          </a:xfrm>
          <a:prstGeom prst="roundRect">
            <a:avLst>
              <a:gd name="adj" fmla="val 4800"/>
            </a:avLst>
          </a:prstGeom>
          <a:solidFill>
            <a:srgbClr val="E3EDF2"/>
          </a:solidFill>
          <a:ln/>
        </p:spPr>
      </p:sp>
      <p:sp>
        <p:nvSpPr>
          <p:cNvPr id="27" name="notelbl-8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8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'S' de AASAA: skip a la esquina débil, que siempre está abierta cuando la ayuda se tragó dos drives.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8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89-0"/>
          <p:cNvSpPr/>
          <p:nvPr/>
        </p:nvSpPr>
        <p:spPr>
          <a:xfrm flipH="1">
            <a:off x="3966940" y="1478896"/>
            <a:ext cx="231518" cy="702823"/>
          </a:xfrm>
          <a:prstGeom prst="line">
            <a:avLst/>
          </a:prstGeom>
          <a:noFill/>
          <a:ln w="19050">
            <a:solidFill>
              <a:srgbClr val="14283A"/>
            </a:solidFill>
            <a:prstDash val="sysDot"/>
          </a:ln>
        </p:spPr>
      </p:sp>
      <p:sp>
        <p:nvSpPr>
          <p:cNvPr id="14" name="tr-89-0"/>
          <p:cNvSpPr/>
          <p:nvPr/>
        </p:nvSpPr>
        <p:spPr>
          <a:xfrm flipH="1" flipV="1">
            <a:off x="3570051" y="1950201"/>
            <a:ext cx="396889" cy="231518"/>
          </a:xfrm>
          <a:prstGeom prst="line">
            <a:avLst/>
          </a:prstGeom>
          <a:noFill/>
          <a:ln w="19050">
            <a:solidFill>
              <a:srgbClr val="14283A"/>
            </a:solidFill>
            <a:prstDash val="sysDot"/>
            <a:tailEnd type="triangle"/>
          </a:ln>
        </p:spPr>
      </p:sp>
      <p:sp>
        <p:nvSpPr>
          <p:cNvPr id="15"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8"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0"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462560" y="1842711"/>
            <a:ext cx="214981" cy="214981"/>
          </a:xfrm>
          <a:prstGeom prst="ellipse">
            <a:avLst/>
          </a:prstGeom>
          <a:solidFill>
            <a:srgbClr val="FFFFFF"/>
          </a:solidFill>
          <a:ln w="19050">
            <a:solidFill>
              <a:srgbClr val="14283A"/>
            </a:solidFill>
            <a:prstDash val="solid"/>
          </a:ln>
        </p:spPr>
      </p:sp>
      <p:sp>
        <p:nvSpPr>
          <p:cNvPr id="22" name="!!no4"/>
          <p:cNvSpPr/>
          <p:nvPr/>
        </p:nvSpPr>
        <p:spPr>
          <a:xfrm>
            <a:off x="3462560" y="18427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4"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627931" y="1826174"/>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7" name="notebox-89"/>
          <p:cNvSpPr/>
          <p:nvPr/>
        </p:nvSpPr>
        <p:spPr>
          <a:xfrm>
            <a:off x="4911495" y="2606040"/>
            <a:ext cx="3821025" cy="1143000"/>
          </a:xfrm>
          <a:prstGeom prst="roundRect">
            <a:avLst>
              <a:gd name="adj" fmla="val 4800"/>
            </a:avLst>
          </a:prstGeom>
          <a:solidFill>
            <a:srgbClr val="E3EDF2"/>
          </a:solidFill>
          <a:ln/>
        </p:spPr>
      </p:sp>
      <p:sp>
        <p:nvSpPr>
          <p:cNvPr id="28" name="notelbl-8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8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Ataca el cierre — tercer drive en doce segundos, contra una defensa que nunca se armó.</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9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90"/>
          <p:cNvSpPr/>
          <p:nvPr/>
        </p:nvSpPr>
        <p:spPr>
          <a:xfrm flipH="1" flipV="1">
            <a:off x="1511192" y="1611192"/>
            <a:ext cx="2166350" cy="264592"/>
          </a:xfrm>
          <a:prstGeom prst="line">
            <a:avLst/>
          </a:prstGeom>
          <a:noFill/>
          <a:ln w="19050">
            <a:solidFill>
              <a:srgbClr val="2E7391"/>
            </a:solidFill>
            <a:prstDash val="dash"/>
            <a:tailEnd type="triangle"/>
          </a:ln>
        </p:spPr>
      </p:sp>
      <p:sp>
        <p:nvSpPr>
          <p:cNvPr id="14"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5"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577830" y="2363627"/>
            <a:ext cx="214981" cy="214981"/>
          </a:xfrm>
          <a:prstGeom prst="ellipse">
            <a:avLst/>
          </a:prstGeom>
          <a:solidFill>
            <a:srgbClr val="FFFFFF"/>
          </a:solidFill>
          <a:ln w="19050">
            <a:solidFill>
              <a:srgbClr val="14283A"/>
            </a:solidFill>
            <a:prstDash val="solid"/>
          </a:ln>
        </p:spPr>
      </p:sp>
      <p:sp>
        <p:nvSpPr>
          <p:cNvPr id="17" name="!!no2"/>
          <p:cNvSpPr/>
          <p:nvPr/>
        </p:nvSpPr>
        <p:spPr>
          <a:xfrm>
            <a:off x="2577830"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19"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462560" y="1842711"/>
            <a:ext cx="214981" cy="214981"/>
          </a:xfrm>
          <a:prstGeom prst="ellipse">
            <a:avLst/>
          </a:prstGeom>
          <a:solidFill>
            <a:srgbClr val="FFFFFF"/>
          </a:solidFill>
          <a:ln w="19050">
            <a:solidFill>
              <a:srgbClr val="14283A"/>
            </a:solidFill>
            <a:prstDash val="solid"/>
          </a:ln>
        </p:spPr>
      </p:sp>
      <p:sp>
        <p:nvSpPr>
          <p:cNvPr id="21" name="!!no4"/>
          <p:cNvSpPr/>
          <p:nvPr/>
        </p:nvSpPr>
        <p:spPr>
          <a:xfrm>
            <a:off x="3462560" y="18427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3"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461581" y="156158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6" name="notebox-90"/>
          <p:cNvSpPr/>
          <p:nvPr/>
        </p:nvSpPr>
        <p:spPr>
          <a:xfrm>
            <a:off x="4911495" y="2606040"/>
            <a:ext cx="3821025" cy="1143000"/>
          </a:xfrm>
          <a:prstGeom prst="roundRect">
            <a:avLst>
              <a:gd name="adj" fmla="val 4800"/>
            </a:avLst>
          </a:prstGeom>
          <a:solidFill>
            <a:srgbClr val="E3EDF2"/>
          </a:solidFill>
          <a:ln/>
        </p:spPr>
      </p:sp>
      <p:sp>
        <p:nvSpPr>
          <p:cNvPr id="27" name="notelbl-9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9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protector del aro se compromete — entonces el rincón come. Descarga, bandeja o falta. Este pase es la razón de que 5 viva ahí abajo.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AASAA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Dribble Drive Motion (Walberg · Calipari)</a:t>
            </a:r>
            <a:endParaRPr lang="en-US" sz="2200" dirty="0"/>
          </a:p>
        </p:txBody>
      </p:sp>
      <p:sp>
        <p:nvSpPr>
          <p:cNvPr id="4" name="ph-9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1-0"/>
          <p:cNvSpPr/>
          <p:nvPr/>
        </p:nvSpPr>
        <p:spPr>
          <a:xfrm flipV="1">
            <a:off x="3570051" y="1669072"/>
            <a:ext cx="479574" cy="281129"/>
          </a:xfrm>
          <a:prstGeom prst="line">
            <a:avLst/>
          </a:prstGeom>
          <a:noFill/>
          <a:ln w="19050">
            <a:solidFill>
              <a:srgbClr val="14283A"/>
            </a:solidFill>
            <a:prstDash val="solid"/>
          </a:ln>
        </p:spPr>
      </p:sp>
      <p:sp>
        <p:nvSpPr>
          <p:cNvPr id="14" name="tr-91-0"/>
          <p:cNvSpPr/>
          <p:nvPr/>
        </p:nvSpPr>
        <p:spPr>
          <a:xfrm flipV="1">
            <a:off x="4049625" y="1478896"/>
            <a:ext cx="148833" cy="190176"/>
          </a:xfrm>
          <a:prstGeom prst="line">
            <a:avLst/>
          </a:prstGeom>
          <a:noFill/>
          <a:ln w="19050">
            <a:solidFill>
              <a:srgbClr val="14283A"/>
            </a:solidFill>
            <a:prstDash val="solid"/>
            <a:tailEnd type="triangle"/>
          </a:ln>
        </p:spPr>
      </p:sp>
      <p:sp>
        <p:nvSpPr>
          <p:cNvPr id="15" name="tr-91-1"/>
          <p:cNvSpPr/>
          <p:nvPr/>
        </p:nvSpPr>
        <p:spPr>
          <a:xfrm>
            <a:off x="2685320" y="2471117"/>
            <a:ext cx="454768" cy="1298156"/>
          </a:xfrm>
          <a:prstGeom prst="line">
            <a:avLst/>
          </a:prstGeom>
          <a:noFill/>
          <a:ln w="19050">
            <a:solidFill>
              <a:srgbClr val="14283A"/>
            </a:solidFill>
            <a:prstDash val="solid"/>
            <a:tailEnd type="triangle"/>
          </a:ln>
        </p:spPr>
      </p:sp>
      <p:sp>
        <p:nvSpPr>
          <p:cNvPr id="16" name="tr-91-2"/>
          <p:cNvSpPr/>
          <p:nvPr/>
        </p:nvSpPr>
        <p:spPr>
          <a:xfrm>
            <a:off x="1403701" y="1685609"/>
            <a:ext cx="413426" cy="16537"/>
          </a:xfrm>
          <a:prstGeom prst="line">
            <a:avLst/>
          </a:prstGeom>
          <a:noFill/>
          <a:ln w="19050">
            <a:solidFill>
              <a:srgbClr val="14283A"/>
            </a:solidFill>
            <a:prstDash val="solid"/>
            <a:tailEnd type="triangle"/>
          </a:ln>
        </p:spPr>
      </p:sp>
      <p:sp>
        <p:nvSpPr>
          <p:cNvPr id="17" name="!!o1"/>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1"/>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61783"/>
            <a:ext cx="214981" cy="214981"/>
          </a:xfrm>
          <a:prstGeom prst="ellipse">
            <a:avLst/>
          </a:prstGeom>
          <a:solidFill>
            <a:srgbClr val="FFFFFF"/>
          </a:solidFill>
          <a:ln w="19050">
            <a:solidFill>
              <a:srgbClr val="14283A"/>
            </a:solidFill>
            <a:prstDash val="solid"/>
          </a:ln>
        </p:spPr>
      </p:sp>
      <p:sp>
        <p:nvSpPr>
          <p:cNvPr id="20" name="!!no2"/>
          <p:cNvSpPr/>
          <p:nvPr/>
        </p:nvSpPr>
        <p:spPr>
          <a:xfrm>
            <a:off x="3032598"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668294" y="3628709"/>
            <a:ext cx="214981" cy="214981"/>
          </a:xfrm>
          <a:prstGeom prst="ellipse">
            <a:avLst/>
          </a:prstGeom>
          <a:solidFill>
            <a:srgbClr val="FFFFFF"/>
          </a:solidFill>
          <a:ln w="19050">
            <a:solidFill>
              <a:srgbClr val="14283A"/>
            </a:solidFill>
            <a:prstDash val="solid"/>
          </a:ln>
        </p:spPr>
      </p:sp>
      <p:sp>
        <p:nvSpPr>
          <p:cNvPr id="22" name="!!no3"/>
          <p:cNvSpPr/>
          <p:nvPr/>
        </p:nvSpPr>
        <p:spPr>
          <a:xfrm>
            <a:off x="1668294"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709636" y="1594655"/>
            <a:ext cx="214981" cy="214981"/>
          </a:xfrm>
          <a:prstGeom prst="ellipse">
            <a:avLst/>
          </a:prstGeom>
          <a:solidFill>
            <a:srgbClr val="FFFFFF"/>
          </a:solidFill>
          <a:ln w="19050">
            <a:solidFill>
              <a:srgbClr val="14283A"/>
            </a:solidFill>
            <a:prstDash val="solid"/>
          </a:ln>
        </p:spPr>
      </p:sp>
      <p:sp>
        <p:nvSpPr>
          <p:cNvPr id="26" name="!!no5"/>
          <p:cNvSpPr/>
          <p:nvPr/>
        </p:nvSpPr>
        <p:spPr>
          <a:xfrm>
            <a:off x="1709636"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1875006" y="1578118"/>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Vance Walberg la inventó, John Calipari la hizo famosa en Memphis y Kentucky: cuatro afuera, 5 viviendo en el rincón corto del lado débil, y SIN pase de entrada — la ofensiva es una cadena de penetraciones. Walberg la llamó AASAA: Atacar, Atacar, Saltar (skip), Atacar, Atacar. Cada drive colapsa un poco más la defensa hasta que aparece el aro, el triple de esquina o la descarga al rincón.</a:t>
            </a:r>
            <a:endParaRPr lang="en-US" sz="950" dirty="0"/>
          </a:p>
        </p:txBody>
      </p:sp>
      <p:sp>
        <p:nvSpPr>
          <p:cNvPr id="29" name="notebox-91"/>
          <p:cNvSpPr/>
          <p:nvPr/>
        </p:nvSpPr>
        <p:spPr>
          <a:xfrm>
            <a:off x="4911495" y="2606040"/>
            <a:ext cx="3821025" cy="1143000"/>
          </a:xfrm>
          <a:prstGeom prst="roundRect">
            <a:avLst>
              <a:gd name="adj" fmla="val 4800"/>
            </a:avLst>
          </a:prstGeom>
          <a:solidFill>
            <a:srgbClr val="E3EDF2"/>
          </a:solidFill>
          <a:ln/>
        </p:spPr>
      </p:sp>
      <p:sp>
        <p:nvSpPr>
          <p:cNvPr id="30" name="notelbl-9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1" name="note-9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el reinicio es automático: dos slots, dos esquinas, 5 al lado contrario — la forma inicial, en espejo. Atacar, atacar, skip, atacar, atacar. Por siempre.</a:t>
            </a:r>
            <a:endParaRPr lang="en-US" sz="1050" dirty="0"/>
          </a:p>
        </p:txBody>
      </p:sp>
      <p:sp>
        <p:nvSpPr>
          <p:cNvPr id="32" name="kp-9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3" name="kpl-9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Penetra para anotar, no para pasar — el pase arriba es lo que la defensa REGALA, nunca el plan.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penetrador que detiene el bote sale en bucle a la esquina vacía: el espaciado se rellena solo.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vive al lado contrario del balón, siempre: su defensor no puede proteger el aro y encontrarlo a la vez.</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6"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965470" y="2901080"/>
            <a:ext cx="214981" cy="214981"/>
          </a:xfrm>
          <a:prstGeom prst="ellipse">
            <a:avLst/>
          </a:prstGeom>
          <a:solidFill>
            <a:srgbClr val="FFFFFF"/>
          </a:solidFill>
          <a:ln w="19050">
            <a:solidFill>
              <a:srgbClr val="14283A"/>
            </a:solidFill>
            <a:prstDash val="solid"/>
          </a:ln>
        </p:spPr>
      </p:sp>
      <p:sp>
        <p:nvSpPr>
          <p:cNvPr id="18" name="!!no3"/>
          <p:cNvSpPr/>
          <p:nvPr/>
        </p:nvSpPr>
        <p:spPr>
          <a:xfrm>
            <a:off x="965470"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5" name="notebox-92"/>
          <p:cNvSpPr/>
          <p:nvPr/>
        </p:nvSpPr>
        <p:spPr>
          <a:xfrm>
            <a:off x="4911495" y="2606040"/>
            <a:ext cx="3821025" cy="1143000"/>
          </a:xfrm>
          <a:prstGeom prst="roundRect">
            <a:avLst>
              <a:gd name="adj" fmla="val 4800"/>
            </a:avLst>
          </a:prstGeom>
          <a:solidFill>
            <a:srgbClr val="E3EDF2"/>
          </a:solidFill>
          <a:ln/>
        </p:spPr>
      </p:sp>
      <p:sp>
        <p:nvSpPr>
          <p:cNvPr id="26" name="notelbl-9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9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Base de media cancha cuando tienes un grande atlético y guardias que leen coberturas. Cada posesión produce una ventaja de pick and roll en alguna parte; la reversión ES el contraataque. La animación corre la cadena completa de lado a lado hasta la foto inicial.</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3-0"/>
          <p:cNvSpPr/>
          <p:nvPr/>
        </p:nvSpPr>
        <p:spPr>
          <a:xfrm>
            <a:off x="2933376" y="1892322"/>
            <a:ext cx="744166" cy="785509"/>
          </a:xfrm>
          <a:prstGeom prst="line">
            <a:avLst/>
          </a:prstGeom>
          <a:noFill/>
          <a:ln w="44450">
            <a:solidFill>
              <a:srgbClr val="2E7391">
                <a:alpha val="65000"/>
              </a:srgbClr>
            </a:solidFill>
            <a:prstDash val="solid"/>
            <a:tailEnd type="oval"/>
          </a:ln>
        </p:spPr>
      </p:sp>
      <p:sp>
        <p:nvSpPr>
          <p:cNvPr id="14" name="trp-93"/>
          <p:cNvSpPr/>
          <p:nvPr/>
        </p:nvSpPr>
        <p:spPr>
          <a:xfrm flipV="1">
            <a:off x="2586098" y="2934154"/>
            <a:ext cx="1405647" cy="868194"/>
          </a:xfrm>
          <a:prstGeom prst="line">
            <a:avLst/>
          </a:prstGeom>
          <a:noFill/>
          <a:ln w="19050">
            <a:solidFill>
              <a:srgbClr val="2E7391"/>
            </a:solidFill>
            <a:prstDash val="dash"/>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8"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965470" y="2901080"/>
            <a:ext cx="214981" cy="214981"/>
          </a:xfrm>
          <a:prstGeom prst="ellipse">
            <a:avLst/>
          </a:prstGeom>
          <a:solidFill>
            <a:srgbClr val="FFFFFF"/>
          </a:solidFill>
          <a:ln w="19050">
            <a:solidFill>
              <a:srgbClr val="14283A"/>
            </a:solidFill>
            <a:prstDash val="solid"/>
          </a:ln>
        </p:spPr>
      </p:sp>
      <p:sp>
        <p:nvSpPr>
          <p:cNvPr id="20" name="!!no3"/>
          <p:cNvSpPr/>
          <p:nvPr/>
        </p:nvSpPr>
        <p:spPr>
          <a:xfrm>
            <a:off x="965470"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570051" y="2570339"/>
            <a:ext cx="214981" cy="214981"/>
          </a:xfrm>
          <a:prstGeom prst="ellipse">
            <a:avLst/>
          </a:prstGeom>
          <a:solidFill>
            <a:srgbClr val="FFFFFF"/>
          </a:solidFill>
          <a:ln w="19050">
            <a:solidFill>
              <a:srgbClr val="14283A"/>
            </a:solidFill>
            <a:prstDash val="solid"/>
          </a:ln>
        </p:spPr>
      </p:sp>
      <p:sp>
        <p:nvSpPr>
          <p:cNvPr id="24" name="!!no5"/>
          <p:cNvSpPr/>
          <p:nvPr/>
        </p:nvSpPr>
        <p:spPr>
          <a:xfrm>
            <a:off x="3570051"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7" name="notebox-93"/>
          <p:cNvSpPr/>
          <p:nvPr/>
        </p:nvSpPr>
        <p:spPr>
          <a:xfrm>
            <a:off x="4911495" y="2606040"/>
            <a:ext cx="3821025" cy="1143000"/>
          </a:xfrm>
          <a:prstGeom prst="roundRect">
            <a:avLst>
              <a:gd name="adj" fmla="val 4800"/>
            </a:avLst>
          </a:prstGeom>
          <a:solidFill>
            <a:srgbClr val="E3EDF2"/>
          </a:solidFill>
          <a:ln/>
        </p:spPr>
      </p:sp>
      <p:sp>
        <p:nvSpPr>
          <p:cNvPr id="28" name="notelbl-9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9" name="note-9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y 5 ya viene corriendo a la pantalla. La ofensiva es una cadena de estas.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4-0"/>
          <p:cNvSpPr/>
          <p:nvPr/>
        </p:nvSpPr>
        <p:spPr>
          <a:xfrm flipH="1" flipV="1">
            <a:off x="3305459" y="2636488"/>
            <a:ext cx="578796" cy="372083"/>
          </a:xfrm>
          <a:prstGeom prst="line">
            <a:avLst/>
          </a:prstGeom>
          <a:noFill/>
          <a:ln w="19050">
            <a:solidFill>
              <a:srgbClr val="14283A"/>
            </a:solidFill>
            <a:prstDash val="sysDot"/>
          </a:ln>
        </p:spPr>
      </p:sp>
      <p:sp>
        <p:nvSpPr>
          <p:cNvPr id="14" name="tr-94-0"/>
          <p:cNvSpPr/>
          <p:nvPr/>
        </p:nvSpPr>
        <p:spPr>
          <a:xfrm flipH="1" flipV="1">
            <a:off x="2991255" y="2363627"/>
            <a:ext cx="314203" cy="272861"/>
          </a:xfrm>
          <a:prstGeom prst="line">
            <a:avLst/>
          </a:prstGeom>
          <a:noFill/>
          <a:ln w="19050">
            <a:solidFill>
              <a:srgbClr val="14283A"/>
            </a:solidFill>
            <a:prstDash val="sysDot"/>
            <a:tailEnd type="triangle"/>
          </a:ln>
        </p:spPr>
      </p:sp>
      <p:sp>
        <p:nvSpPr>
          <p:cNvPr id="15" name="tr-94-1"/>
          <p:cNvSpPr/>
          <p:nvPr/>
        </p:nvSpPr>
        <p:spPr>
          <a:xfrm flipH="1" flipV="1">
            <a:off x="3264116" y="1975007"/>
            <a:ext cx="413426" cy="702823"/>
          </a:xfrm>
          <a:prstGeom prst="line">
            <a:avLst/>
          </a:prstGeom>
          <a:noFill/>
          <a:ln w="19050">
            <a:solidFill>
              <a:srgbClr val="14283A"/>
            </a:solidFill>
            <a:prstDash val="solid"/>
          </a:ln>
        </p:spPr>
      </p:sp>
      <p:sp>
        <p:nvSpPr>
          <p:cNvPr id="16" name="tr-94-1"/>
          <p:cNvSpPr/>
          <p:nvPr/>
        </p:nvSpPr>
        <p:spPr>
          <a:xfrm flipH="1" flipV="1">
            <a:off x="2892033" y="1768294"/>
            <a:ext cx="372083" cy="206713"/>
          </a:xfrm>
          <a:prstGeom prst="line">
            <a:avLst/>
          </a:prstGeom>
          <a:noFill/>
          <a:ln w="19050">
            <a:solidFill>
              <a:srgbClr val="14283A"/>
            </a:solidFill>
            <a:prstDash val="solid"/>
            <a:tailEnd type="triangle"/>
          </a:ln>
        </p:spPr>
      </p:sp>
      <p:sp>
        <p:nvSpPr>
          <p:cNvPr id="17" name="tr-94-2"/>
          <p:cNvSpPr/>
          <p:nvPr/>
        </p:nvSpPr>
        <p:spPr>
          <a:xfrm flipV="1">
            <a:off x="2478608" y="3752737"/>
            <a:ext cx="661481" cy="124028"/>
          </a:xfrm>
          <a:prstGeom prst="line">
            <a:avLst/>
          </a:prstGeom>
          <a:noFill/>
          <a:ln w="19050">
            <a:solidFill>
              <a:srgbClr val="14283A"/>
            </a:solidFill>
            <a:prstDash val="solid"/>
            <a:tailEnd type="triangle"/>
          </a:ln>
        </p:spPr>
      </p:sp>
      <p:sp>
        <p:nvSpPr>
          <p:cNvPr id="18" name="tr-94-3"/>
          <p:cNvSpPr/>
          <p:nvPr/>
        </p:nvSpPr>
        <p:spPr>
          <a:xfrm>
            <a:off x="1072961" y="3008571"/>
            <a:ext cx="1405647" cy="826851"/>
          </a:xfrm>
          <a:prstGeom prst="line">
            <a:avLst/>
          </a:prstGeom>
          <a:noFill/>
          <a:ln w="19050">
            <a:solidFill>
              <a:srgbClr val="14283A"/>
            </a:solidFill>
            <a:prstDash val="solid"/>
            <a:tailEnd type="triangle"/>
          </a:ln>
        </p:spPr>
      </p:sp>
      <p:sp>
        <p:nvSpPr>
          <p:cNvPr id="19" name="tr-94-4"/>
          <p:cNvSpPr/>
          <p:nvPr/>
        </p:nvSpPr>
        <p:spPr>
          <a:xfrm>
            <a:off x="758757" y="1478896"/>
            <a:ext cx="272861" cy="1488332"/>
          </a:xfrm>
          <a:prstGeom prst="line">
            <a:avLst/>
          </a:prstGeom>
          <a:noFill/>
          <a:ln w="19050">
            <a:solidFill>
              <a:srgbClr val="14283A"/>
            </a:solidFill>
            <a:prstDash val="solid"/>
            <a:tailEnd type="triangle"/>
          </a:ln>
        </p:spPr>
      </p:sp>
      <p:sp>
        <p:nvSpPr>
          <p:cNvPr id="20"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21"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23"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7"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784543" y="1660803"/>
            <a:ext cx="214981" cy="214981"/>
          </a:xfrm>
          <a:prstGeom prst="ellipse">
            <a:avLst/>
          </a:prstGeom>
          <a:solidFill>
            <a:srgbClr val="FFFFFF"/>
          </a:solidFill>
          <a:ln w="19050">
            <a:solidFill>
              <a:srgbClr val="14283A"/>
            </a:solidFill>
            <a:prstDash val="solid"/>
          </a:ln>
        </p:spPr>
      </p:sp>
      <p:sp>
        <p:nvSpPr>
          <p:cNvPr id="29" name="!!no5"/>
          <p:cNvSpPr/>
          <p:nvPr/>
        </p:nvSpPr>
        <p:spPr>
          <a:xfrm>
            <a:off x="2784543"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ball"/>
          <p:cNvSpPr/>
          <p:nvPr/>
        </p:nvSpPr>
        <p:spPr>
          <a:xfrm>
            <a:off x="3049135" y="2239599"/>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32" name="notebox-94"/>
          <p:cNvSpPr/>
          <p:nvPr/>
        </p:nvSpPr>
        <p:spPr>
          <a:xfrm>
            <a:off x="4911495" y="2606040"/>
            <a:ext cx="3821025" cy="1143000"/>
          </a:xfrm>
          <a:prstGeom prst="roundRect">
            <a:avLst>
              <a:gd name="adj" fmla="val 4800"/>
            </a:avLst>
          </a:prstGeom>
          <a:solidFill>
            <a:srgbClr val="E3EDF2"/>
          </a:solidFill>
          <a:ln/>
        </p:spPr>
      </p:sp>
      <p:sp>
        <p:nvSpPr>
          <p:cNvPr id="33" name="notelbl-9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4" name="note-9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Pantalla y rol hacia un carril vacío — y cada perimetral rota un lugar detrás del balón. Lectura: aro, pase corto, esquinas.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95"/>
          <p:cNvSpPr/>
          <p:nvPr/>
        </p:nvSpPr>
        <p:spPr>
          <a:xfrm flipH="1">
            <a:off x="2586098" y="2289210"/>
            <a:ext cx="512648" cy="1471795"/>
          </a:xfrm>
          <a:prstGeom prst="line">
            <a:avLst/>
          </a:prstGeom>
          <a:noFill/>
          <a:ln w="19050">
            <a:solidFill>
              <a:srgbClr val="2E7391"/>
            </a:solidFill>
            <a:prstDash val="dash"/>
            <a:tailEnd type="triangle"/>
          </a:ln>
        </p:spPr>
      </p:sp>
      <p:sp>
        <p:nvSpPr>
          <p:cNvPr id="14"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5"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7"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1"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784543" y="1660803"/>
            <a:ext cx="214981" cy="214981"/>
          </a:xfrm>
          <a:prstGeom prst="ellipse">
            <a:avLst/>
          </a:prstGeom>
          <a:solidFill>
            <a:srgbClr val="FFFFFF"/>
          </a:solidFill>
          <a:ln w="19050">
            <a:solidFill>
              <a:srgbClr val="14283A"/>
            </a:solidFill>
            <a:prstDash val="solid"/>
          </a:ln>
        </p:spPr>
      </p:sp>
      <p:sp>
        <p:nvSpPr>
          <p:cNvPr id="23" name="!!no5"/>
          <p:cNvSpPr/>
          <p:nvPr/>
        </p:nvSpPr>
        <p:spPr>
          <a:xfrm>
            <a:off x="2784543"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6" name="notebox-95"/>
          <p:cNvSpPr/>
          <p:nvPr/>
        </p:nvSpPr>
        <p:spPr>
          <a:xfrm>
            <a:off x="4911495" y="2606040"/>
            <a:ext cx="3821025" cy="1143000"/>
          </a:xfrm>
          <a:prstGeom prst="roundRect">
            <a:avLst>
              <a:gd name="adj" fmla="val 4800"/>
            </a:avLst>
          </a:prstGeom>
          <a:solidFill>
            <a:srgbClr val="E3EDF2"/>
          </a:solidFill>
          <a:ln/>
        </p:spPr>
      </p:sp>
      <p:sp>
        <p:nvSpPr>
          <p:cNvPr id="27" name="notelbl-9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9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claro? Pase de regreso. La reversión no es fracaso — es la señal de la siguiente pantalla.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6-0"/>
          <p:cNvSpPr/>
          <p:nvPr/>
        </p:nvSpPr>
        <p:spPr>
          <a:xfrm flipH="1">
            <a:off x="2395923" y="1768294"/>
            <a:ext cx="496111" cy="82685"/>
          </a:xfrm>
          <a:prstGeom prst="line">
            <a:avLst/>
          </a:prstGeom>
          <a:noFill/>
          <a:ln w="44450">
            <a:solidFill>
              <a:srgbClr val="2E7391">
                <a:alpha val="65000"/>
              </a:srgbClr>
            </a:solidFill>
            <a:prstDash val="solid"/>
          </a:ln>
        </p:spPr>
      </p:sp>
      <p:sp>
        <p:nvSpPr>
          <p:cNvPr id="14" name="tr-96-0"/>
          <p:cNvSpPr/>
          <p:nvPr/>
        </p:nvSpPr>
        <p:spPr>
          <a:xfrm flipH="1">
            <a:off x="1668294" y="1850979"/>
            <a:ext cx="727629" cy="868194"/>
          </a:xfrm>
          <a:prstGeom prst="line">
            <a:avLst/>
          </a:prstGeom>
          <a:noFill/>
          <a:ln w="44450">
            <a:solidFill>
              <a:srgbClr val="2E7391">
                <a:alpha val="65000"/>
              </a:srgbClr>
            </a:solidFill>
            <a:prstDash val="solid"/>
            <a:tailEnd type="oval"/>
          </a:ln>
        </p:spPr>
      </p:sp>
      <p:sp>
        <p:nvSpPr>
          <p:cNvPr id="15" name="trp-96"/>
          <p:cNvSpPr/>
          <p:nvPr/>
        </p:nvSpPr>
        <p:spPr>
          <a:xfrm flipH="1" flipV="1">
            <a:off x="1139109" y="2892811"/>
            <a:ext cx="1446989" cy="868194"/>
          </a:xfrm>
          <a:prstGeom prst="line">
            <a:avLst/>
          </a:prstGeom>
          <a:noFill/>
          <a:ln w="19050">
            <a:solidFill>
              <a:srgbClr val="2E7391"/>
            </a:solidFill>
            <a:prstDash val="dash"/>
            <a:tailEnd type="triangle"/>
          </a:ln>
        </p:spPr>
      </p:sp>
      <p:sp>
        <p:nvSpPr>
          <p:cNvPr id="16"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7"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83765" y="2256136"/>
            <a:ext cx="214981" cy="214981"/>
          </a:xfrm>
          <a:prstGeom prst="ellipse">
            <a:avLst/>
          </a:prstGeom>
          <a:solidFill>
            <a:srgbClr val="FFFFFF"/>
          </a:solidFill>
          <a:ln w="19050">
            <a:solidFill>
              <a:srgbClr val="14283A"/>
            </a:solidFill>
            <a:prstDash val="solid"/>
          </a:ln>
        </p:spPr>
      </p:sp>
      <p:sp>
        <p:nvSpPr>
          <p:cNvPr id="19" name="!!no2"/>
          <p:cNvSpPr/>
          <p:nvPr/>
        </p:nvSpPr>
        <p:spPr>
          <a:xfrm>
            <a:off x="2883765"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371117" y="3727931"/>
            <a:ext cx="214981" cy="214981"/>
          </a:xfrm>
          <a:prstGeom prst="ellipse">
            <a:avLst/>
          </a:prstGeom>
          <a:solidFill>
            <a:srgbClr val="FFFFFF"/>
          </a:solidFill>
          <a:ln w="19050">
            <a:solidFill>
              <a:srgbClr val="14283A"/>
            </a:solidFill>
            <a:prstDash val="solid"/>
          </a:ln>
        </p:spPr>
      </p:sp>
      <p:sp>
        <p:nvSpPr>
          <p:cNvPr id="21" name="!!no3"/>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924128" y="2859737"/>
            <a:ext cx="214981" cy="214981"/>
          </a:xfrm>
          <a:prstGeom prst="ellipse">
            <a:avLst/>
          </a:prstGeom>
          <a:solidFill>
            <a:srgbClr val="FFFFFF"/>
          </a:solidFill>
          <a:ln w="19050">
            <a:solidFill>
              <a:srgbClr val="14283A"/>
            </a:solidFill>
            <a:prstDash val="solid"/>
          </a:ln>
        </p:spPr>
      </p:sp>
      <p:sp>
        <p:nvSpPr>
          <p:cNvPr id="23" name="!!no4"/>
          <p:cNvSpPr/>
          <p:nvPr/>
        </p:nvSpPr>
        <p:spPr>
          <a:xfrm>
            <a:off x="92412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560803" y="2611682"/>
            <a:ext cx="214981" cy="214981"/>
          </a:xfrm>
          <a:prstGeom prst="ellipse">
            <a:avLst/>
          </a:prstGeom>
          <a:solidFill>
            <a:srgbClr val="FFFFFF"/>
          </a:solidFill>
          <a:ln w="19050">
            <a:solidFill>
              <a:srgbClr val="14283A"/>
            </a:solidFill>
            <a:prstDash val="solid"/>
          </a:ln>
        </p:spPr>
      </p:sp>
      <p:sp>
        <p:nvSpPr>
          <p:cNvPr id="25" name="!!no5"/>
          <p:cNvSpPr/>
          <p:nvPr/>
        </p:nvSpPr>
        <p:spPr>
          <a:xfrm>
            <a:off x="1560803" y="261168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89498"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8" name="notebox-96"/>
          <p:cNvSpPr/>
          <p:nvPr/>
        </p:nvSpPr>
        <p:spPr>
          <a:xfrm>
            <a:off x="4911495" y="2606040"/>
            <a:ext cx="3821025" cy="1143000"/>
          </a:xfrm>
          <a:prstGeom prst="roundRect">
            <a:avLst>
              <a:gd name="adj" fmla="val 4800"/>
            </a:avLst>
          </a:prstGeom>
          <a:solidFill>
            <a:srgbClr val="E3EDF2"/>
          </a:solidFill>
          <a:ln/>
        </p:spPr>
      </p:sp>
      <p:sp>
        <p:nvSpPr>
          <p:cNvPr id="29" name="notelbl-9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9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vuela al ala mientras 5 corre de bloque a bloque hacia la siguiente pantalla. La defensa nunca ve una foto quieta.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7-0"/>
          <p:cNvSpPr/>
          <p:nvPr/>
        </p:nvSpPr>
        <p:spPr>
          <a:xfrm flipV="1">
            <a:off x="1031618" y="2636488"/>
            <a:ext cx="578796" cy="330740"/>
          </a:xfrm>
          <a:prstGeom prst="line">
            <a:avLst/>
          </a:prstGeom>
          <a:noFill/>
          <a:ln w="19050">
            <a:solidFill>
              <a:srgbClr val="14283A"/>
            </a:solidFill>
            <a:prstDash val="sysDot"/>
          </a:ln>
        </p:spPr>
      </p:sp>
      <p:sp>
        <p:nvSpPr>
          <p:cNvPr id="14" name="tr-97-0"/>
          <p:cNvSpPr/>
          <p:nvPr/>
        </p:nvSpPr>
        <p:spPr>
          <a:xfrm flipV="1">
            <a:off x="1610414" y="2363627"/>
            <a:ext cx="388620" cy="272861"/>
          </a:xfrm>
          <a:prstGeom prst="line">
            <a:avLst/>
          </a:prstGeom>
          <a:noFill/>
          <a:ln w="19050">
            <a:solidFill>
              <a:srgbClr val="14283A"/>
            </a:solidFill>
            <a:prstDash val="sysDot"/>
            <a:tailEnd type="triangle"/>
          </a:ln>
        </p:spPr>
      </p:sp>
      <p:sp>
        <p:nvSpPr>
          <p:cNvPr id="15" name="tr-97-1"/>
          <p:cNvSpPr/>
          <p:nvPr/>
        </p:nvSpPr>
        <p:spPr>
          <a:xfrm flipV="1">
            <a:off x="1668294" y="1975007"/>
            <a:ext cx="363814" cy="744166"/>
          </a:xfrm>
          <a:prstGeom prst="line">
            <a:avLst/>
          </a:prstGeom>
          <a:noFill/>
          <a:ln w="19050">
            <a:solidFill>
              <a:srgbClr val="14283A"/>
            </a:solidFill>
            <a:prstDash val="solid"/>
          </a:ln>
        </p:spPr>
      </p:sp>
      <p:sp>
        <p:nvSpPr>
          <p:cNvPr id="16" name="tr-97-1"/>
          <p:cNvSpPr/>
          <p:nvPr/>
        </p:nvSpPr>
        <p:spPr>
          <a:xfrm flipV="1">
            <a:off x="2032108" y="1784831"/>
            <a:ext cx="264592" cy="190176"/>
          </a:xfrm>
          <a:prstGeom prst="line">
            <a:avLst/>
          </a:prstGeom>
          <a:noFill/>
          <a:ln w="19050">
            <a:solidFill>
              <a:srgbClr val="14283A"/>
            </a:solidFill>
            <a:prstDash val="solid"/>
            <a:tailEnd type="triangle"/>
          </a:ln>
        </p:spPr>
      </p:sp>
      <p:sp>
        <p:nvSpPr>
          <p:cNvPr id="17" name="tr-97-2"/>
          <p:cNvSpPr/>
          <p:nvPr/>
        </p:nvSpPr>
        <p:spPr>
          <a:xfrm flipH="1" flipV="1">
            <a:off x="1817127" y="3752737"/>
            <a:ext cx="661481" cy="82685"/>
          </a:xfrm>
          <a:prstGeom prst="line">
            <a:avLst/>
          </a:prstGeom>
          <a:noFill/>
          <a:ln w="19050">
            <a:solidFill>
              <a:srgbClr val="14283A"/>
            </a:solidFill>
            <a:prstDash val="solid"/>
            <a:tailEnd type="triangle"/>
          </a:ln>
        </p:spPr>
      </p:sp>
      <p:sp>
        <p:nvSpPr>
          <p:cNvPr id="18" name="tr-97-3"/>
          <p:cNvSpPr/>
          <p:nvPr/>
        </p:nvSpPr>
        <p:spPr>
          <a:xfrm flipH="1">
            <a:off x="2478608" y="3752737"/>
            <a:ext cx="661481" cy="99222"/>
          </a:xfrm>
          <a:prstGeom prst="line">
            <a:avLst/>
          </a:prstGeom>
          <a:noFill/>
          <a:ln w="19050">
            <a:solidFill>
              <a:srgbClr val="14283A"/>
            </a:solidFill>
            <a:prstDash val="solid"/>
            <a:tailEnd type="triangle"/>
          </a:ln>
        </p:spPr>
      </p:sp>
      <p:sp>
        <p:nvSpPr>
          <p:cNvPr id="19" name="tr-97-4"/>
          <p:cNvSpPr/>
          <p:nvPr/>
        </p:nvSpPr>
        <p:spPr>
          <a:xfrm>
            <a:off x="2991255" y="2363627"/>
            <a:ext cx="727629" cy="578796"/>
          </a:xfrm>
          <a:prstGeom prst="line">
            <a:avLst/>
          </a:prstGeom>
          <a:noFill/>
          <a:ln w="19050">
            <a:solidFill>
              <a:srgbClr val="14283A"/>
            </a:solidFill>
            <a:prstDash val="solid"/>
          </a:ln>
        </p:spPr>
      </p:sp>
      <p:sp>
        <p:nvSpPr>
          <p:cNvPr id="20" name="tr-97-4"/>
          <p:cNvSpPr/>
          <p:nvPr/>
        </p:nvSpPr>
        <p:spPr>
          <a:xfrm>
            <a:off x="3718884" y="2942422"/>
            <a:ext cx="181907" cy="66148"/>
          </a:xfrm>
          <a:prstGeom prst="line">
            <a:avLst/>
          </a:prstGeom>
          <a:noFill/>
          <a:ln w="19050">
            <a:solidFill>
              <a:srgbClr val="14283A"/>
            </a:solidFill>
            <a:prstDash val="solid"/>
            <a:tailEnd type="triangle"/>
          </a:ln>
        </p:spPr>
      </p:sp>
      <p:sp>
        <p:nvSpPr>
          <p:cNvPr id="21"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22"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24"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26"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1891543" y="2256136"/>
            <a:ext cx="214981" cy="214981"/>
          </a:xfrm>
          <a:prstGeom prst="ellipse">
            <a:avLst/>
          </a:prstGeom>
          <a:solidFill>
            <a:srgbClr val="FFFFFF"/>
          </a:solidFill>
          <a:ln w="19050">
            <a:solidFill>
              <a:srgbClr val="14283A"/>
            </a:solidFill>
            <a:prstDash val="solid"/>
          </a:ln>
        </p:spPr>
      </p:sp>
      <p:sp>
        <p:nvSpPr>
          <p:cNvPr id="28" name="!!no4"/>
          <p:cNvSpPr/>
          <p:nvPr/>
        </p:nvSpPr>
        <p:spPr>
          <a:xfrm>
            <a:off x="1891543"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30"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ball"/>
          <p:cNvSpPr/>
          <p:nvPr/>
        </p:nvSpPr>
        <p:spPr>
          <a:xfrm>
            <a:off x="2056914" y="2239599"/>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33" name="notebox-97"/>
          <p:cNvSpPr/>
          <p:nvPr/>
        </p:nvSpPr>
        <p:spPr>
          <a:xfrm>
            <a:off x="4911495" y="2606040"/>
            <a:ext cx="3821025" cy="1143000"/>
          </a:xfrm>
          <a:prstGeom prst="roundRect">
            <a:avLst>
              <a:gd name="adj" fmla="val 4800"/>
            </a:avLst>
          </a:prstGeom>
          <a:solidFill>
            <a:srgbClr val="E3EDF2"/>
          </a:solidFill>
          <a:ln/>
        </p:spPr>
      </p:sp>
      <p:sp>
        <p:nvSpPr>
          <p:cNvPr id="34" name="notelbl-9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5" name="note-9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Misma foto, otro lado: dobla la esquina, rueda fuerte, rota y rellena. Dos pantallas y la cancha sigue perfectamente espaciada.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98"/>
          <p:cNvSpPr/>
          <p:nvPr/>
        </p:nvSpPr>
        <p:spPr>
          <a:xfrm flipV="1">
            <a:off x="2106525" y="1710414"/>
            <a:ext cx="297666" cy="578796"/>
          </a:xfrm>
          <a:prstGeom prst="line">
            <a:avLst/>
          </a:prstGeom>
          <a:noFill/>
          <a:ln w="19050">
            <a:solidFill>
              <a:srgbClr val="2E7391"/>
            </a:solidFill>
            <a:prstDash val="dash"/>
            <a:tailEnd type="triangle"/>
          </a:ln>
        </p:spPr>
      </p:sp>
      <p:sp>
        <p:nvSpPr>
          <p:cNvPr id="14"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15"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17"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19"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891543" y="2256136"/>
            <a:ext cx="214981" cy="214981"/>
          </a:xfrm>
          <a:prstGeom prst="ellipse">
            <a:avLst/>
          </a:prstGeom>
          <a:solidFill>
            <a:srgbClr val="FFFFFF"/>
          </a:solidFill>
          <a:ln w="19050">
            <a:solidFill>
              <a:srgbClr val="14283A"/>
            </a:solidFill>
            <a:prstDash val="solid"/>
          </a:ln>
        </p:spPr>
      </p:sp>
      <p:sp>
        <p:nvSpPr>
          <p:cNvPr id="21" name="!!no4"/>
          <p:cNvSpPr/>
          <p:nvPr/>
        </p:nvSpPr>
        <p:spPr>
          <a:xfrm>
            <a:off x="1891543"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23"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354580"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6" name="notebox-98"/>
          <p:cNvSpPr/>
          <p:nvPr/>
        </p:nvSpPr>
        <p:spPr>
          <a:xfrm>
            <a:off x="4911495" y="2606040"/>
            <a:ext cx="3821025" cy="1143000"/>
          </a:xfrm>
          <a:prstGeom prst="roundRect">
            <a:avLst>
              <a:gd name="adj" fmla="val 4800"/>
            </a:avLst>
          </a:prstGeom>
          <a:solidFill>
            <a:srgbClr val="E3EDF2"/>
          </a:solidFill>
          <a:ln/>
        </p:spPr>
      </p:sp>
      <p:sp>
        <p:nvSpPr>
          <p:cNvPr id="27" name="notelbl-9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9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premio llega cuando una rotación tarda medio segundo: pase corto, bandeja.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CADENA DE PICK &amp; ROLL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Continuidad de Pantalla Directa</a:t>
            </a:r>
            <a:endParaRPr lang="en-US" sz="2200" dirty="0"/>
          </a:p>
        </p:txBody>
      </p:sp>
      <p:sp>
        <p:nvSpPr>
          <p:cNvPr id="4" name="ph-9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7</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99-0"/>
          <p:cNvSpPr/>
          <p:nvPr/>
        </p:nvSpPr>
        <p:spPr>
          <a:xfrm flipH="1">
            <a:off x="1031618" y="2363627"/>
            <a:ext cx="967416" cy="628407"/>
          </a:xfrm>
          <a:prstGeom prst="line">
            <a:avLst/>
          </a:prstGeom>
          <a:noFill/>
          <a:ln w="19050">
            <a:solidFill>
              <a:srgbClr val="14283A"/>
            </a:solidFill>
            <a:prstDash val="solid"/>
            <a:tailEnd type="triangle"/>
          </a:ln>
        </p:spPr>
      </p:sp>
      <p:sp>
        <p:nvSpPr>
          <p:cNvPr id="14" name="!!o1"/>
          <p:cNvSpPr/>
          <p:nvPr/>
        </p:nvSpPr>
        <p:spPr>
          <a:xfrm>
            <a:off x="2371117" y="3744468"/>
            <a:ext cx="214981" cy="214981"/>
          </a:xfrm>
          <a:prstGeom prst="ellipse">
            <a:avLst/>
          </a:prstGeom>
          <a:solidFill>
            <a:srgbClr val="FFFFFF"/>
          </a:solidFill>
          <a:ln w="19050">
            <a:solidFill>
              <a:srgbClr val="14283A"/>
            </a:solidFill>
            <a:prstDash val="solid"/>
          </a:ln>
        </p:spPr>
      </p:sp>
      <p:sp>
        <p:nvSpPr>
          <p:cNvPr id="15" name="!!no1"/>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93301" y="2901080"/>
            <a:ext cx="214981" cy="214981"/>
          </a:xfrm>
          <a:prstGeom prst="ellipse">
            <a:avLst/>
          </a:prstGeom>
          <a:solidFill>
            <a:srgbClr val="FFFFFF"/>
          </a:solidFill>
          <a:ln w="19050">
            <a:solidFill>
              <a:srgbClr val="14283A"/>
            </a:solidFill>
            <a:prstDash val="solid"/>
          </a:ln>
        </p:spPr>
      </p:sp>
      <p:sp>
        <p:nvSpPr>
          <p:cNvPr id="17" name="!!no2"/>
          <p:cNvSpPr/>
          <p:nvPr/>
        </p:nvSpPr>
        <p:spPr>
          <a:xfrm>
            <a:off x="3793301"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709636" y="3645246"/>
            <a:ext cx="214981" cy="214981"/>
          </a:xfrm>
          <a:prstGeom prst="ellipse">
            <a:avLst/>
          </a:prstGeom>
          <a:solidFill>
            <a:srgbClr val="FFFFFF"/>
          </a:solidFill>
          <a:ln w="19050">
            <a:solidFill>
              <a:srgbClr val="14283A"/>
            </a:solidFill>
            <a:prstDash val="solid"/>
          </a:ln>
        </p:spPr>
      </p:sp>
      <p:sp>
        <p:nvSpPr>
          <p:cNvPr id="19" name="!!no3"/>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924128" y="2884543"/>
            <a:ext cx="214981" cy="214981"/>
          </a:xfrm>
          <a:prstGeom prst="ellipse">
            <a:avLst/>
          </a:prstGeom>
          <a:solidFill>
            <a:srgbClr val="FFFFFF"/>
          </a:solidFill>
          <a:ln w="19050">
            <a:solidFill>
              <a:srgbClr val="14283A"/>
            </a:solidFill>
            <a:prstDash val="solid"/>
          </a:ln>
        </p:spPr>
      </p:sp>
      <p:sp>
        <p:nvSpPr>
          <p:cNvPr id="21" name="!!no4"/>
          <p:cNvSpPr/>
          <p:nvPr/>
        </p:nvSpPr>
        <p:spPr>
          <a:xfrm>
            <a:off x="924128"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189210" y="1677340"/>
            <a:ext cx="214981" cy="214981"/>
          </a:xfrm>
          <a:prstGeom prst="ellipse">
            <a:avLst/>
          </a:prstGeom>
          <a:solidFill>
            <a:srgbClr val="FFFFFF"/>
          </a:solidFill>
          <a:ln w="19050">
            <a:solidFill>
              <a:srgbClr val="14283A"/>
            </a:solidFill>
            <a:prstDash val="solid"/>
          </a:ln>
        </p:spPr>
      </p:sp>
      <p:sp>
        <p:nvSpPr>
          <p:cNvPr id="23" name="!!no5"/>
          <p:cNvSpPr/>
          <p:nvPr/>
        </p:nvSpPr>
        <p:spPr>
          <a:xfrm>
            <a:off x="2189210" y="167734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354580" y="1660803"/>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sistema estándar del basquetbol universitario moderno — lo corre en alguna versión la mitad de la División I. Un grande corre de pantalla en pantalla, de lado a lado, mientras los cuatro perimetrales rotan un lugar detrás de cada pantalla. La defensa tiene que resolver un pick and roll nuevo cada cuatro segundos, y cada uno llega antes de que la rotación anterior se recupere.</a:t>
            </a:r>
            <a:endParaRPr lang="en-US" sz="950" dirty="0"/>
          </a:p>
        </p:txBody>
      </p:sp>
      <p:sp>
        <p:nvSpPr>
          <p:cNvPr id="26" name="notebox-99"/>
          <p:cNvSpPr/>
          <p:nvPr/>
        </p:nvSpPr>
        <p:spPr>
          <a:xfrm>
            <a:off x="4911495" y="2606040"/>
            <a:ext cx="3821025" cy="1143000"/>
          </a:xfrm>
          <a:prstGeom prst="roundRect">
            <a:avLst>
              <a:gd name="adj" fmla="val 4800"/>
            </a:avLst>
          </a:prstGeom>
          <a:solidFill>
            <a:srgbClr val="E3EDF2"/>
          </a:solidFill>
          <a:ln/>
        </p:spPr>
      </p:sp>
      <p:sp>
        <p:nvSpPr>
          <p:cNvPr id="27" name="notelbl-9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28" name="note-9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si está cubierto? Suelta afuera y la cadena sigue — la forma bajo el balón es idéntica a la alineación inicial. Sin principio, sin final.</a:t>
            </a:r>
            <a:endParaRPr lang="en-US" sz="1050" dirty="0"/>
          </a:p>
        </p:txBody>
      </p:sp>
      <p:sp>
        <p:nvSpPr>
          <p:cNvPr id="29" name="kp-9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9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5 corre a cada pantalla — una pantalla caminada deja armar la cobertura; una corrida la rompe.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base lee en orden: aro, pase corto, esquinas, pase de regreso. El regreso no es fracaso — carga la siguiente pantalla.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perímetro rota un lugar detrás de cada pantalla, automático. Nadie mira el balón.</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8"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0"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5" name="notebox-100"/>
          <p:cNvSpPr/>
          <p:nvPr/>
        </p:nvSpPr>
        <p:spPr>
          <a:xfrm>
            <a:off x="4911495" y="2606040"/>
            <a:ext cx="3821025" cy="1143000"/>
          </a:xfrm>
          <a:prstGeom prst="roundRect">
            <a:avLst>
              <a:gd name="adj" fmla="val 4800"/>
            </a:avLst>
          </a:prstGeom>
          <a:solidFill>
            <a:srgbClr val="E3EDF2"/>
          </a:solidFill>
          <a:ln/>
        </p:spPr>
      </p:sp>
      <p:sp>
        <p:nvSpPr>
          <p:cNvPr id="26" name="notelbl-10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0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Para equipos que ejecutan: premia los ángulos y los tiempos por encima del atletismo. Aquí corre el ciclo completo — entrada, pantalla al otro lado, reversión, espejo y el premio del poste, terminando en la forma inicial.</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1-0"/>
          <p:cNvSpPr/>
          <p:nvPr/>
        </p:nvSpPr>
        <p:spPr>
          <a:xfrm flipH="1" flipV="1">
            <a:off x="2478608" y="1809637"/>
            <a:ext cx="454768" cy="82685"/>
          </a:xfrm>
          <a:prstGeom prst="line">
            <a:avLst/>
          </a:prstGeom>
          <a:noFill/>
          <a:ln w="19050">
            <a:solidFill>
              <a:srgbClr val="14283A"/>
            </a:solidFill>
            <a:prstDash val="solid"/>
          </a:ln>
        </p:spPr>
      </p:sp>
      <p:sp>
        <p:nvSpPr>
          <p:cNvPr id="14" name="tr-101-0"/>
          <p:cNvSpPr/>
          <p:nvPr/>
        </p:nvSpPr>
        <p:spPr>
          <a:xfrm flipH="1">
            <a:off x="2048645" y="1809637"/>
            <a:ext cx="429963" cy="99222"/>
          </a:xfrm>
          <a:prstGeom prst="line">
            <a:avLst/>
          </a:prstGeom>
          <a:noFill/>
          <a:ln w="19050">
            <a:solidFill>
              <a:srgbClr val="14283A"/>
            </a:solidFill>
            <a:prstDash val="solid"/>
            <a:tailEnd type="triangle"/>
          </a:ln>
        </p:spPr>
      </p:sp>
      <p:sp>
        <p:nvSpPr>
          <p:cNvPr id="15" name="trp-101"/>
          <p:cNvSpPr/>
          <p:nvPr/>
        </p:nvSpPr>
        <p:spPr>
          <a:xfrm flipH="1" flipV="1">
            <a:off x="1097766" y="2892811"/>
            <a:ext cx="826851" cy="826851"/>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5"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8" name="notebox-101"/>
          <p:cNvSpPr/>
          <p:nvPr/>
        </p:nvSpPr>
        <p:spPr>
          <a:xfrm>
            <a:off x="4911495" y="2606040"/>
            <a:ext cx="3821025" cy="1143000"/>
          </a:xfrm>
          <a:prstGeom prst="roundRect">
            <a:avLst>
              <a:gd name="adj" fmla="val 4800"/>
            </a:avLst>
          </a:prstGeom>
          <a:solidFill>
            <a:srgbClr val="E3EDF2"/>
          </a:solidFill>
          <a:ln/>
        </p:spPr>
      </p:sp>
      <p:sp>
        <p:nvSpPr>
          <p:cNvPr id="29" name="notelbl-10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0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 y el poste corre hacia el balón. Primera regla de Majerus: el poste SIEMPRE es objetivo.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2-0"/>
          <p:cNvSpPr/>
          <p:nvPr/>
        </p:nvSpPr>
        <p:spPr>
          <a:xfrm flipV="1">
            <a:off x="1817127" y="3769274"/>
            <a:ext cx="702823" cy="24806"/>
          </a:xfrm>
          <a:prstGeom prst="line">
            <a:avLst/>
          </a:prstGeom>
          <a:noFill/>
          <a:ln w="44450">
            <a:solidFill>
              <a:srgbClr val="2E7391">
                <a:alpha val="65000"/>
              </a:srgbClr>
            </a:solidFill>
            <a:prstDash val="solid"/>
            <a:tailEnd type="oval"/>
          </a:ln>
        </p:spPr>
      </p:sp>
      <p:sp>
        <p:nvSpPr>
          <p:cNvPr id="14" name="tr-102-1"/>
          <p:cNvSpPr/>
          <p:nvPr/>
        </p:nvSpPr>
        <p:spPr>
          <a:xfrm flipH="1" flipV="1">
            <a:off x="2478608" y="3711394"/>
            <a:ext cx="661481" cy="82685"/>
          </a:xfrm>
          <a:prstGeom prst="line">
            <a:avLst/>
          </a:prstGeom>
          <a:noFill/>
          <a:ln w="19050">
            <a:solidFill>
              <a:srgbClr val="14283A"/>
            </a:solidFill>
            <a:prstDash val="solid"/>
          </a:ln>
        </p:spPr>
      </p:sp>
      <p:sp>
        <p:nvSpPr>
          <p:cNvPr id="15" name="tr-102-1"/>
          <p:cNvSpPr/>
          <p:nvPr/>
        </p:nvSpPr>
        <p:spPr>
          <a:xfrm flipH="1">
            <a:off x="1858469" y="3711394"/>
            <a:ext cx="620138" cy="57880"/>
          </a:xfrm>
          <a:prstGeom prst="line">
            <a:avLst/>
          </a:prstGeom>
          <a:noFill/>
          <a:ln w="19050">
            <a:solidFill>
              <a:srgbClr val="14283A"/>
            </a:solidFill>
            <a:prstDash val="solid"/>
            <a:tailEnd type="triangle"/>
          </a:ln>
        </p:spPr>
      </p:sp>
      <p:sp>
        <p:nvSpPr>
          <p:cNvPr id="16" name="!!o1"/>
          <p:cNvSpPr/>
          <p:nvPr/>
        </p:nvSpPr>
        <p:spPr>
          <a:xfrm>
            <a:off x="2412460" y="3661783"/>
            <a:ext cx="214981" cy="214981"/>
          </a:xfrm>
          <a:prstGeom prst="ellipse">
            <a:avLst/>
          </a:prstGeom>
          <a:solidFill>
            <a:srgbClr val="FFFFFF"/>
          </a:solidFill>
          <a:ln w="19050">
            <a:solidFill>
              <a:srgbClr val="14283A"/>
            </a:solidFill>
            <a:prstDash val="solid"/>
          </a:ln>
        </p:spPr>
      </p:sp>
      <p:sp>
        <p:nvSpPr>
          <p:cNvPr id="17" name="!!no1"/>
          <p:cNvSpPr/>
          <p:nvPr/>
        </p:nvSpPr>
        <p:spPr>
          <a:xfrm>
            <a:off x="2412460"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9"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3"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5"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8" name="notebox-102"/>
          <p:cNvSpPr/>
          <p:nvPr/>
        </p:nvSpPr>
        <p:spPr>
          <a:xfrm>
            <a:off x="4911495" y="2606040"/>
            <a:ext cx="3821025" cy="1143000"/>
          </a:xfrm>
          <a:prstGeom prst="roundRect">
            <a:avLst>
              <a:gd name="adj" fmla="val 4800"/>
            </a:avLst>
          </a:prstGeom>
          <a:solidFill>
            <a:srgbClr val="E3EDF2"/>
          </a:solidFill>
          <a:ln/>
        </p:spPr>
      </p:sp>
      <p:sp>
        <p:nvSpPr>
          <p:cNvPr id="29" name="notelbl-10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10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pasador pantalla al lado contrario, slot a slot. A ocho metros del balón, dos defensores igual tienen que resolver una pantalla.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3-0"/>
          <p:cNvSpPr/>
          <p:nvPr/>
        </p:nvSpPr>
        <p:spPr>
          <a:xfrm>
            <a:off x="2519950" y="3769274"/>
            <a:ext cx="603601" cy="0"/>
          </a:xfrm>
          <a:prstGeom prst="line">
            <a:avLst/>
          </a:prstGeom>
          <a:noFill/>
          <a:ln w="19050">
            <a:solidFill>
              <a:srgbClr val="14283A"/>
            </a:solidFill>
            <a:prstDash val="solid"/>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3"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048155" y="284320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103"/>
          <p:cNvSpPr/>
          <p:nvPr/>
        </p:nvSpPr>
        <p:spPr>
          <a:xfrm>
            <a:off x="4911495" y="2606040"/>
            <a:ext cx="3821025" cy="1143000"/>
          </a:xfrm>
          <a:prstGeom prst="roundRect">
            <a:avLst>
              <a:gd name="adj" fmla="val 4800"/>
            </a:avLst>
          </a:prstGeom>
          <a:solidFill>
            <a:srgbClr val="E3EDF2"/>
          </a:solidFill>
          <a:ln/>
        </p:spPr>
      </p:sp>
      <p:sp>
        <p:nvSpPr>
          <p:cNvPr id="27" name="notelbl-10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0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sale al slot libre. Cuatro afuera, siempre — la forma se cura sola tras cada acción.</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04"/>
          <p:cNvSpPr/>
          <p:nvPr/>
        </p:nvSpPr>
        <p:spPr>
          <a:xfrm>
            <a:off x="1097766" y="2892811"/>
            <a:ext cx="868194" cy="802046"/>
          </a:xfrm>
          <a:prstGeom prst="line">
            <a:avLst/>
          </a:prstGeom>
          <a:noFill/>
          <a:ln w="19050">
            <a:solidFill>
              <a:srgbClr val="2E7391"/>
            </a:solidFill>
            <a:prstDash val="dash"/>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59449" y="2859737"/>
            <a:ext cx="214981" cy="214981"/>
          </a:xfrm>
          <a:prstGeom prst="ellipse">
            <a:avLst/>
          </a:prstGeom>
          <a:solidFill>
            <a:srgbClr val="FFFFFF"/>
          </a:solidFill>
          <a:ln w="19050">
            <a:solidFill>
              <a:srgbClr val="14283A"/>
            </a:solidFill>
            <a:prstDash val="solid"/>
          </a:ln>
        </p:spPr>
      </p:sp>
      <p:sp>
        <p:nvSpPr>
          <p:cNvPr id="21" name="!!no4"/>
          <p:cNvSpPr/>
          <p:nvPr/>
        </p:nvSpPr>
        <p:spPr>
          <a:xfrm>
            <a:off x="3859449"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941154" y="1801368"/>
            <a:ext cx="214981" cy="214981"/>
          </a:xfrm>
          <a:prstGeom prst="ellipse">
            <a:avLst/>
          </a:prstGeom>
          <a:solidFill>
            <a:srgbClr val="FFFFFF"/>
          </a:solidFill>
          <a:ln w="19050">
            <a:solidFill>
              <a:srgbClr val="14283A"/>
            </a:solidFill>
            <a:prstDash val="solid"/>
          </a:ln>
        </p:spPr>
      </p:sp>
      <p:sp>
        <p:nvSpPr>
          <p:cNvPr id="23" name="!!no5"/>
          <p:cNvSpPr/>
          <p:nvPr/>
        </p:nvSpPr>
        <p:spPr>
          <a:xfrm>
            <a:off x="1941154"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916349" y="3645246"/>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104"/>
          <p:cNvSpPr/>
          <p:nvPr/>
        </p:nvSpPr>
        <p:spPr>
          <a:xfrm>
            <a:off x="4911495" y="2606040"/>
            <a:ext cx="3821025" cy="1143000"/>
          </a:xfrm>
          <a:prstGeom prst="roundRect">
            <a:avLst>
              <a:gd name="adj" fmla="val 4800"/>
            </a:avLst>
          </a:prstGeom>
          <a:solidFill>
            <a:srgbClr val="E3EDF2"/>
          </a:solidFill>
          <a:ln/>
        </p:spPr>
      </p:sp>
      <p:sp>
        <p:nvSpPr>
          <p:cNvPr id="27" name="notelbl-10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0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Mira adentro primero. Luego revierte.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5-0"/>
          <p:cNvSpPr/>
          <p:nvPr/>
        </p:nvSpPr>
        <p:spPr>
          <a:xfrm flipV="1">
            <a:off x="2048645" y="1809637"/>
            <a:ext cx="429963" cy="99222"/>
          </a:xfrm>
          <a:prstGeom prst="line">
            <a:avLst/>
          </a:prstGeom>
          <a:noFill/>
          <a:ln w="19050">
            <a:solidFill>
              <a:srgbClr val="14283A"/>
            </a:solidFill>
            <a:prstDash val="solid"/>
          </a:ln>
        </p:spPr>
      </p:sp>
      <p:sp>
        <p:nvSpPr>
          <p:cNvPr id="14" name="tr-105-0"/>
          <p:cNvSpPr/>
          <p:nvPr/>
        </p:nvSpPr>
        <p:spPr>
          <a:xfrm>
            <a:off x="2478608" y="1809637"/>
            <a:ext cx="438231" cy="99222"/>
          </a:xfrm>
          <a:prstGeom prst="line">
            <a:avLst/>
          </a:prstGeom>
          <a:noFill/>
          <a:ln w="19050">
            <a:solidFill>
              <a:srgbClr val="14283A"/>
            </a:solidFill>
            <a:prstDash val="solid"/>
            <a:tailEnd type="triangle"/>
          </a:ln>
        </p:spPr>
      </p:sp>
      <p:sp>
        <p:nvSpPr>
          <p:cNvPr id="15" name="tr-105-1"/>
          <p:cNvSpPr/>
          <p:nvPr/>
        </p:nvSpPr>
        <p:spPr>
          <a:xfrm flipH="1" flipV="1">
            <a:off x="3487366" y="2115571"/>
            <a:ext cx="479574" cy="851657"/>
          </a:xfrm>
          <a:prstGeom prst="line">
            <a:avLst/>
          </a:prstGeom>
          <a:noFill/>
          <a:ln w="19050">
            <a:solidFill>
              <a:srgbClr val="14283A"/>
            </a:solidFill>
            <a:prstDash val="solid"/>
          </a:ln>
        </p:spPr>
      </p:sp>
      <p:sp>
        <p:nvSpPr>
          <p:cNvPr id="16" name="tr-105-1"/>
          <p:cNvSpPr/>
          <p:nvPr/>
        </p:nvSpPr>
        <p:spPr>
          <a:xfrm>
            <a:off x="3487366" y="2115571"/>
            <a:ext cx="446500" cy="859925"/>
          </a:xfrm>
          <a:prstGeom prst="line">
            <a:avLst/>
          </a:prstGeom>
          <a:noFill/>
          <a:ln w="19050">
            <a:solidFill>
              <a:srgbClr val="14283A"/>
            </a:solidFill>
            <a:prstDash val="solid"/>
            <a:tailEnd type="triangle"/>
          </a:ln>
        </p:spPr>
      </p:sp>
      <p:sp>
        <p:nvSpPr>
          <p:cNvPr id="17" name="trp-105"/>
          <p:cNvSpPr/>
          <p:nvPr/>
        </p:nvSpPr>
        <p:spPr>
          <a:xfrm>
            <a:off x="1965960" y="3694857"/>
            <a:ext cx="1265082" cy="0"/>
          </a:xfrm>
          <a:prstGeom prst="line">
            <a:avLst/>
          </a:prstGeom>
          <a:noFill/>
          <a:ln w="19050">
            <a:solidFill>
              <a:srgbClr val="2E7391"/>
            </a:solidFill>
            <a:prstDash val="dash"/>
            <a:tailEnd type="triangle"/>
          </a:ln>
        </p:spPr>
      </p:sp>
      <p:sp>
        <p:nvSpPr>
          <p:cNvPr id="18"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9"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21"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3"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5"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7"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3181431" y="3645246"/>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30" name="notebox-105"/>
          <p:cNvSpPr/>
          <p:nvPr/>
        </p:nvSpPr>
        <p:spPr>
          <a:xfrm>
            <a:off x="4911495" y="2606040"/>
            <a:ext cx="3821025" cy="1143000"/>
          </a:xfrm>
          <a:prstGeom prst="roundRect">
            <a:avLst>
              <a:gd name="adj" fmla="val 4800"/>
            </a:avLst>
          </a:prstGeom>
          <a:solidFill>
            <a:srgbClr val="E3EDF2"/>
          </a:solidFill>
          <a:ln/>
        </p:spPr>
      </p:sp>
      <p:sp>
        <p:nvSpPr>
          <p:cNvPr id="31" name="notelbl-10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2" name="note-10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 el poste cruza con el balón y el ala débil prueba la puerta atrás antes de rellenar.</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06"/>
          <p:cNvSpPr/>
          <p:nvPr/>
        </p:nvSpPr>
        <p:spPr>
          <a:xfrm flipV="1">
            <a:off x="3231042" y="2901080"/>
            <a:ext cx="810314" cy="793777"/>
          </a:xfrm>
          <a:prstGeom prst="line">
            <a:avLst/>
          </a:prstGeom>
          <a:noFill/>
          <a:ln w="19050">
            <a:solidFill>
              <a:srgbClr val="2E7391"/>
            </a:solidFill>
            <a:prstDash val="dash"/>
            <a:tailEnd type="triangle"/>
          </a:ln>
        </p:spPr>
      </p:sp>
      <p:sp>
        <p:nvSpPr>
          <p:cNvPr id="14" name="!!o1"/>
          <p:cNvSpPr/>
          <p:nvPr/>
        </p:nvSpPr>
        <p:spPr>
          <a:xfrm>
            <a:off x="3016061" y="3661783"/>
            <a:ext cx="214981" cy="214981"/>
          </a:xfrm>
          <a:prstGeom prst="ellipse">
            <a:avLst/>
          </a:prstGeom>
          <a:solidFill>
            <a:srgbClr val="FFFFFF"/>
          </a:solidFill>
          <a:ln w="19050">
            <a:solidFill>
              <a:srgbClr val="14283A"/>
            </a:solidFill>
            <a:prstDash val="solid"/>
          </a:ln>
        </p:spPr>
      </p:sp>
      <p:sp>
        <p:nvSpPr>
          <p:cNvPr id="15" name="!!no1"/>
          <p:cNvSpPr/>
          <p:nvPr/>
        </p:nvSpPr>
        <p:spPr>
          <a:xfrm>
            <a:off x="3016061"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750979" y="3661783"/>
            <a:ext cx="214981" cy="214981"/>
          </a:xfrm>
          <a:prstGeom prst="ellipse">
            <a:avLst/>
          </a:prstGeom>
          <a:solidFill>
            <a:srgbClr val="FFFFFF"/>
          </a:solidFill>
          <a:ln w="19050">
            <a:solidFill>
              <a:srgbClr val="14283A"/>
            </a:solidFill>
            <a:prstDash val="solid"/>
          </a:ln>
        </p:spPr>
      </p:sp>
      <p:sp>
        <p:nvSpPr>
          <p:cNvPr id="17" name="!!no2"/>
          <p:cNvSpPr/>
          <p:nvPr/>
        </p:nvSpPr>
        <p:spPr>
          <a:xfrm>
            <a:off x="175097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1"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3"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991745" y="2851469"/>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106"/>
          <p:cNvSpPr/>
          <p:nvPr/>
        </p:nvSpPr>
        <p:spPr>
          <a:xfrm>
            <a:off x="4911495" y="2606040"/>
            <a:ext cx="3821025" cy="1143000"/>
          </a:xfrm>
          <a:prstGeom prst="roundRect">
            <a:avLst>
              <a:gd name="adj" fmla="val 4800"/>
            </a:avLst>
          </a:prstGeom>
          <a:solidFill>
            <a:srgbClr val="E3EDF2"/>
          </a:solidFill>
          <a:ln/>
        </p:spPr>
      </p:sp>
      <p:sp>
        <p:nvSpPr>
          <p:cNvPr id="27" name="notelbl-10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28" name="note-10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Entrada al ala, lado nuevo. Poste sellado. La ofensiva se ha reflejado en espejo.</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07-0"/>
          <p:cNvSpPr/>
          <p:nvPr/>
        </p:nvSpPr>
        <p:spPr>
          <a:xfrm flipH="1" flipV="1">
            <a:off x="2478608" y="3752737"/>
            <a:ext cx="644944" cy="16537"/>
          </a:xfrm>
          <a:prstGeom prst="line">
            <a:avLst/>
          </a:prstGeom>
          <a:noFill/>
          <a:ln w="44450">
            <a:solidFill>
              <a:srgbClr val="2E7391">
                <a:alpha val="65000"/>
              </a:srgbClr>
            </a:solidFill>
            <a:prstDash val="solid"/>
            <a:tailEnd type="oval"/>
          </a:ln>
        </p:spPr>
      </p:sp>
      <p:sp>
        <p:nvSpPr>
          <p:cNvPr id="14" name="tr-107-1"/>
          <p:cNvSpPr/>
          <p:nvPr/>
        </p:nvSpPr>
        <p:spPr>
          <a:xfrm flipV="1">
            <a:off x="1858469" y="3711394"/>
            <a:ext cx="603601" cy="57880"/>
          </a:xfrm>
          <a:prstGeom prst="line">
            <a:avLst/>
          </a:prstGeom>
          <a:noFill/>
          <a:ln w="19050">
            <a:solidFill>
              <a:srgbClr val="14283A"/>
            </a:solidFill>
            <a:prstDash val="solid"/>
          </a:ln>
        </p:spPr>
      </p:sp>
      <p:sp>
        <p:nvSpPr>
          <p:cNvPr id="15" name="tr-107-1"/>
          <p:cNvSpPr/>
          <p:nvPr/>
        </p:nvSpPr>
        <p:spPr>
          <a:xfrm>
            <a:off x="2462071" y="3711394"/>
            <a:ext cx="661481" cy="66148"/>
          </a:xfrm>
          <a:prstGeom prst="line">
            <a:avLst/>
          </a:prstGeom>
          <a:noFill/>
          <a:ln w="19050">
            <a:solidFill>
              <a:srgbClr val="14283A"/>
            </a:solidFill>
            <a:prstDash val="solid"/>
            <a:tailEnd type="triangle"/>
          </a:ln>
        </p:spPr>
      </p:sp>
      <p:sp>
        <p:nvSpPr>
          <p:cNvPr id="16" name="!!o1"/>
          <p:cNvSpPr/>
          <p:nvPr/>
        </p:nvSpPr>
        <p:spPr>
          <a:xfrm>
            <a:off x="2371117" y="3645246"/>
            <a:ext cx="214981" cy="214981"/>
          </a:xfrm>
          <a:prstGeom prst="ellipse">
            <a:avLst/>
          </a:prstGeom>
          <a:solidFill>
            <a:srgbClr val="FFFFFF"/>
          </a:solidFill>
          <a:ln w="19050">
            <a:solidFill>
              <a:srgbClr val="14283A"/>
            </a:solidFill>
            <a:prstDash val="solid"/>
          </a:ln>
        </p:spPr>
      </p:sp>
      <p:sp>
        <p:nvSpPr>
          <p:cNvPr id="17" name="!!no1"/>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16061" y="3670051"/>
            <a:ext cx="214981" cy="214981"/>
          </a:xfrm>
          <a:prstGeom prst="ellipse">
            <a:avLst/>
          </a:prstGeom>
          <a:solidFill>
            <a:srgbClr val="FFFFFF"/>
          </a:solidFill>
          <a:ln w="19050">
            <a:solidFill>
              <a:srgbClr val="14283A"/>
            </a:solidFill>
            <a:prstDash val="solid"/>
          </a:ln>
        </p:spPr>
      </p:sp>
      <p:sp>
        <p:nvSpPr>
          <p:cNvPr id="19" name="!!no2"/>
          <p:cNvSpPr/>
          <p:nvPr/>
        </p:nvSpPr>
        <p:spPr>
          <a:xfrm>
            <a:off x="3016061" y="36700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21"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3"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5"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991745" y="285146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8" name="notebox-107"/>
          <p:cNvSpPr/>
          <p:nvPr/>
        </p:nvSpPr>
        <p:spPr>
          <a:xfrm>
            <a:off x="4911495" y="2606040"/>
            <a:ext cx="3821025" cy="1143000"/>
          </a:xfrm>
          <a:prstGeom prst="roundRect">
            <a:avLst>
              <a:gd name="adj" fmla="val 4800"/>
            </a:avLst>
          </a:prstGeom>
          <a:solidFill>
            <a:srgbClr val="E3EDF2"/>
          </a:solidFill>
          <a:ln/>
        </p:spPr>
      </p:sp>
      <p:sp>
        <p:nvSpPr>
          <p:cNvPr id="29" name="notelbl-10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0" name="note-10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Pantalla al otro lado otra vez — y la continuidad llegó a casa: la forma exacta del inicio, cada jugador un asiento más allá.</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CONTINUIDAD 4-OUT  ·  POSTE +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Motion de Pantallas (Rick Majerus)</a:t>
            </a:r>
            <a:endParaRPr lang="en-US" sz="2200" dirty="0"/>
          </a:p>
        </p:txBody>
      </p:sp>
      <p:sp>
        <p:nvSpPr>
          <p:cNvPr id="4" name="ph-10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8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08"/>
          <p:cNvSpPr/>
          <p:nvPr/>
        </p:nvSpPr>
        <p:spPr>
          <a:xfrm flipH="1" flipV="1">
            <a:off x="3024329" y="1834442"/>
            <a:ext cx="1017027" cy="1066638"/>
          </a:xfrm>
          <a:prstGeom prst="line">
            <a:avLst/>
          </a:prstGeom>
          <a:noFill/>
          <a:ln w="19050">
            <a:solidFill>
              <a:srgbClr val="2E7391"/>
            </a:solidFill>
            <a:prstDash val="dash"/>
            <a:tailEnd type="triangle"/>
          </a:ln>
        </p:spPr>
      </p:sp>
      <p:sp>
        <p:nvSpPr>
          <p:cNvPr id="14" name="!!o1"/>
          <p:cNvSpPr/>
          <p:nvPr/>
        </p:nvSpPr>
        <p:spPr>
          <a:xfrm>
            <a:off x="2371117" y="3645246"/>
            <a:ext cx="214981" cy="214981"/>
          </a:xfrm>
          <a:prstGeom prst="ellipse">
            <a:avLst/>
          </a:prstGeom>
          <a:solidFill>
            <a:srgbClr val="FFFFFF"/>
          </a:solidFill>
          <a:ln w="19050">
            <a:solidFill>
              <a:srgbClr val="14283A"/>
            </a:solidFill>
            <a:prstDash val="solid"/>
          </a:ln>
        </p:spPr>
      </p:sp>
      <p:sp>
        <p:nvSpPr>
          <p:cNvPr id="15" name="!!no1"/>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016061" y="3670051"/>
            <a:ext cx="214981" cy="214981"/>
          </a:xfrm>
          <a:prstGeom prst="ellipse">
            <a:avLst/>
          </a:prstGeom>
          <a:solidFill>
            <a:srgbClr val="FFFFFF"/>
          </a:solidFill>
          <a:ln w="19050">
            <a:solidFill>
              <a:srgbClr val="14283A"/>
            </a:solidFill>
            <a:prstDash val="solid"/>
          </a:ln>
        </p:spPr>
      </p:sp>
      <p:sp>
        <p:nvSpPr>
          <p:cNvPr id="17" name="!!no2"/>
          <p:cNvSpPr/>
          <p:nvPr/>
        </p:nvSpPr>
        <p:spPr>
          <a:xfrm>
            <a:off x="3016061" y="36700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2859737"/>
            <a:ext cx="214981" cy="214981"/>
          </a:xfrm>
          <a:prstGeom prst="ellipse">
            <a:avLst/>
          </a:prstGeom>
          <a:solidFill>
            <a:srgbClr val="FFFFFF"/>
          </a:solidFill>
          <a:ln w="19050">
            <a:solidFill>
              <a:srgbClr val="14283A"/>
            </a:solidFill>
            <a:prstDash val="solid"/>
          </a:ln>
        </p:spPr>
      </p:sp>
      <p:sp>
        <p:nvSpPr>
          <p:cNvPr id="19" name="!!no3"/>
          <p:cNvSpPr/>
          <p:nvPr/>
        </p:nvSpPr>
        <p:spPr>
          <a:xfrm>
            <a:off x="882785"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826375" y="2868006"/>
            <a:ext cx="214981" cy="214981"/>
          </a:xfrm>
          <a:prstGeom prst="ellipse">
            <a:avLst/>
          </a:prstGeom>
          <a:solidFill>
            <a:srgbClr val="FFFFFF"/>
          </a:solidFill>
          <a:ln w="19050">
            <a:solidFill>
              <a:srgbClr val="14283A"/>
            </a:solidFill>
            <a:prstDash val="solid"/>
          </a:ln>
        </p:spPr>
      </p:sp>
      <p:sp>
        <p:nvSpPr>
          <p:cNvPr id="21" name="!!no4"/>
          <p:cNvSpPr/>
          <p:nvPr/>
        </p:nvSpPr>
        <p:spPr>
          <a:xfrm>
            <a:off x="3826375"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09348" y="1801368"/>
            <a:ext cx="214981" cy="214981"/>
          </a:xfrm>
          <a:prstGeom prst="ellipse">
            <a:avLst/>
          </a:prstGeom>
          <a:solidFill>
            <a:srgbClr val="FFFFFF"/>
          </a:solidFill>
          <a:ln w="19050">
            <a:solidFill>
              <a:srgbClr val="14283A"/>
            </a:solidFill>
            <a:prstDash val="solid"/>
          </a:ln>
        </p:spPr>
      </p:sp>
      <p:sp>
        <p:nvSpPr>
          <p:cNvPr id="23" name="!!no5"/>
          <p:cNvSpPr/>
          <p:nvPr/>
        </p:nvSpPr>
        <p:spPr>
          <a:xfrm>
            <a:off x="2809348" y="18013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74718" y="17848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Rick Majerus — quizá el mejor maestro de ofensiva de media cancha que ha dado el basquetbol universitario — construyó sus equipos de Utah sobre esto: cuatro afuera, uno adentro, donde cada pase va seguido de una pantalla al lado contrario y el poste cruza el carril para encontrarse con el balón en cada reversión. Nada elegante, todo preciso: ángulos, tiempos, y una recepción sellada en el poste al final de la cadena.</a:t>
            </a:r>
            <a:endParaRPr lang="en-US" sz="950" dirty="0"/>
          </a:p>
        </p:txBody>
      </p:sp>
      <p:sp>
        <p:nvSpPr>
          <p:cNvPr id="26" name="notebox-108"/>
          <p:cNvSpPr/>
          <p:nvPr/>
        </p:nvSpPr>
        <p:spPr>
          <a:xfrm>
            <a:off x="4911495" y="2606040"/>
            <a:ext cx="3821025" cy="1143000"/>
          </a:xfrm>
          <a:prstGeom prst="roundRect">
            <a:avLst>
              <a:gd name="adj" fmla="val 4800"/>
            </a:avLst>
          </a:prstGeom>
          <a:solidFill>
            <a:srgbClr val="E3EDF2"/>
          </a:solidFill>
          <a:ln/>
        </p:spPr>
      </p:sp>
      <p:sp>
        <p:nvSpPr>
          <p:cNvPr id="27" name="notelbl-10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8</a:t>
            </a:r>
            <a:endParaRPr lang="en-US" sz="900" dirty="0"/>
          </a:p>
        </p:txBody>
      </p:sp>
      <p:sp>
        <p:nvSpPr>
          <p:cNvPr id="28" name="note-10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el premio por el que Majerus construyó todo: una recepción profunda en el poste contra un defensor que persiguió pantallas toda la posesión. Anota — o suelta afuera y córrela otra vez.</a:t>
            </a:r>
            <a:endParaRPr lang="en-US" sz="1050" dirty="0"/>
          </a:p>
        </p:txBody>
      </p:sp>
      <p:sp>
        <p:nvSpPr>
          <p:cNvPr id="29" name="kp-10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0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pantallas se ponen al defensor, no a un lugar — pecho al hombro por donde quiere pasar.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cortador prepara a su hombre: camínalo adentro y explota hombro con hombro por la pantalla.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poste corre hacia el balón en CADA pase que cruza la cancha — siempre es objetivo, siempre sella.</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0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93301"/>
            <a:ext cx="214981" cy="214981"/>
          </a:xfrm>
          <a:prstGeom prst="ellipse">
            <a:avLst/>
          </a:prstGeom>
          <a:solidFill>
            <a:srgbClr val="FFFFFF"/>
          </a:solidFill>
          <a:ln w="19050">
            <a:solidFill>
              <a:srgbClr val="14283A"/>
            </a:solidFill>
            <a:prstDash val="solid"/>
          </a:ln>
        </p:spPr>
      </p:sp>
      <p:sp>
        <p:nvSpPr>
          <p:cNvPr id="14" name="!!no1"/>
          <p:cNvSpPr/>
          <p:nvPr/>
        </p:nvSpPr>
        <p:spPr>
          <a:xfrm>
            <a:off x="2371117" y="38933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2570339"/>
            <a:ext cx="214981" cy="214981"/>
          </a:xfrm>
          <a:prstGeom prst="ellipse">
            <a:avLst/>
          </a:prstGeom>
          <a:solidFill>
            <a:srgbClr val="FFFFFF"/>
          </a:solidFill>
          <a:ln w="19050">
            <a:solidFill>
              <a:srgbClr val="14283A"/>
            </a:solidFill>
            <a:prstDash val="solid"/>
          </a:ln>
        </p:spPr>
      </p:sp>
      <p:sp>
        <p:nvSpPr>
          <p:cNvPr id="20" name="!!no4"/>
          <p:cNvSpPr/>
          <p:nvPr/>
        </p:nvSpPr>
        <p:spPr>
          <a:xfrm>
            <a:off x="1916349"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2570339"/>
            <a:ext cx="214981" cy="214981"/>
          </a:xfrm>
          <a:prstGeom prst="ellipse">
            <a:avLst/>
          </a:prstGeom>
          <a:solidFill>
            <a:srgbClr val="FFFFFF"/>
          </a:solidFill>
          <a:ln w="19050">
            <a:solidFill>
              <a:srgbClr val="14283A"/>
            </a:solidFill>
            <a:prstDash val="solid"/>
          </a:ln>
        </p:spPr>
      </p:sp>
      <p:sp>
        <p:nvSpPr>
          <p:cNvPr id="22" name="!!no5"/>
          <p:cNvSpPr/>
          <p:nvPr/>
        </p:nvSpPr>
        <p:spPr>
          <a:xfrm>
            <a:off x="2825885"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876764"/>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5" name="notebox-109"/>
          <p:cNvSpPr/>
          <p:nvPr/>
        </p:nvSpPr>
        <p:spPr>
          <a:xfrm>
            <a:off x="4911495" y="2606040"/>
            <a:ext cx="3821025" cy="1143000"/>
          </a:xfrm>
          <a:prstGeom prst="roundRect">
            <a:avLst>
              <a:gd name="adj" fmla="val 4800"/>
            </a:avLst>
          </a:prstGeom>
          <a:solidFill>
            <a:srgbClr val="E3EDF2"/>
          </a:solidFill>
          <a:ln/>
        </p:spPr>
      </p:sp>
      <p:sp>
        <p:nvSpPr>
          <p:cNvPr id="26" name="notelbl-10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0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Posesiones de necesito-canasta, salidas de tiempo fuera, o para conseguir un toque de pintura cuesta abajo contra una defensa armada.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0-0"/>
          <p:cNvSpPr/>
          <p:nvPr/>
        </p:nvSpPr>
        <p:spPr>
          <a:xfrm flipH="1" flipV="1">
            <a:off x="2106525" y="3546024"/>
            <a:ext cx="372083" cy="454768"/>
          </a:xfrm>
          <a:prstGeom prst="line">
            <a:avLst/>
          </a:prstGeom>
          <a:noFill/>
          <a:ln w="19050">
            <a:solidFill>
              <a:srgbClr val="14283A"/>
            </a:solidFill>
            <a:prstDash val="sysDot"/>
          </a:ln>
        </p:spPr>
      </p:sp>
      <p:sp>
        <p:nvSpPr>
          <p:cNvPr id="14" name="tr-110-0"/>
          <p:cNvSpPr/>
          <p:nvPr/>
        </p:nvSpPr>
        <p:spPr>
          <a:xfrm flipH="1" flipV="1">
            <a:off x="1800590" y="3240089"/>
            <a:ext cx="305935" cy="305935"/>
          </a:xfrm>
          <a:prstGeom prst="line">
            <a:avLst/>
          </a:prstGeom>
          <a:noFill/>
          <a:ln w="19050">
            <a:solidFill>
              <a:srgbClr val="14283A"/>
            </a:solidFill>
            <a:prstDash val="sysDot"/>
            <a:tailEnd type="triangle"/>
          </a:ln>
        </p:spPr>
      </p:sp>
      <p:sp>
        <p:nvSpPr>
          <p:cNvPr id="15" name="tr-110-1"/>
          <p:cNvSpPr/>
          <p:nvPr/>
        </p:nvSpPr>
        <p:spPr>
          <a:xfrm>
            <a:off x="2023840" y="2677830"/>
            <a:ext cx="107491" cy="512648"/>
          </a:xfrm>
          <a:prstGeom prst="line">
            <a:avLst/>
          </a:prstGeom>
          <a:noFill/>
          <a:ln w="44450">
            <a:solidFill>
              <a:srgbClr val="2E7391">
                <a:alpha val="65000"/>
              </a:srgbClr>
            </a:solidFill>
            <a:prstDash val="solid"/>
            <a:tailEnd type="oval"/>
          </a:ln>
        </p:spPr>
      </p:sp>
      <p:sp>
        <p:nvSpPr>
          <p:cNvPr id="16" name="!!o1"/>
          <p:cNvSpPr/>
          <p:nvPr/>
        </p:nvSpPr>
        <p:spPr>
          <a:xfrm>
            <a:off x="1693099" y="3132598"/>
            <a:ext cx="214981" cy="214981"/>
          </a:xfrm>
          <a:prstGeom prst="ellipse">
            <a:avLst/>
          </a:prstGeom>
          <a:solidFill>
            <a:srgbClr val="FFFFFF"/>
          </a:solidFill>
          <a:ln w="19050">
            <a:solidFill>
              <a:srgbClr val="14283A"/>
            </a:solidFill>
            <a:prstDash val="solid"/>
          </a:ln>
        </p:spPr>
      </p:sp>
      <p:sp>
        <p:nvSpPr>
          <p:cNvPr id="17" name="!!no1"/>
          <p:cNvSpPr/>
          <p:nvPr/>
        </p:nvSpPr>
        <p:spPr>
          <a:xfrm>
            <a:off x="1693099"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023840" y="3082987"/>
            <a:ext cx="214981" cy="214981"/>
          </a:xfrm>
          <a:prstGeom prst="ellipse">
            <a:avLst/>
          </a:prstGeom>
          <a:solidFill>
            <a:srgbClr val="FFFFFF"/>
          </a:solidFill>
          <a:ln w="19050">
            <a:solidFill>
              <a:srgbClr val="14283A"/>
            </a:solidFill>
            <a:prstDash val="solid"/>
          </a:ln>
        </p:spPr>
      </p:sp>
      <p:sp>
        <p:nvSpPr>
          <p:cNvPr id="23" name="!!no4"/>
          <p:cNvSpPr/>
          <p:nvPr/>
        </p:nvSpPr>
        <p:spPr>
          <a:xfrm>
            <a:off x="2023840"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2570339"/>
            <a:ext cx="214981" cy="214981"/>
          </a:xfrm>
          <a:prstGeom prst="ellipse">
            <a:avLst/>
          </a:prstGeom>
          <a:solidFill>
            <a:srgbClr val="FFFFFF"/>
          </a:solidFill>
          <a:ln w="19050">
            <a:solidFill>
              <a:srgbClr val="14283A"/>
            </a:solidFill>
            <a:prstDash val="solid"/>
          </a:ln>
        </p:spPr>
      </p:sp>
      <p:sp>
        <p:nvSpPr>
          <p:cNvPr id="25" name="!!no5"/>
          <p:cNvSpPr/>
          <p:nvPr/>
        </p:nvSpPr>
        <p:spPr>
          <a:xfrm>
            <a:off x="2825885"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1858469" y="3116061"/>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8" name="notebox-110"/>
          <p:cNvSpPr/>
          <p:nvPr/>
        </p:nvSpPr>
        <p:spPr>
          <a:xfrm>
            <a:off x="4911495" y="2606040"/>
            <a:ext cx="3821025" cy="1143000"/>
          </a:xfrm>
          <a:prstGeom prst="roundRect">
            <a:avLst>
              <a:gd name="adj" fmla="val 4800"/>
            </a:avLst>
          </a:prstGeom>
          <a:solidFill>
            <a:srgbClr val="E3EDF2"/>
          </a:solidFill>
          <a:ln/>
        </p:spPr>
      </p:sp>
      <p:sp>
        <p:nvSpPr>
          <p:cNvPr id="29" name="notelbl-1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ataca por la pantalla de 4 hacia la izquierda — obliga a la defensa a comprometerse con ese lado.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1-0"/>
          <p:cNvSpPr/>
          <p:nvPr/>
        </p:nvSpPr>
        <p:spPr>
          <a:xfrm>
            <a:off x="1800590" y="3240089"/>
            <a:ext cx="553990" cy="181907"/>
          </a:xfrm>
          <a:prstGeom prst="line">
            <a:avLst/>
          </a:prstGeom>
          <a:noFill/>
          <a:ln w="19050">
            <a:solidFill>
              <a:srgbClr val="14283A"/>
            </a:solidFill>
            <a:prstDash val="sysDot"/>
          </a:ln>
        </p:spPr>
      </p:sp>
      <p:sp>
        <p:nvSpPr>
          <p:cNvPr id="14" name="tr-111-0"/>
          <p:cNvSpPr/>
          <p:nvPr/>
        </p:nvSpPr>
        <p:spPr>
          <a:xfrm flipV="1">
            <a:off x="2354580" y="3107793"/>
            <a:ext cx="603601" cy="314203"/>
          </a:xfrm>
          <a:prstGeom prst="line">
            <a:avLst/>
          </a:prstGeom>
          <a:noFill/>
          <a:ln w="19050">
            <a:solidFill>
              <a:srgbClr val="14283A"/>
            </a:solidFill>
            <a:prstDash val="sysDot"/>
          </a:ln>
        </p:spPr>
      </p:sp>
      <p:sp>
        <p:nvSpPr>
          <p:cNvPr id="15" name="tr-111-0"/>
          <p:cNvSpPr/>
          <p:nvPr/>
        </p:nvSpPr>
        <p:spPr>
          <a:xfrm flipH="1" flipV="1">
            <a:off x="2875496" y="2553802"/>
            <a:ext cx="82685" cy="553990"/>
          </a:xfrm>
          <a:prstGeom prst="line">
            <a:avLst/>
          </a:prstGeom>
          <a:noFill/>
          <a:ln w="19050">
            <a:solidFill>
              <a:srgbClr val="14283A"/>
            </a:solidFill>
            <a:prstDash val="sysDot"/>
            <a:tailEnd type="triangle"/>
          </a:ln>
        </p:spPr>
      </p:sp>
      <p:sp>
        <p:nvSpPr>
          <p:cNvPr id="16" name="tr-111-1"/>
          <p:cNvSpPr/>
          <p:nvPr/>
        </p:nvSpPr>
        <p:spPr>
          <a:xfrm flipH="1">
            <a:off x="2776274" y="2677830"/>
            <a:ext cx="157102" cy="512648"/>
          </a:xfrm>
          <a:prstGeom prst="line">
            <a:avLst/>
          </a:prstGeom>
          <a:noFill/>
          <a:ln w="44450">
            <a:solidFill>
              <a:srgbClr val="2E7391">
                <a:alpha val="65000"/>
              </a:srgbClr>
            </a:solidFill>
            <a:prstDash val="solid"/>
            <a:tailEnd type="oval"/>
          </a:ln>
        </p:spPr>
      </p:sp>
      <p:sp>
        <p:nvSpPr>
          <p:cNvPr id="17"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8"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023840" y="3082987"/>
            <a:ext cx="214981" cy="214981"/>
          </a:xfrm>
          <a:prstGeom prst="ellipse">
            <a:avLst/>
          </a:prstGeom>
          <a:solidFill>
            <a:srgbClr val="FFFFFF"/>
          </a:solidFill>
          <a:ln w="19050">
            <a:solidFill>
              <a:srgbClr val="14283A"/>
            </a:solidFill>
            <a:prstDash val="solid"/>
          </a:ln>
        </p:spPr>
      </p:sp>
      <p:sp>
        <p:nvSpPr>
          <p:cNvPr id="24" name="!!no4"/>
          <p:cNvSpPr/>
          <p:nvPr/>
        </p:nvSpPr>
        <p:spPr>
          <a:xfrm>
            <a:off x="2023840"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668783" y="3082987"/>
            <a:ext cx="214981" cy="214981"/>
          </a:xfrm>
          <a:prstGeom prst="ellipse">
            <a:avLst/>
          </a:prstGeom>
          <a:solidFill>
            <a:srgbClr val="FFFFFF"/>
          </a:solidFill>
          <a:ln w="19050">
            <a:solidFill>
              <a:srgbClr val="14283A"/>
            </a:solidFill>
            <a:prstDash val="solid"/>
          </a:ln>
        </p:spPr>
      </p:sp>
      <p:sp>
        <p:nvSpPr>
          <p:cNvPr id="26" name="!!no5"/>
          <p:cNvSpPr/>
          <p:nvPr/>
        </p:nvSpPr>
        <p:spPr>
          <a:xfrm>
            <a:off x="2668783" y="308298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933376" y="2429775"/>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9" name="notebox-111"/>
          <p:cNvSpPr/>
          <p:nvPr/>
        </p:nvSpPr>
        <p:spPr>
          <a:xfrm>
            <a:off x="4911495" y="2606040"/>
            <a:ext cx="3821025" cy="1143000"/>
          </a:xfrm>
          <a:prstGeom prst="roundRect">
            <a:avLst>
              <a:gd name="adj" fmla="val 4800"/>
            </a:avLst>
          </a:prstGeom>
          <a:solidFill>
            <a:srgbClr val="E3EDF2"/>
          </a:solidFill>
          <a:ln/>
        </p:spPr>
      </p:sp>
      <p:sp>
        <p:nvSpPr>
          <p:cNvPr id="30" name="notelbl-1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1" name="note-1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giro: 5 re-pantalla y 1 serpentea de vuelta a la derecha, doblando la esquina cuesta abajo.</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2-0"/>
          <p:cNvSpPr/>
          <p:nvPr/>
        </p:nvSpPr>
        <p:spPr>
          <a:xfrm flipH="1" flipV="1">
            <a:off x="2660515" y="2181719"/>
            <a:ext cx="115759" cy="1008758"/>
          </a:xfrm>
          <a:prstGeom prst="line">
            <a:avLst/>
          </a:prstGeom>
          <a:noFill/>
          <a:ln w="19050">
            <a:solidFill>
              <a:srgbClr val="14283A"/>
            </a:solidFill>
            <a:prstDash val="solid"/>
          </a:ln>
        </p:spPr>
      </p:sp>
      <p:sp>
        <p:nvSpPr>
          <p:cNvPr id="14" name="tr-112-0"/>
          <p:cNvSpPr/>
          <p:nvPr/>
        </p:nvSpPr>
        <p:spPr>
          <a:xfrm flipH="1" flipV="1">
            <a:off x="2594367" y="1917127"/>
            <a:ext cx="66148" cy="264592"/>
          </a:xfrm>
          <a:prstGeom prst="line">
            <a:avLst/>
          </a:prstGeom>
          <a:noFill/>
          <a:ln w="19050">
            <a:solidFill>
              <a:srgbClr val="14283A"/>
            </a:solidFill>
            <a:prstDash val="solid"/>
            <a:tailEnd type="triangle"/>
          </a:ln>
        </p:spPr>
      </p:sp>
      <p:sp>
        <p:nvSpPr>
          <p:cNvPr id="15" name="tr-112-1"/>
          <p:cNvSpPr/>
          <p:nvPr/>
        </p:nvSpPr>
        <p:spPr>
          <a:xfrm>
            <a:off x="2131330" y="3190478"/>
            <a:ext cx="347277" cy="661481"/>
          </a:xfrm>
          <a:prstGeom prst="line">
            <a:avLst/>
          </a:prstGeom>
          <a:noFill/>
          <a:ln w="19050">
            <a:solidFill>
              <a:srgbClr val="14283A"/>
            </a:solidFill>
            <a:prstDash val="solid"/>
            <a:tailEnd type="triangle"/>
          </a:ln>
        </p:spPr>
      </p:sp>
      <p:sp>
        <p:nvSpPr>
          <p:cNvPr id="16"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7"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3"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5"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33376"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8" name="notebox-112"/>
          <p:cNvSpPr/>
          <p:nvPr/>
        </p:nvSpPr>
        <p:spPr>
          <a:xfrm>
            <a:off x="4911495" y="2606040"/>
            <a:ext cx="3821025" cy="1143000"/>
          </a:xfrm>
          <a:prstGeom prst="roundRect">
            <a:avLst>
              <a:gd name="adj" fmla="val 4800"/>
            </a:avLst>
          </a:prstGeom>
          <a:solidFill>
            <a:srgbClr val="E3EDF2"/>
          </a:solidFill>
          <a:ln/>
        </p:spPr>
      </p:sp>
      <p:sp>
        <p:nvSpPr>
          <p:cNvPr id="29" name="notelbl-1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1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rueda fuerte al aro, 4 se abre a la punta — pase corto o pase atrás, elige tu veneno.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13"/>
          <p:cNvSpPr/>
          <p:nvPr/>
        </p:nvSpPr>
        <p:spPr>
          <a:xfrm flipH="1">
            <a:off x="2586098" y="2479386"/>
            <a:ext cx="396889" cy="1298156"/>
          </a:xfrm>
          <a:prstGeom prst="line">
            <a:avLst/>
          </a:prstGeom>
          <a:noFill/>
          <a:ln w="19050">
            <a:solidFill>
              <a:srgbClr val="2E7391"/>
            </a:solidFill>
            <a:prstDash val="dash"/>
            <a:tailEnd type="triangle"/>
          </a:ln>
        </p:spPr>
      </p:sp>
      <p:sp>
        <p:nvSpPr>
          <p:cNvPr id="14" name="!!o1"/>
          <p:cNvSpPr/>
          <p:nvPr/>
        </p:nvSpPr>
        <p:spPr>
          <a:xfrm>
            <a:off x="2768006" y="2446312"/>
            <a:ext cx="214981" cy="214981"/>
          </a:xfrm>
          <a:prstGeom prst="ellipse">
            <a:avLst/>
          </a:prstGeom>
          <a:solidFill>
            <a:srgbClr val="FFFFFF"/>
          </a:solidFill>
          <a:ln w="19050">
            <a:solidFill>
              <a:srgbClr val="14283A"/>
            </a:solidFill>
            <a:prstDash val="solid"/>
          </a:ln>
        </p:spPr>
      </p:sp>
      <p:sp>
        <p:nvSpPr>
          <p:cNvPr id="15" name="!!no1"/>
          <p:cNvSpPr/>
          <p:nvPr/>
        </p:nvSpPr>
        <p:spPr>
          <a:xfrm>
            <a:off x="276800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1"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3"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72793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6" name="notebox-113"/>
          <p:cNvSpPr/>
          <p:nvPr/>
        </p:nvSpPr>
        <p:spPr>
          <a:xfrm>
            <a:off x="4911495" y="2606040"/>
            <a:ext cx="3821025" cy="1143000"/>
          </a:xfrm>
          <a:prstGeom prst="roundRect">
            <a:avLst>
              <a:gd name="adj" fmla="val 4800"/>
            </a:avLst>
          </a:prstGeom>
          <a:solidFill>
            <a:srgbClr val="E3EDF2"/>
          </a:solidFill>
          <a:ln/>
        </p:spPr>
      </p:sp>
      <p:sp>
        <p:nvSpPr>
          <p:cNvPr id="27" name="notelbl-1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¿Pase corto cubierto? Pase atrás a 4. Las esquinas nunca se movieron — sus defensores no pueden ayudar.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JUGADA ARMADA  ·  PANTALLA DIRECTA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Horns Twist</a:t>
            </a:r>
            <a:endParaRPr lang="en-US" sz="2200" dirty="0"/>
          </a:p>
        </p:txBody>
      </p:sp>
      <p:sp>
        <p:nvSpPr>
          <p:cNvPr id="4" name="ph-1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4-0"/>
          <p:cNvSpPr/>
          <p:nvPr/>
        </p:nvSpPr>
        <p:spPr>
          <a:xfrm>
            <a:off x="2875496" y="2553802"/>
            <a:ext cx="678018" cy="372083"/>
          </a:xfrm>
          <a:prstGeom prst="line">
            <a:avLst/>
          </a:prstGeom>
          <a:noFill/>
          <a:ln w="19050">
            <a:solidFill>
              <a:srgbClr val="14283A"/>
            </a:solidFill>
            <a:prstDash val="solid"/>
          </a:ln>
        </p:spPr>
      </p:sp>
      <p:sp>
        <p:nvSpPr>
          <p:cNvPr id="14" name="tr-114-0"/>
          <p:cNvSpPr/>
          <p:nvPr/>
        </p:nvSpPr>
        <p:spPr>
          <a:xfrm>
            <a:off x="3553514" y="2925885"/>
            <a:ext cx="330740" cy="124028"/>
          </a:xfrm>
          <a:prstGeom prst="line">
            <a:avLst/>
          </a:prstGeom>
          <a:noFill/>
          <a:ln w="19050">
            <a:solidFill>
              <a:srgbClr val="14283A"/>
            </a:solidFill>
            <a:prstDash val="solid"/>
            <a:tailEnd type="triangle"/>
          </a:ln>
        </p:spPr>
      </p:sp>
      <p:sp>
        <p:nvSpPr>
          <p:cNvPr id="15" name="!!o1"/>
          <p:cNvSpPr/>
          <p:nvPr/>
        </p:nvSpPr>
        <p:spPr>
          <a:xfrm>
            <a:off x="3776764" y="2942422"/>
            <a:ext cx="214981" cy="214981"/>
          </a:xfrm>
          <a:prstGeom prst="ellipse">
            <a:avLst/>
          </a:prstGeom>
          <a:solidFill>
            <a:srgbClr val="FFFFFF"/>
          </a:solidFill>
          <a:ln w="19050">
            <a:solidFill>
              <a:srgbClr val="14283A"/>
            </a:solidFill>
            <a:prstDash val="solid"/>
          </a:ln>
        </p:spPr>
      </p:sp>
      <p:sp>
        <p:nvSpPr>
          <p:cNvPr id="16" name="!!no1"/>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371117" y="3744468"/>
            <a:ext cx="214981" cy="214981"/>
          </a:xfrm>
          <a:prstGeom prst="ellipse">
            <a:avLst/>
          </a:prstGeom>
          <a:solidFill>
            <a:srgbClr val="FFFFFF"/>
          </a:solidFill>
          <a:ln w="19050">
            <a:solidFill>
              <a:srgbClr val="14283A"/>
            </a:solidFill>
            <a:prstDash val="solid"/>
          </a:ln>
        </p:spPr>
      </p:sp>
      <p:sp>
        <p:nvSpPr>
          <p:cNvPr id="22" name="!!no4"/>
          <p:cNvSpPr/>
          <p:nvPr/>
        </p:nvSpPr>
        <p:spPr>
          <a:xfrm>
            <a:off x="2371117" y="374446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486876" y="1809637"/>
            <a:ext cx="214981" cy="214981"/>
          </a:xfrm>
          <a:prstGeom prst="ellipse">
            <a:avLst/>
          </a:prstGeom>
          <a:solidFill>
            <a:srgbClr val="FFFFFF"/>
          </a:solidFill>
          <a:ln w="19050">
            <a:solidFill>
              <a:srgbClr val="14283A"/>
            </a:solidFill>
            <a:prstDash val="solid"/>
          </a:ln>
        </p:spPr>
      </p:sp>
      <p:sp>
        <p:nvSpPr>
          <p:cNvPr id="24" name="!!no5"/>
          <p:cNvSpPr/>
          <p:nvPr/>
        </p:nvSpPr>
        <p:spPr>
          <a:xfrm>
            <a:off x="248687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2793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jugada armada principal. Alineación Horns — grandes en los codos, tiradores pegados a las esquinas — con doble pantalla en giro: 1 rechaza la primera pantalla y dobla la esquina con la re-pantalla. Termina en espaciado 4-Out si no sale nada.</a:t>
            </a:r>
            <a:endParaRPr lang="en-US" sz="950" dirty="0"/>
          </a:p>
        </p:txBody>
      </p:sp>
      <p:sp>
        <p:nvSpPr>
          <p:cNvPr id="27" name="notebox-114"/>
          <p:cNvSpPr/>
          <p:nvPr/>
        </p:nvSpPr>
        <p:spPr>
          <a:xfrm>
            <a:off x="4911495" y="2606040"/>
            <a:ext cx="3821025" cy="1143000"/>
          </a:xfrm>
          <a:prstGeom prst="roundRect">
            <a:avLst>
              <a:gd name="adj" fmla="val 4800"/>
            </a:avLst>
          </a:prstGeom>
          <a:solidFill>
            <a:srgbClr val="E3EDF2"/>
          </a:solidFill>
          <a:ln/>
        </p:spPr>
      </p:sp>
      <p:sp>
        <p:nvSpPr>
          <p:cNvPr id="28" name="notelbl-1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29" name="note-1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tiro: 1 sale al ala y quedamos en espaciado 4-Out con 5 adentro. La ofensiva continúa.</a:t>
            </a:r>
            <a:endParaRPr lang="en-US" sz="1050" dirty="0"/>
          </a:p>
        </p:txBody>
      </p:sp>
      <p:sp>
        <p:nvSpPr>
          <p:cNvPr id="30" name="kp-11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11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esquinas NUNCA se mueven antes — su gravedad es la jugada.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Lecturas en orden: aro (rol) → pase corto → el que se abre → esquinas. Díganlas en el huddle.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rechazo siempre está vivo: si X1 se adelanta a la primera pantalla, 1 ataca al otro lado de inmediato.</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OFENSIVA DE ZONA</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Un paquete para toda zona — 2-3, 2-1-2, 3-2, 1-3-1</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Loader — Ofensiva vs Zona 2-3  ·  Ataque de Espacios — vs 2-3 (Brad Brownell)  ·  Skip y Pin — Pantallas contra la 2-3  ·  Split — vs Frentes Pares (2-1-2)  ·  Cazador de Esquinas — vs 1-3-1  ·  Flash — vs 3-2 / 1-2-2</a:t>
            </a:r>
            <a:endParaRPr lang="en-US" sz="1100"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1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6"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0"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2"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0" name="notebox-116"/>
          <p:cNvSpPr/>
          <p:nvPr/>
        </p:nvSpPr>
        <p:spPr>
          <a:xfrm>
            <a:off x="4911495" y="2606040"/>
            <a:ext cx="3821025" cy="1143000"/>
          </a:xfrm>
          <a:prstGeom prst="roundRect">
            <a:avLst>
              <a:gd name="adj" fmla="val 4800"/>
            </a:avLst>
          </a:prstGeom>
          <a:solidFill>
            <a:srgbClr val="E3EDF2"/>
          </a:solidFill>
          <a:ln/>
        </p:spPr>
      </p:sp>
      <p:sp>
        <p:nvSpPr>
          <p:cNvPr id="31" name="notelbl-1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cualquier 2-3 o zona de emparejamientos. Los principios de espaciado son los nuestros — solo cambia el objetivo: ataca costuras y espacios, no defensores.</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1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7-0"/>
          <p:cNvSpPr/>
          <p:nvPr/>
        </p:nvSpPr>
        <p:spPr>
          <a:xfrm flipV="1">
            <a:off x="2892033" y="3074719"/>
            <a:ext cx="496111" cy="264592"/>
          </a:xfrm>
          <a:prstGeom prst="line">
            <a:avLst/>
          </a:prstGeom>
          <a:noFill/>
          <a:ln w="15875">
            <a:solidFill>
              <a:srgbClr val="A5392E"/>
            </a:solidFill>
            <a:prstDash val="dash"/>
            <a:tailEnd type="triangle"/>
          </a:ln>
        </p:spPr>
      </p:sp>
      <p:sp>
        <p:nvSpPr>
          <p:cNvPr id="14" name="tr-117-1"/>
          <p:cNvSpPr/>
          <p:nvPr/>
        </p:nvSpPr>
        <p:spPr>
          <a:xfrm flipV="1">
            <a:off x="2065182" y="3190478"/>
            <a:ext cx="512648" cy="148833"/>
          </a:xfrm>
          <a:prstGeom prst="line">
            <a:avLst/>
          </a:prstGeom>
          <a:noFill/>
          <a:ln w="15875">
            <a:solidFill>
              <a:srgbClr val="A5392E"/>
            </a:solidFill>
            <a:prstDash val="dash"/>
            <a:tailEnd type="triangle"/>
          </a:ln>
        </p:spPr>
      </p:sp>
      <p:sp>
        <p:nvSpPr>
          <p:cNvPr id="15" name="tr-117-2"/>
          <p:cNvSpPr/>
          <p:nvPr/>
        </p:nvSpPr>
        <p:spPr>
          <a:xfrm>
            <a:off x="2478608" y="2057692"/>
            <a:ext cx="231518" cy="24806"/>
          </a:xfrm>
          <a:prstGeom prst="line">
            <a:avLst/>
          </a:prstGeom>
          <a:noFill/>
          <a:ln w="15875">
            <a:solidFill>
              <a:srgbClr val="A5392E"/>
            </a:solidFill>
            <a:prstDash val="dash"/>
            <a:tailEnd type="triangle"/>
          </a:ln>
        </p:spPr>
      </p:sp>
      <p:sp>
        <p:nvSpPr>
          <p:cNvPr id="16" name="tr-117-3"/>
          <p:cNvSpPr/>
          <p:nvPr/>
        </p:nvSpPr>
        <p:spPr>
          <a:xfrm>
            <a:off x="1279674" y="1933664"/>
            <a:ext cx="330740" cy="66148"/>
          </a:xfrm>
          <a:prstGeom prst="line">
            <a:avLst/>
          </a:prstGeom>
          <a:noFill/>
          <a:ln w="15875">
            <a:solidFill>
              <a:srgbClr val="A5392E"/>
            </a:solidFill>
            <a:prstDash val="dash"/>
            <a:tailEnd type="triangle"/>
          </a:ln>
        </p:spPr>
      </p:sp>
      <p:sp>
        <p:nvSpPr>
          <p:cNvPr id="17" name="trp-117"/>
          <p:cNvSpPr/>
          <p:nvPr/>
        </p:nvSpPr>
        <p:spPr>
          <a:xfrm flipV="1">
            <a:off x="2586098" y="2934154"/>
            <a:ext cx="1405647" cy="826851"/>
          </a:xfrm>
          <a:prstGeom prst="line">
            <a:avLst/>
          </a:prstGeom>
          <a:noFill/>
          <a:ln w="19050">
            <a:solidFill>
              <a:srgbClr val="2E7391"/>
            </a:solidFill>
            <a:prstDash val="dash"/>
            <a:tailEnd type="triangle"/>
          </a:ln>
        </p:spPr>
      </p:sp>
      <p:sp>
        <p:nvSpPr>
          <p:cNvPr id="18"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21"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5"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7"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3206237"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942134" y="2884543"/>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5" name="notebox-117"/>
          <p:cNvSpPr/>
          <p:nvPr/>
        </p:nvSpPr>
        <p:spPr>
          <a:xfrm>
            <a:off x="4911495" y="2606040"/>
            <a:ext cx="3821025" cy="1143000"/>
          </a:xfrm>
          <a:prstGeom prst="roundRect">
            <a:avLst>
              <a:gd name="adj" fmla="val 4800"/>
            </a:avLst>
          </a:prstGeom>
          <a:solidFill>
            <a:srgbClr val="E3EDF2"/>
          </a:solidFill>
          <a:ln/>
        </p:spPr>
      </p:sp>
      <p:sp>
        <p:nvSpPr>
          <p:cNvPr id="36" name="notelbl-1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7" name="note-1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entrada al ala inclina la zona — toda la sobrecarga está ahora en un lado.</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1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8-0"/>
          <p:cNvSpPr/>
          <p:nvPr/>
        </p:nvSpPr>
        <p:spPr>
          <a:xfrm flipV="1">
            <a:off x="3677542" y="1669072"/>
            <a:ext cx="396889" cy="264592"/>
          </a:xfrm>
          <a:prstGeom prst="line">
            <a:avLst/>
          </a:prstGeom>
          <a:noFill/>
          <a:ln w="15875">
            <a:solidFill>
              <a:srgbClr val="A5392E"/>
            </a:solidFill>
            <a:prstDash val="dash"/>
            <a:tailEnd type="triangle"/>
          </a:ln>
        </p:spPr>
      </p:sp>
      <p:sp>
        <p:nvSpPr>
          <p:cNvPr id="14" name="tr-118-1"/>
          <p:cNvSpPr/>
          <p:nvPr/>
        </p:nvSpPr>
        <p:spPr>
          <a:xfrm flipV="1">
            <a:off x="2710126" y="1917127"/>
            <a:ext cx="330740" cy="165370"/>
          </a:xfrm>
          <a:prstGeom prst="line">
            <a:avLst/>
          </a:prstGeom>
          <a:noFill/>
          <a:ln w="15875">
            <a:solidFill>
              <a:srgbClr val="A5392E"/>
            </a:solidFill>
            <a:prstDash val="dash"/>
            <a:tailEnd type="triangle"/>
          </a:ln>
        </p:spPr>
      </p:sp>
      <p:sp>
        <p:nvSpPr>
          <p:cNvPr id="15" name="tr-118-2"/>
          <p:cNvSpPr/>
          <p:nvPr/>
        </p:nvSpPr>
        <p:spPr>
          <a:xfrm flipV="1">
            <a:off x="3388144" y="2471117"/>
            <a:ext cx="231518" cy="603601"/>
          </a:xfrm>
          <a:prstGeom prst="line">
            <a:avLst/>
          </a:prstGeom>
          <a:noFill/>
          <a:ln w="15875">
            <a:solidFill>
              <a:srgbClr val="A5392E"/>
            </a:solidFill>
            <a:prstDash val="dash"/>
            <a:tailEnd type="triangle"/>
          </a:ln>
        </p:spPr>
      </p:sp>
      <p:sp>
        <p:nvSpPr>
          <p:cNvPr id="16" name="trp-118"/>
          <p:cNvSpPr/>
          <p:nvPr/>
        </p:nvSpPr>
        <p:spPr>
          <a:xfrm flipV="1">
            <a:off x="3991745" y="1404479"/>
            <a:ext cx="314203" cy="1529674"/>
          </a:xfrm>
          <a:prstGeom prst="line">
            <a:avLst/>
          </a:prstGeom>
          <a:noFill/>
          <a:ln w="19050">
            <a:solidFill>
              <a:srgbClr val="2E7391"/>
            </a:solidFill>
            <a:prstDash val="dash"/>
            <a:tailEnd type="triangle"/>
          </a:ln>
        </p:spPr>
      </p:sp>
      <p:sp>
        <p:nvSpPr>
          <p:cNvPr id="17"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8"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20"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87366" y="1495433"/>
            <a:ext cx="214981" cy="214981"/>
          </a:xfrm>
          <a:prstGeom prst="ellipse">
            <a:avLst/>
          </a:prstGeom>
          <a:solidFill>
            <a:srgbClr val="FFFFFF"/>
          </a:solidFill>
          <a:ln w="19050">
            <a:solidFill>
              <a:srgbClr val="14283A"/>
            </a:solidFill>
            <a:prstDash val="solid"/>
          </a:ln>
        </p:spPr>
      </p:sp>
      <p:sp>
        <p:nvSpPr>
          <p:cNvPr id="24" name="!!no4"/>
          <p:cNvSpPr/>
          <p:nvPr/>
        </p:nvSpPr>
        <p:spPr>
          <a:xfrm>
            <a:off x="3487366"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5"/>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4" name="notebox-118"/>
          <p:cNvSpPr/>
          <p:nvPr/>
        </p:nvSpPr>
        <p:spPr>
          <a:xfrm>
            <a:off x="4911495" y="2606040"/>
            <a:ext cx="3821025" cy="1143000"/>
          </a:xfrm>
          <a:prstGeom prst="roundRect">
            <a:avLst>
              <a:gd name="adj" fmla="val 4800"/>
            </a:avLst>
          </a:prstGeom>
          <a:solidFill>
            <a:srgbClr val="E3EDF2"/>
          </a:solidFill>
          <a:ln/>
        </p:spPr>
      </p:sp>
      <p:sp>
        <p:nvSpPr>
          <p:cNvPr id="35" name="notelbl-1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1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en la esquina: el alero de atrás debe salir corriendo, el pívot se desliza — se abren costuras detrás.</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1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19-0"/>
          <p:cNvSpPr/>
          <p:nvPr/>
        </p:nvSpPr>
        <p:spPr>
          <a:xfrm flipH="1">
            <a:off x="3321996" y="1602924"/>
            <a:ext cx="272861" cy="148833"/>
          </a:xfrm>
          <a:prstGeom prst="line">
            <a:avLst/>
          </a:prstGeom>
          <a:noFill/>
          <a:ln w="44450">
            <a:solidFill>
              <a:srgbClr val="2E7391">
                <a:alpha val="65000"/>
              </a:srgbClr>
            </a:solidFill>
            <a:prstDash val="solid"/>
            <a:tailEnd type="oval"/>
          </a:ln>
        </p:spPr>
      </p:sp>
      <p:sp>
        <p:nvSpPr>
          <p:cNvPr id="14" name="tr-119-1"/>
          <p:cNvSpPr/>
          <p:nvPr/>
        </p:nvSpPr>
        <p:spPr>
          <a:xfrm flipV="1">
            <a:off x="2478608" y="2280942"/>
            <a:ext cx="272861" cy="355546"/>
          </a:xfrm>
          <a:prstGeom prst="line">
            <a:avLst/>
          </a:prstGeom>
          <a:noFill/>
          <a:ln w="19050">
            <a:solidFill>
              <a:srgbClr val="14283A"/>
            </a:solidFill>
            <a:prstDash val="solid"/>
            <a:tailEnd type="triangle"/>
          </a:ln>
        </p:spPr>
      </p:sp>
      <p:sp>
        <p:nvSpPr>
          <p:cNvPr id="15"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6"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8"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3214505" y="1644266"/>
            <a:ext cx="214981" cy="214981"/>
          </a:xfrm>
          <a:prstGeom prst="ellipse">
            <a:avLst/>
          </a:prstGeom>
          <a:solidFill>
            <a:srgbClr val="FFFFFF"/>
          </a:solidFill>
          <a:ln w="19050">
            <a:solidFill>
              <a:srgbClr val="14283A"/>
            </a:solidFill>
            <a:prstDash val="solid"/>
          </a:ln>
        </p:spPr>
      </p:sp>
      <p:sp>
        <p:nvSpPr>
          <p:cNvPr id="22" name="!!no4"/>
          <p:cNvSpPr/>
          <p:nvPr/>
        </p:nvSpPr>
        <p:spPr>
          <a:xfrm>
            <a:off x="321450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643978" y="2173451"/>
            <a:ext cx="214981" cy="214981"/>
          </a:xfrm>
          <a:prstGeom prst="ellipse">
            <a:avLst/>
          </a:prstGeom>
          <a:solidFill>
            <a:srgbClr val="FFFFFF"/>
          </a:solidFill>
          <a:ln w="19050">
            <a:solidFill>
              <a:srgbClr val="14283A"/>
            </a:solidFill>
            <a:prstDash val="solid"/>
          </a:ln>
        </p:spPr>
      </p:sp>
      <p:sp>
        <p:nvSpPr>
          <p:cNvPr id="24" name="!!no5"/>
          <p:cNvSpPr/>
          <p:nvPr/>
        </p:nvSpPr>
        <p:spPr>
          <a:xfrm>
            <a:off x="2643978" y="21734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2" name="notebox-119"/>
          <p:cNvSpPr/>
          <p:nvPr/>
        </p:nvSpPr>
        <p:spPr>
          <a:xfrm>
            <a:off x="4911495" y="2606040"/>
            <a:ext cx="3821025" cy="1143000"/>
          </a:xfrm>
          <a:prstGeom prst="roundRect">
            <a:avLst>
              <a:gd name="adj" fmla="val 4800"/>
            </a:avLst>
          </a:prstGeom>
          <a:solidFill>
            <a:srgbClr val="E3EDF2"/>
          </a:solidFill>
          <a:ln/>
        </p:spPr>
      </p:sp>
      <p:sp>
        <p:nvSpPr>
          <p:cNvPr id="33" name="notelbl-1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4" name="note-1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Ataca las costuras que creó el movimiento: 4 sella detrás de la zona, 5 se clava al espacio del medio.</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ATAQUE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Loader — Ofensiva vs Zona 2-3</a:t>
            </a:r>
            <a:endParaRPr lang="en-US" sz="2200" dirty="0"/>
          </a:p>
        </p:txBody>
      </p:sp>
      <p:sp>
        <p:nvSpPr>
          <p:cNvPr id="4" name="ph-1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20"/>
          <p:cNvSpPr/>
          <p:nvPr/>
        </p:nvSpPr>
        <p:spPr>
          <a:xfrm flipH="1">
            <a:off x="3429486" y="1404479"/>
            <a:ext cx="876462" cy="272861"/>
          </a:xfrm>
          <a:prstGeom prst="line">
            <a:avLst/>
          </a:prstGeom>
          <a:noFill/>
          <a:ln w="19050">
            <a:solidFill>
              <a:srgbClr val="2E7391"/>
            </a:solidFill>
            <a:prstDash val="dash"/>
            <a:tailEnd type="triangle"/>
          </a:ln>
        </p:spPr>
      </p:sp>
      <p:sp>
        <p:nvSpPr>
          <p:cNvPr id="14"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5"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3776764" y="2901080"/>
            <a:ext cx="214981" cy="214981"/>
          </a:xfrm>
          <a:prstGeom prst="ellipse">
            <a:avLst/>
          </a:prstGeom>
          <a:solidFill>
            <a:srgbClr val="FFFFFF"/>
          </a:solidFill>
          <a:ln w="19050">
            <a:solidFill>
              <a:srgbClr val="14283A"/>
            </a:solidFill>
            <a:prstDash val="solid"/>
          </a:ln>
        </p:spPr>
      </p:sp>
      <p:sp>
        <p:nvSpPr>
          <p:cNvPr id="17" name="!!no2"/>
          <p:cNvSpPr/>
          <p:nvPr/>
        </p:nvSpPr>
        <p:spPr>
          <a:xfrm>
            <a:off x="3776764"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9"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3214505" y="1644266"/>
            <a:ext cx="214981" cy="214981"/>
          </a:xfrm>
          <a:prstGeom prst="ellipse">
            <a:avLst/>
          </a:prstGeom>
          <a:solidFill>
            <a:srgbClr val="FFFFFF"/>
          </a:solidFill>
          <a:ln w="19050">
            <a:solidFill>
              <a:srgbClr val="14283A"/>
            </a:solidFill>
            <a:prstDash val="solid"/>
          </a:ln>
        </p:spPr>
      </p:sp>
      <p:sp>
        <p:nvSpPr>
          <p:cNvPr id="21" name="!!no4"/>
          <p:cNvSpPr/>
          <p:nvPr/>
        </p:nvSpPr>
        <p:spPr>
          <a:xfrm>
            <a:off x="3214505"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643978" y="2173451"/>
            <a:ext cx="214981" cy="214981"/>
          </a:xfrm>
          <a:prstGeom prst="ellipse">
            <a:avLst/>
          </a:prstGeom>
          <a:solidFill>
            <a:srgbClr val="FFFFFF"/>
          </a:solidFill>
          <a:ln w="19050">
            <a:solidFill>
              <a:srgbClr val="14283A"/>
            </a:solidFill>
            <a:prstDash val="solid"/>
          </a:ln>
        </p:spPr>
      </p:sp>
      <p:sp>
        <p:nvSpPr>
          <p:cNvPr id="23" name="!!no5"/>
          <p:cNvSpPr/>
          <p:nvPr/>
        </p:nvSpPr>
        <p:spPr>
          <a:xfrm>
            <a:off x="2643978" y="21734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5" name="!!d2"/>
          <p:cNvSpPr/>
          <p:nvPr/>
        </p:nvSpPr>
        <p:spPr>
          <a:xfrm>
            <a:off x="3437755" y="235535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6"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7" name="!!d4"/>
          <p:cNvSpPr/>
          <p:nvPr/>
        </p:nvSpPr>
        <p:spPr>
          <a:xfrm>
            <a:off x="3892523" y="155331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8" name="!!d5"/>
          <p:cNvSpPr/>
          <p:nvPr/>
        </p:nvSpPr>
        <p:spPr>
          <a:xfrm>
            <a:off x="2858959"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9" name="!!ball"/>
          <p:cNvSpPr/>
          <p:nvPr/>
        </p:nvSpPr>
        <p:spPr>
          <a:xfrm>
            <a:off x="3379875" y="1627729"/>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Sobrecarga un lado de la zona y ataca las costuras que se abren. Cuatro perimetrales inclinan la cancha a la derecha; el poste alto es la válvula de escape en el medio; el rincón corto vive detrás de la última línea donde las zonas no ven.</a:t>
            </a:r>
            <a:endParaRPr lang="en-US" sz="950" dirty="0"/>
          </a:p>
        </p:txBody>
      </p:sp>
      <p:sp>
        <p:nvSpPr>
          <p:cNvPr id="31" name="notebox-120"/>
          <p:cNvSpPr/>
          <p:nvPr/>
        </p:nvSpPr>
        <p:spPr>
          <a:xfrm>
            <a:off x="4911495" y="2606040"/>
            <a:ext cx="3821025" cy="1143000"/>
          </a:xfrm>
          <a:prstGeom prst="roundRect">
            <a:avLst>
              <a:gd name="adj" fmla="val 4800"/>
            </a:avLst>
          </a:prstGeom>
          <a:solidFill>
            <a:srgbClr val="E3EDF2"/>
          </a:solidFill>
          <a:ln/>
        </p:spPr>
      </p:sp>
      <p:sp>
        <p:nvSpPr>
          <p:cNvPr id="32" name="notelbl-1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3" name="note-1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detrás de la zona — bandeja, o atrae al pívot y descarga a 5. Si X4 se recupera, skip al lado débil y reinicia.</a:t>
            </a:r>
            <a:endParaRPr lang="en-US" sz="1050" dirty="0"/>
          </a:p>
        </p:txBody>
      </p:sp>
      <p:sp>
        <p:nvSpPr>
          <p:cNvPr id="34" name="kp-12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5" name="kpl-12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Una recepción en el medio (poste alto) vence a toda zona — cázala primero, cada posesión.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rincón corto es invisible para la última línea — recibe ahí y es bandeja o falta.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Cuando la zona se sobrecarga contigo, el skip al ala débil es el tiro de gracia.</a:t>
            </a:r>
            <a:endParaRPr lang="en-US" sz="8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1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0" name="notebox-121"/>
          <p:cNvSpPr/>
          <p:nvPr/>
        </p:nvSpPr>
        <p:spPr>
          <a:xfrm>
            <a:off x="4911495" y="2606040"/>
            <a:ext cx="3821025" cy="1143000"/>
          </a:xfrm>
          <a:prstGeom prst="roundRect">
            <a:avLst>
              <a:gd name="adj" fmla="val 4800"/>
            </a:avLst>
          </a:prstGeom>
          <a:solidFill>
            <a:srgbClr val="E3EDF2"/>
          </a:solidFill>
          <a:ln/>
        </p:spPr>
      </p:sp>
      <p:sp>
        <p:nvSpPr>
          <p:cNvPr id="31" name="notelbl-1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Ataque principal de media cancha contra cualquier 2-3. La animación corre el ciclo completo: drive al espacio, pase afuera, juego alto-bajo, y reinicio a la forma 1-3-1.</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1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2-0"/>
          <p:cNvSpPr/>
          <p:nvPr/>
        </p:nvSpPr>
        <p:spPr>
          <a:xfrm flipV="1">
            <a:off x="2478608" y="3504681"/>
            <a:ext cx="330740" cy="372083"/>
          </a:xfrm>
          <a:prstGeom prst="line">
            <a:avLst/>
          </a:prstGeom>
          <a:noFill/>
          <a:ln w="19050">
            <a:solidFill>
              <a:srgbClr val="14283A"/>
            </a:solidFill>
            <a:prstDash val="sysDot"/>
          </a:ln>
        </p:spPr>
      </p:sp>
      <p:sp>
        <p:nvSpPr>
          <p:cNvPr id="14" name="tr-122-0"/>
          <p:cNvSpPr/>
          <p:nvPr/>
        </p:nvSpPr>
        <p:spPr>
          <a:xfrm flipV="1">
            <a:off x="2809348" y="3173941"/>
            <a:ext cx="82685" cy="330740"/>
          </a:xfrm>
          <a:prstGeom prst="line">
            <a:avLst/>
          </a:prstGeom>
          <a:noFill/>
          <a:ln w="19050">
            <a:solidFill>
              <a:srgbClr val="14283A"/>
            </a:solidFill>
            <a:prstDash val="sysDot"/>
            <a:tailEnd type="triangle"/>
          </a:ln>
        </p:spPr>
      </p:sp>
      <p:sp>
        <p:nvSpPr>
          <p:cNvPr id="15" name="tr-122-1"/>
          <p:cNvSpPr/>
          <p:nvPr/>
        </p:nvSpPr>
        <p:spPr>
          <a:xfrm flipV="1">
            <a:off x="2892033" y="3190478"/>
            <a:ext cx="82685" cy="148833"/>
          </a:xfrm>
          <a:prstGeom prst="line">
            <a:avLst/>
          </a:prstGeom>
          <a:noFill/>
          <a:ln w="15875">
            <a:solidFill>
              <a:srgbClr val="A5392E"/>
            </a:solidFill>
            <a:prstDash val="dash"/>
            <a:tailEnd type="triangle"/>
          </a:ln>
        </p:spPr>
      </p:sp>
      <p:sp>
        <p:nvSpPr>
          <p:cNvPr id="16" name="tr-122-2"/>
          <p:cNvSpPr/>
          <p:nvPr/>
        </p:nvSpPr>
        <p:spPr>
          <a:xfrm flipV="1">
            <a:off x="2065182" y="3256626"/>
            <a:ext cx="454768" cy="82685"/>
          </a:xfrm>
          <a:prstGeom prst="line">
            <a:avLst/>
          </a:prstGeom>
          <a:noFill/>
          <a:ln w="15875">
            <a:solidFill>
              <a:srgbClr val="A5392E"/>
            </a:solidFill>
            <a:prstDash val="dash"/>
            <a:tailEnd type="triangle"/>
          </a:ln>
        </p:spPr>
      </p:sp>
      <p:sp>
        <p:nvSpPr>
          <p:cNvPr id="17" name="!!o1"/>
          <p:cNvSpPr/>
          <p:nvPr/>
        </p:nvSpPr>
        <p:spPr>
          <a:xfrm>
            <a:off x="2784543" y="3066450"/>
            <a:ext cx="214981" cy="214981"/>
          </a:xfrm>
          <a:prstGeom prst="ellipse">
            <a:avLst/>
          </a:prstGeom>
          <a:solidFill>
            <a:srgbClr val="FFFFFF"/>
          </a:solidFill>
          <a:ln w="19050">
            <a:solidFill>
              <a:srgbClr val="14283A"/>
            </a:solidFill>
            <a:prstDash val="solid"/>
          </a:ln>
        </p:spPr>
      </p:sp>
      <p:sp>
        <p:nvSpPr>
          <p:cNvPr id="18" name="!!no1"/>
          <p:cNvSpPr/>
          <p:nvPr/>
        </p:nvSpPr>
        <p:spPr>
          <a:xfrm>
            <a:off x="2784543" y="306645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38043"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792811"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949913" y="3049913"/>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4" name="notebox-122"/>
          <p:cNvSpPr/>
          <p:nvPr/>
        </p:nvSpPr>
        <p:spPr>
          <a:xfrm>
            <a:off x="4911495" y="2606040"/>
            <a:ext cx="3821025" cy="1143000"/>
          </a:xfrm>
          <a:prstGeom prst="roundRect">
            <a:avLst>
              <a:gd name="adj" fmla="val 4800"/>
            </a:avLst>
          </a:prstGeom>
          <a:solidFill>
            <a:srgbClr val="E3EDF2"/>
          </a:solidFill>
          <a:ln/>
        </p:spPr>
      </p:sp>
      <p:sp>
        <p:nvSpPr>
          <p:cNvPr id="35" name="notelbl-1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6" name="note-1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penetra EN la costura entre los dos guardias de arriba — un drive real para anotar, así que ambos deben tomarlo.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1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3-0"/>
          <p:cNvSpPr/>
          <p:nvPr/>
        </p:nvSpPr>
        <p:spPr>
          <a:xfrm flipH="1">
            <a:off x="2519950" y="3173941"/>
            <a:ext cx="372083" cy="661481"/>
          </a:xfrm>
          <a:prstGeom prst="line">
            <a:avLst/>
          </a:prstGeom>
          <a:noFill/>
          <a:ln w="19050">
            <a:solidFill>
              <a:srgbClr val="14283A"/>
            </a:solidFill>
            <a:prstDash val="solid"/>
            <a:tailEnd type="triangle"/>
          </a:ln>
        </p:spPr>
      </p:sp>
      <p:sp>
        <p:nvSpPr>
          <p:cNvPr id="14" name="tr-123-1"/>
          <p:cNvSpPr/>
          <p:nvPr/>
        </p:nvSpPr>
        <p:spPr>
          <a:xfrm flipV="1">
            <a:off x="2974718" y="3091256"/>
            <a:ext cx="454768" cy="99222"/>
          </a:xfrm>
          <a:prstGeom prst="line">
            <a:avLst/>
          </a:prstGeom>
          <a:noFill/>
          <a:ln w="15875">
            <a:solidFill>
              <a:srgbClr val="A5392E"/>
            </a:solidFill>
            <a:prstDash val="dash"/>
            <a:tailEnd type="triangle"/>
          </a:ln>
        </p:spPr>
      </p:sp>
      <p:sp>
        <p:nvSpPr>
          <p:cNvPr id="15" name="tr-123-2"/>
          <p:cNvSpPr/>
          <p:nvPr/>
        </p:nvSpPr>
        <p:spPr>
          <a:xfrm>
            <a:off x="3677542" y="1933664"/>
            <a:ext cx="107491" cy="66148"/>
          </a:xfrm>
          <a:prstGeom prst="line">
            <a:avLst/>
          </a:prstGeom>
          <a:noFill/>
          <a:ln w="15875">
            <a:solidFill>
              <a:srgbClr val="A5392E"/>
            </a:solidFill>
            <a:prstDash val="dash"/>
            <a:tailEnd type="triangle"/>
          </a:ln>
        </p:spPr>
      </p:sp>
      <p:sp>
        <p:nvSpPr>
          <p:cNvPr id="16" name="tr-123-3"/>
          <p:cNvSpPr/>
          <p:nvPr/>
        </p:nvSpPr>
        <p:spPr>
          <a:xfrm>
            <a:off x="2478608" y="2057692"/>
            <a:ext cx="231518" cy="24806"/>
          </a:xfrm>
          <a:prstGeom prst="line">
            <a:avLst/>
          </a:prstGeom>
          <a:noFill/>
          <a:ln w="15875">
            <a:solidFill>
              <a:srgbClr val="A5392E"/>
            </a:solidFill>
            <a:prstDash val="dash"/>
            <a:tailEnd type="triangle"/>
          </a:ln>
        </p:spPr>
      </p:sp>
      <p:sp>
        <p:nvSpPr>
          <p:cNvPr id="17" name="tr-123-4"/>
          <p:cNvSpPr/>
          <p:nvPr/>
        </p:nvSpPr>
        <p:spPr>
          <a:xfrm flipV="1">
            <a:off x="2519950" y="3190478"/>
            <a:ext cx="57880" cy="66148"/>
          </a:xfrm>
          <a:prstGeom prst="line">
            <a:avLst/>
          </a:prstGeom>
          <a:noFill/>
          <a:ln w="15875">
            <a:solidFill>
              <a:srgbClr val="A5392E"/>
            </a:solidFill>
            <a:prstDash val="dash"/>
            <a:tailEnd type="triangle"/>
          </a:ln>
        </p:spPr>
      </p:sp>
      <p:sp>
        <p:nvSpPr>
          <p:cNvPr id="18" name="trp-123"/>
          <p:cNvSpPr/>
          <p:nvPr/>
        </p:nvSpPr>
        <p:spPr>
          <a:xfrm flipV="1">
            <a:off x="2627441" y="3016839"/>
            <a:ext cx="1322962" cy="744166"/>
          </a:xfrm>
          <a:prstGeom prst="line">
            <a:avLst/>
          </a:prstGeom>
          <a:noFill/>
          <a:ln w="19050">
            <a:solidFill>
              <a:srgbClr val="2E7391"/>
            </a:solidFill>
            <a:prstDash val="dash"/>
            <a:tailEnd type="triangle"/>
          </a:ln>
        </p:spPr>
      </p:sp>
      <p:sp>
        <p:nvSpPr>
          <p:cNvPr id="19"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20"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6"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6" name="notebox-123"/>
          <p:cNvSpPr/>
          <p:nvPr/>
        </p:nvSpPr>
        <p:spPr>
          <a:xfrm>
            <a:off x="4911495" y="2606040"/>
            <a:ext cx="3821025" cy="1143000"/>
          </a:xfrm>
          <a:prstGeom prst="roundRect">
            <a:avLst>
              <a:gd name="adj" fmla="val 4800"/>
            </a:avLst>
          </a:prstGeom>
          <a:solidFill>
            <a:srgbClr val="E3EDF2"/>
          </a:solidFill>
          <a:ln/>
        </p:spPr>
      </p:sp>
      <p:sp>
        <p:nvSpPr>
          <p:cNvPr id="37" name="notelbl-1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8" name="note-1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Dos defensores en el balón = alguien libre. Pase al ala y toda la zona persigue.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1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4-0"/>
          <p:cNvSpPr/>
          <p:nvPr/>
        </p:nvSpPr>
        <p:spPr>
          <a:xfrm flipV="1">
            <a:off x="2478608" y="2471117"/>
            <a:ext cx="330740" cy="124028"/>
          </a:xfrm>
          <a:prstGeom prst="line">
            <a:avLst/>
          </a:prstGeom>
          <a:noFill/>
          <a:ln w="19050">
            <a:solidFill>
              <a:srgbClr val="14283A"/>
            </a:solidFill>
            <a:prstDash val="solid"/>
            <a:tailEnd type="triangle"/>
          </a:ln>
        </p:spPr>
      </p:sp>
      <p:sp>
        <p:nvSpPr>
          <p:cNvPr id="14" name="tr-124-1"/>
          <p:cNvSpPr/>
          <p:nvPr/>
        </p:nvSpPr>
        <p:spPr>
          <a:xfrm>
            <a:off x="2710126" y="2082497"/>
            <a:ext cx="140565" cy="181907"/>
          </a:xfrm>
          <a:prstGeom prst="line">
            <a:avLst/>
          </a:prstGeom>
          <a:noFill/>
          <a:ln w="15875">
            <a:solidFill>
              <a:srgbClr val="A5392E"/>
            </a:solidFill>
            <a:prstDash val="dash"/>
            <a:tailEnd type="triangle"/>
          </a:ln>
        </p:spPr>
      </p:sp>
      <p:sp>
        <p:nvSpPr>
          <p:cNvPr id="15" name="trp-124"/>
          <p:cNvSpPr/>
          <p:nvPr/>
        </p:nvSpPr>
        <p:spPr>
          <a:xfrm flipH="1" flipV="1">
            <a:off x="2916839" y="2396701"/>
            <a:ext cx="1033564" cy="620138"/>
          </a:xfrm>
          <a:prstGeom prst="line">
            <a:avLst/>
          </a:prstGeom>
          <a:noFill/>
          <a:ln w="19050">
            <a:solidFill>
              <a:srgbClr val="2E7391"/>
            </a:solidFill>
            <a:prstDash val="dash"/>
            <a:tailEnd type="triangle"/>
          </a:ln>
        </p:spPr>
      </p:sp>
      <p:sp>
        <p:nvSpPr>
          <p:cNvPr id="16"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17"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3"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01857" y="2363627"/>
            <a:ext cx="214981" cy="214981"/>
          </a:xfrm>
          <a:prstGeom prst="ellipse">
            <a:avLst/>
          </a:prstGeom>
          <a:solidFill>
            <a:srgbClr val="FFFFFF"/>
          </a:solidFill>
          <a:ln w="19050">
            <a:solidFill>
              <a:srgbClr val="14283A"/>
            </a:solidFill>
            <a:prstDash val="solid"/>
          </a:ln>
        </p:spPr>
      </p:sp>
      <p:sp>
        <p:nvSpPr>
          <p:cNvPr id="25" name="!!no5"/>
          <p:cNvSpPr/>
          <p:nvPr/>
        </p:nvSpPr>
        <p:spPr>
          <a:xfrm>
            <a:off x="2701857"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68783"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867228" y="2347090"/>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3" name="notebox-124"/>
          <p:cNvSpPr/>
          <p:nvPr/>
        </p:nvSpPr>
        <p:spPr>
          <a:xfrm>
            <a:off x="4911495" y="2606040"/>
            <a:ext cx="3821025" cy="1143000"/>
          </a:xfrm>
          <a:prstGeom prst="roundRect">
            <a:avLst>
              <a:gd name="adj" fmla="val 4800"/>
            </a:avLst>
          </a:prstGeom>
          <a:solidFill>
            <a:srgbClr val="E3EDF2"/>
          </a:solidFill>
          <a:ln/>
        </p:spPr>
      </p:sp>
      <p:sp>
        <p:nvSpPr>
          <p:cNvPr id="34" name="notelbl-1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1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se lanza a la costura del lado del balón. La recepción en el poste alto es el tiro de gracia vs la 2-3 — el pívot debe elegir.</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1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5-0"/>
          <p:cNvSpPr/>
          <p:nvPr/>
        </p:nvSpPr>
        <p:spPr>
          <a:xfrm>
            <a:off x="3553514" y="1602924"/>
            <a:ext cx="99222" cy="16537"/>
          </a:xfrm>
          <a:prstGeom prst="line">
            <a:avLst/>
          </a:prstGeom>
          <a:noFill/>
          <a:ln w="19050">
            <a:solidFill>
              <a:srgbClr val="14283A"/>
            </a:solidFill>
            <a:prstDash val="solid"/>
          </a:ln>
        </p:spPr>
      </p:sp>
      <p:sp>
        <p:nvSpPr>
          <p:cNvPr id="14" name="tr-125-0"/>
          <p:cNvSpPr/>
          <p:nvPr/>
        </p:nvSpPr>
        <p:spPr>
          <a:xfrm flipH="1">
            <a:off x="3140089" y="1619461"/>
            <a:ext cx="512648" cy="107491"/>
          </a:xfrm>
          <a:prstGeom prst="line">
            <a:avLst/>
          </a:prstGeom>
          <a:noFill/>
          <a:ln w="19050">
            <a:solidFill>
              <a:srgbClr val="14283A"/>
            </a:solidFill>
            <a:prstDash val="solid"/>
            <a:tailEnd type="triangle"/>
          </a:ln>
        </p:spPr>
      </p:sp>
      <p:sp>
        <p:nvSpPr>
          <p:cNvPr id="15" name="tr-125-1"/>
          <p:cNvSpPr/>
          <p:nvPr/>
        </p:nvSpPr>
        <p:spPr>
          <a:xfrm flipV="1">
            <a:off x="2850691" y="1850979"/>
            <a:ext cx="372083" cy="413426"/>
          </a:xfrm>
          <a:prstGeom prst="line">
            <a:avLst/>
          </a:prstGeom>
          <a:noFill/>
          <a:ln w="15875">
            <a:solidFill>
              <a:srgbClr val="A5392E"/>
            </a:solidFill>
            <a:prstDash val="dash"/>
            <a:tailEnd type="triangle"/>
          </a:ln>
        </p:spPr>
      </p:sp>
      <p:sp>
        <p:nvSpPr>
          <p:cNvPr id="16" name="trp-125"/>
          <p:cNvSpPr/>
          <p:nvPr/>
        </p:nvSpPr>
        <p:spPr>
          <a:xfrm flipV="1">
            <a:off x="2916839" y="1652535"/>
            <a:ext cx="330740" cy="744166"/>
          </a:xfrm>
          <a:prstGeom prst="line">
            <a:avLst/>
          </a:prstGeom>
          <a:noFill/>
          <a:ln w="19050">
            <a:solidFill>
              <a:srgbClr val="2E7391"/>
            </a:solidFill>
            <a:prstDash val="dash"/>
            <a:tailEnd type="triangle"/>
          </a:ln>
        </p:spPr>
      </p:sp>
      <p:sp>
        <p:nvSpPr>
          <p:cNvPr id="17" name="!!o1"/>
          <p:cNvSpPr/>
          <p:nvPr/>
        </p:nvSpPr>
        <p:spPr>
          <a:xfrm>
            <a:off x="2412460" y="3727931"/>
            <a:ext cx="214981" cy="214981"/>
          </a:xfrm>
          <a:prstGeom prst="ellipse">
            <a:avLst/>
          </a:prstGeom>
          <a:solidFill>
            <a:srgbClr val="FFFFFF"/>
          </a:solidFill>
          <a:ln w="19050">
            <a:solidFill>
              <a:srgbClr val="14283A"/>
            </a:solidFill>
            <a:prstDash val="solid"/>
          </a:ln>
        </p:spPr>
      </p:sp>
      <p:sp>
        <p:nvSpPr>
          <p:cNvPr id="18" name="!!no1"/>
          <p:cNvSpPr/>
          <p:nvPr/>
        </p:nvSpPr>
        <p:spPr>
          <a:xfrm>
            <a:off x="2412460"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032598" y="1619461"/>
            <a:ext cx="214981" cy="214981"/>
          </a:xfrm>
          <a:prstGeom prst="ellipse">
            <a:avLst/>
          </a:prstGeom>
          <a:solidFill>
            <a:srgbClr val="FFFFFF"/>
          </a:solidFill>
          <a:ln w="19050">
            <a:solidFill>
              <a:srgbClr val="14283A"/>
            </a:solidFill>
            <a:prstDash val="solid"/>
          </a:ln>
        </p:spPr>
      </p:sp>
      <p:sp>
        <p:nvSpPr>
          <p:cNvPr id="24" name="!!no4"/>
          <p:cNvSpPr/>
          <p:nvPr/>
        </p:nvSpPr>
        <p:spPr>
          <a:xfrm>
            <a:off x="3032598"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01857" y="2363627"/>
            <a:ext cx="214981" cy="214981"/>
          </a:xfrm>
          <a:prstGeom prst="ellipse">
            <a:avLst/>
          </a:prstGeom>
          <a:solidFill>
            <a:srgbClr val="FFFFFF"/>
          </a:solidFill>
          <a:ln w="19050">
            <a:solidFill>
              <a:srgbClr val="14283A"/>
            </a:solidFill>
            <a:prstDash val="solid"/>
          </a:ln>
        </p:spPr>
      </p:sp>
      <p:sp>
        <p:nvSpPr>
          <p:cNvPr id="26" name="!!no5"/>
          <p:cNvSpPr/>
          <p:nvPr/>
        </p:nvSpPr>
        <p:spPr>
          <a:xfrm>
            <a:off x="2701857" y="236362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95923"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04086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197968" y="1602924"/>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4" name="notebox-125"/>
          <p:cNvSpPr/>
          <p:nvPr/>
        </p:nvSpPr>
        <p:spPr>
          <a:xfrm>
            <a:off x="4911495" y="2606040"/>
            <a:ext cx="3821025" cy="1143000"/>
          </a:xfrm>
          <a:prstGeom prst="roundRect">
            <a:avLst>
              <a:gd name="adj" fmla="val 4800"/>
            </a:avLst>
          </a:prstGeom>
          <a:solidFill>
            <a:srgbClr val="E3EDF2"/>
          </a:solidFill>
          <a:ln/>
        </p:spPr>
      </p:sp>
      <p:sp>
        <p:nvSpPr>
          <p:cNvPr id="35" name="notelbl-1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6" name="note-1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Eligió mal: alto-bajo al rincón corto que se clava al aro. Bandeja o falta.</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Ataque de Espacios — vs 2-3 (Brad Brownell)</a:t>
            </a:r>
            <a:endParaRPr lang="en-US" sz="2200" dirty="0"/>
          </a:p>
        </p:txBody>
      </p:sp>
      <p:sp>
        <p:nvSpPr>
          <p:cNvPr id="4" name="ph-1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6-0"/>
          <p:cNvSpPr/>
          <p:nvPr/>
        </p:nvSpPr>
        <p:spPr>
          <a:xfrm flipH="1">
            <a:off x="2478608" y="2471117"/>
            <a:ext cx="330740" cy="140565"/>
          </a:xfrm>
          <a:prstGeom prst="line">
            <a:avLst/>
          </a:prstGeom>
          <a:noFill/>
          <a:ln w="19050">
            <a:solidFill>
              <a:srgbClr val="14283A"/>
            </a:solidFill>
            <a:prstDash val="solid"/>
            <a:tailEnd type="triangle"/>
          </a:ln>
        </p:spPr>
      </p:sp>
      <p:sp>
        <p:nvSpPr>
          <p:cNvPr id="14" name="tr-126-1"/>
          <p:cNvSpPr/>
          <p:nvPr/>
        </p:nvSpPr>
        <p:spPr>
          <a:xfrm flipV="1">
            <a:off x="3140089" y="1602924"/>
            <a:ext cx="413426" cy="124028"/>
          </a:xfrm>
          <a:prstGeom prst="line">
            <a:avLst/>
          </a:prstGeom>
          <a:noFill/>
          <a:ln w="19050">
            <a:solidFill>
              <a:srgbClr val="14283A"/>
            </a:solidFill>
            <a:prstDash val="solid"/>
            <a:tailEnd type="triangle"/>
          </a:ln>
        </p:spPr>
      </p:sp>
      <p:sp>
        <p:nvSpPr>
          <p:cNvPr id="15" name="tr-126-2"/>
          <p:cNvSpPr/>
          <p:nvPr/>
        </p:nvSpPr>
        <p:spPr>
          <a:xfrm flipH="1">
            <a:off x="2478608" y="3835422"/>
            <a:ext cx="41343" cy="41343"/>
          </a:xfrm>
          <a:prstGeom prst="line">
            <a:avLst/>
          </a:prstGeom>
          <a:noFill/>
          <a:ln w="19050">
            <a:solidFill>
              <a:srgbClr val="14283A"/>
            </a:solidFill>
            <a:prstDash val="solid"/>
            <a:tailEnd type="triangle"/>
          </a:ln>
        </p:spPr>
      </p:sp>
      <p:sp>
        <p:nvSpPr>
          <p:cNvPr id="16" name="tr-126-3"/>
          <p:cNvSpPr/>
          <p:nvPr/>
        </p:nvSpPr>
        <p:spPr>
          <a:xfrm flipH="1">
            <a:off x="2065182" y="3190478"/>
            <a:ext cx="512648" cy="148833"/>
          </a:xfrm>
          <a:prstGeom prst="line">
            <a:avLst/>
          </a:prstGeom>
          <a:noFill/>
          <a:ln w="15875">
            <a:solidFill>
              <a:srgbClr val="A5392E"/>
            </a:solidFill>
            <a:prstDash val="dash"/>
            <a:tailEnd type="triangle"/>
          </a:ln>
        </p:spPr>
      </p:sp>
      <p:sp>
        <p:nvSpPr>
          <p:cNvPr id="17" name="tr-126-4"/>
          <p:cNvSpPr/>
          <p:nvPr/>
        </p:nvSpPr>
        <p:spPr>
          <a:xfrm flipH="1">
            <a:off x="2892033" y="3091256"/>
            <a:ext cx="537453" cy="248055"/>
          </a:xfrm>
          <a:prstGeom prst="line">
            <a:avLst/>
          </a:prstGeom>
          <a:noFill/>
          <a:ln w="15875">
            <a:solidFill>
              <a:srgbClr val="A5392E"/>
            </a:solidFill>
            <a:prstDash val="dash"/>
            <a:tailEnd type="triangle"/>
          </a:ln>
        </p:spPr>
      </p:sp>
      <p:sp>
        <p:nvSpPr>
          <p:cNvPr id="18" name="tr-126-5"/>
          <p:cNvSpPr/>
          <p:nvPr/>
        </p:nvSpPr>
        <p:spPr>
          <a:xfrm flipH="1" flipV="1">
            <a:off x="3677542" y="1933664"/>
            <a:ext cx="107491" cy="66148"/>
          </a:xfrm>
          <a:prstGeom prst="line">
            <a:avLst/>
          </a:prstGeom>
          <a:noFill/>
          <a:ln w="15875">
            <a:solidFill>
              <a:srgbClr val="A5392E"/>
            </a:solidFill>
            <a:prstDash val="dash"/>
            <a:tailEnd type="triangle"/>
          </a:ln>
        </p:spPr>
      </p:sp>
      <p:sp>
        <p:nvSpPr>
          <p:cNvPr id="19" name="tr-126-6"/>
          <p:cNvSpPr/>
          <p:nvPr/>
        </p:nvSpPr>
        <p:spPr>
          <a:xfrm flipH="1">
            <a:off x="2478608" y="1850979"/>
            <a:ext cx="744166" cy="206713"/>
          </a:xfrm>
          <a:prstGeom prst="line">
            <a:avLst/>
          </a:prstGeom>
          <a:noFill/>
          <a:ln w="15875">
            <a:solidFill>
              <a:srgbClr val="A5392E"/>
            </a:solidFill>
            <a:prstDash val="dash"/>
            <a:tailEnd type="triangle"/>
          </a:ln>
        </p:spPr>
      </p:sp>
      <p:sp>
        <p:nvSpPr>
          <p:cNvPr id="20" name="trp-126"/>
          <p:cNvSpPr/>
          <p:nvPr/>
        </p:nvSpPr>
        <p:spPr>
          <a:xfrm>
            <a:off x="3661005" y="1528507"/>
            <a:ext cx="289398" cy="1488332"/>
          </a:xfrm>
          <a:prstGeom prst="line">
            <a:avLst/>
          </a:prstGeom>
          <a:noFill/>
          <a:ln w="19050">
            <a:solidFill>
              <a:srgbClr val="2E7391"/>
            </a:solidFill>
            <a:prstDash val="dash"/>
            <a:tailEnd type="triangle"/>
          </a:ln>
        </p:spPr>
      </p:sp>
      <p:sp>
        <p:nvSpPr>
          <p:cNvPr id="21"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2"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4"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6"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8"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504191"/>
            <a:ext cx="214981" cy="214981"/>
          </a:xfrm>
          <a:prstGeom prst="ellipse">
            <a:avLst/>
          </a:prstGeom>
          <a:solidFill>
            <a:srgbClr val="FFFFFF"/>
          </a:solidFill>
          <a:ln w="19050">
            <a:solidFill>
              <a:srgbClr val="14283A"/>
            </a:solidFill>
            <a:prstDash val="solid"/>
          </a:ln>
        </p:spPr>
      </p:sp>
      <p:sp>
        <p:nvSpPr>
          <p:cNvPr id="30" name="!!no5"/>
          <p:cNvSpPr/>
          <p:nvPr/>
        </p:nvSpPr>
        <p:spPr>
          <a:xfrm>
            <a:off x="2371117"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concepto de ataque de espacios que Brad Brownell construyó en Clemson: alinéate 1-3-1 contra la 2-3 para poner un jugador en cada costura de su forma, y ataca los espacios CON EL BOTE. Un drive real a una costura obliga a dos defensores de la zona a tomar el balón — y cuando dos marcan a uno, alguien queda libre por aritmética.</a:t>
            </a:r>
            <a:endParaRPr lang="en-US" sz="950" dirty="0"/>
          </a:p>
        </p:txBody>
      </p:sp>
      <p:sp>
        <p:nvSpPr>
          <p:cNvPr id="38" name="notebox-126"/>
          <p:cNvSpPr/>
          <p:nvPr/>
        </p:nvSpPr>
        <p:spPr>
          <a:xfrm>
            <a:off x="4911495" y="2606040"/>
            <a:ext cx="3821025" cy="1143000"/>
          </a:xfrm>
          <a:prstGeom prst="roundRect">
            <a:avLst>
              <a:gd name="adj" fmla="val 4800"/>
            </a:avLst>
          </a:prstGeom>
          <a:solidFill>
            <a:srgbClr val="E3EDF2"/>
          </a:solidFill>
          <a:ln/>
        </p:spPr>
      </p:sp>
      <p:sp>
        <p:nvSpPr>
          <p:cNvPr id="39" name="notelbl-1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40" name="note-1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¿Sin bandeja? Suelta afuera y reinicia — forma 1-3-1 restaurada contra su 2-3, y el siguiente drive ya se carga. Ciclo completo.</a:t>
            </a:r>
            <a:endParaRPr lang="en-US" sz="1050" dirty="0"/>
          </a:p>
        </p:txBody>
      </p:sp>
      <p:sp>
        <p:nvSpPr>
          <p:cNvPr id="41" name="kp-12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12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1-3-1 contra 2-3 pone un jugador en las cuatro costuras — nunca dejes que su forma iguale la tuya.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drives a los espacios son drives PARA ANOTAR: ataca a tirar y los dos defensores deben comprometerse.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recepción en el poste alto es la prioridad uno en cada viaje: el pívot sube y el rincón come, o se queda y 5 anota.</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1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0"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0" name="notebox-127"/>
          <p:cNvSpPr/>
          <p:nvPr/>
        </p:nvSpPr>
        <p:spPr>
          <a:xfrm>
            <a:off x="4911495" y="2606040"/>
            <a:ext cx="3821025" cy="1143000"/>
          </a:xfrm>
          <a:prstGeom prst="roundRect">
            <a:avLst>
              <a:gd name="adj" fmla="val 4800"/>
            </a:avLst>
          </a:prstGeom>
          <a:solidFill>
            <a:srgbClr val="E3EDF2"/>
          </a:solidFill>
          <a:ln/>
        </p:spPr>
      </p:sp>
      <p:sp>
        <p:nvSpPr>
          <p:cNvPr id="31" name="notelbl-1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equipos de 2-3 que se mueven bien y quitan los espacios. También la mejor respuesta cuando su última línea es lenta. Corre el ciclo completo: cargar, skip y pin, contragolpe por el fondo, reinicio.</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1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8-0"/>
          <p:cNvSpPr/>
          <p:nvPr/>
        </p:nvSpPr>
        <p:spPr>
          <a:xfrm flipV="1">
            <a:off x="2892033" y="3091256"/>
            <a:ext cx="537453" cy="248055"/>
          </a:xfrm>
          <a:prstGeom prst="line">
            <a:avLst/>
          </a:prstGeom>
          <a:noFill/>
          <a:ln w="15875">
            <a:solidFill>
              <a:srgbClr val="A5392E"/>
            </a:solidFill>
            <a:prstDash val="dash"/>
            <a:tailEnd type="triangle"/>
          </a:ln>
        </p:spPr>
      </p:sp>
      <p:sp>
        <p:nvSpPr>
          <p:cNvPr id="14" name="tr-128-1"/>
          <p:cNvSpPr/>
          <p:nvPr/>
        </p:nvSpPr>
        <p:spPr>
          <a:xfrm flipV="1">
            <a:off x="2065182" y="3190478"/>
            <a:ext cx="496111" cy="148833"/>
          </a:xfrm>
          <a:prstGeom prst="line">
            <a:avLst/>
          </a:prstGeom>
          <a:noFill/>
          <a:ln w="15875">
            <a:solidFill>
              <a:srgbClr val="A5392E"/>
            </a:solidFill>
            <a:prstDash val="dash"/>
            <a:tailEnd type="triangle"/>
          </a:ln>
        </p:spPr>
      </p:sp>
      <p:sp>
        <p:nvSpPr>
          <p:cNvPr id="15" name="tr-128-2"/>
          <p:cNvSpPr/>
          <p:nvPr/>
        </p:nvSpPr>
        <p:spPr>
          <a:xfrm>
            <a:off x="2478608" y="2057692"/>
            <a:ext cx="231518" cy="24806"/>
          </a:xfrm>
          <a:prstGeom prst="line">
            <a:avLst/>
          </a:prstGeom>
          <a:noFill/>
          <a:ln w="15875">
            <a:solidFill>
              <a:srgbClr val="A5392E"/>
            </a:solidFill>
            <a:prstDash val="dash"/>
            <a:tailEnd type="triangle"/>
          </a:ln>
        </p:spPr>
      </p:sp>
      <p:sp>
        <p:nvSpPr>
          <p:cNvPr id="16" name="tr-128-3"/>
          <p:cNvSpPr/>
          <p:nvPr/>
        </p:nvSpPr>
        <p:spPr>
          <a:xfrm>
            <a:off x="3677542" y="1933664"/>
            <a:ext cx="107491" cy="66148"/>
          </a:xfrm>
          <a:prstGeom prst="line">
            <a:avLst/>
          </a:prstGeom>
          <a:noFill/>
          <a:ln w="15875">
            <a:solidFill>
              <a:srgbClr val="A5392E"/>
            </a:solidFill>
            <a:prstDash val="dash"/>
            <a:tailEnd type="triangle"/>
          </a:ln>
        </p:spPr>
      </p:sp>
      <p:sp>
        <p:nvSpPr>
          <p:cNvPr id="17" name="tr-128-4"/>
          <p:cNvSpPr/>
          <p:nvPr/>
        </p:nvSpPr>
        <p:spPr>
          <a:xfrm>
            <a:off x="1279674" y="1933664"/>
            <a:ext cx="330740" cy="66148"/>
          </a:xfrm>
          <a:prstGeom prst="line">
            <a:avLst/>
          </a:prstGeom>
          <a:noFill/>
          <a:ln w="15875">
            <a:solidFill>
              <a:srgbClr val="A5392E"/>
            </a:solidFill>
            <a:prstDash val="dash"/>
            <a:tailEnd type="triangle"/>
          </a:ln>
        </p:spPr>
      </p:sp>
      <p:sp>
        <p:nvSpPr>
          <p:cNvPr id="18" name="trp-128"/>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6"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8"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79386"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28507"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6" name="notebox-128"/>
          <p:cNvSpPr/>
          <p:nvPr/>
        </p:nvSpPr>
        <p:spPr>
          <a:xfrm>
            <a:off x="4911495" y="2606040"/>
            <a:ext cx="3821025" cy="1143000"/>
          </a:xfrm>
          <a:prstGeom prst="roundRect">
            <a:avLst>
              <a:gd name="adj" fmla="val 4800"/>
            </a:avLst>
          </a:prstGeom>
          <a:solidFill>
            <a:srgbClr val="E3EDF2"/>
          </a:solidFill>
          <a:ln/>
        </p:spPr>
      </p:sp>
      <p:sp>
        <p:nvSpPr>
          <p:cNvPr id="37" name="notelbl-1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1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Carga la zona a la derecha — los ojos y los pies de cada defensor se mueven con el swing.</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12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29-0"/>
          <p:cNvSpPr/>
          <p:nvPr/>
        </p:nvSpPr>
        <p:spPr>
          <a:xfrm flipH="1">
            <a:off x="1403701" y="2016349"/>
            <a:ext cx="330740" cy="124028"/>
          </a:xfrm>
          <a:prstGeom prst="line">
            <a:avLst/>
          </a:prstGeom>
          <a:noFill/>
          <a:ln w="44450">
            <a:solidFill>
              <a:srgbClr val="2E7391">
                <a:alpha val="65000"/>
              </a:srgbClr>
            </a:solidFill>
            <a:prstDash val="solid"/>
            <a:tailEnd type="oval"/>
          </a:ln>
        </p:spPr>
      </p:sp>
      <p:sp>
        <p:nvSpPr>
          <p:cNvPr id="14" name="tr-129-1"/>
          <p:cNvSpPr/>
          <p:nvPr/>
        </p:nvSpPr>
        <p:spPr>
          <a:xfrm>
            <a:off x="1610414" y="1999812"/>
            <a:ext cx="41343" cy="99222"/>
          </a:xfrm>
          <a:prstGeom prst="line">
            <a:avLst/>
          </a:prstGeom>
          <a:noFill/>
          <a:ln w="15875">
            <a:solidFill>
              <a:srgbClr val="A5392E"/>
            </a:solidFill>
            <a:prstDash val="dash"/>
            <a:tailEnd type="triangle"/>
          </a:ln>
        </p:spPr>
      </p:sp>
      <p:sp>
        <p:nvSpPr>
          <p:cNvPr id="15" name="tr-129-2"/>
          <p:cNvSpPr/>
          <p:nvPr/>
        </p:nvSpPr>
        <p:spPr>
          <a:xfrm flipH="1" flipV="1">
            <a:off x="1651757" y="3074719"/>
            <a:ext cx="909536" cy="115759"/>
          </a:xfrm>
          <a:prstGeom prst="line">
            <a:avLst/>
          </a:prstGeom>
          <a:noFill/>
          <a:ln w="15875">
            <a:solidFill>
              <a:srgbClr val="A5392E"/>
            </a:solidFill>
            <a:prstDash val="dash"/>
            <a:tailEnd type="triangle"/>
          </a:ln>
        </p:spPr>
      </p:sp>
      <p:sp>
        <p:nvSpPr>
          <p:cNvPr id="16" name="trp-129"/>
          <p:cNvSpPr/>
          <p:nvPr/>
        </p:nvSpPr>
        <p:spPr>
          <a:xfrm flipH="1">
            <a:off x="1221794" y="3016839"/>
            <a:ext cx="2728609" cy="0"/>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296211" y="2032886"/>
            <a:ext cx="214981" cy="214981"/>
          </a:xfrm>
          <a:prstGeom prst="ellipse">
            <a:avLst/>
          </a:prstGeom>
          <a:solidFill>
            <a:srgbClr val="FFFFFF"/>
          </a:solidFill>
          <a:ln w="19050">
            <a:solidFill>
              <a:srgbClr val="14283A"/>
            </a:solidFill>
            <a:prstDash val="solid"/>
          </a:ln>
        </p:spPr>
      </p:sp>
      <p:sp>
        <p:nvSpPr>
          <p:cNvPr id="24" name="!!no4"/>
          <p:cNvSpPr/>
          <p:nvPr/>
        </p:nvSpPr>
        <p:spPr>
          <a:xfrm>
            <a:off x="1296211" y="203288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528219" y="196673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4" name="notebox-129"/>
          <p:cNvSpPr/>
          <p:nvPr/>
        </p:nvSpPr>
        <p:spPr>
          <a:xfrm>
            <a:off x="4911495" y="2606040"/>
            <a:ext cx="3821025" cy="1143000"/>
          </a:xfrm>
          <a:prstGeom prst="roundRect">
            <a:avLst>
              <a:gd name="adj" fmla="val 4800"/>
            </a:avLst>
          </a:prstGeom>
          <a:solidFill>
            <a:srgbClr val="E3EDF2"/>
          </a:solidFill>
          <a:ln/>
        </p:spPr>
      </p:sp>
      <p:sp>
        <p:nvSpPr>
          <p:cNvPr id="35" name="notelbl-12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12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 y 4 clava adentro al alero débil mientras el balón vuela. El cierre nunca llega; 2 recibe con ritmo.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1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0-0"/>
          <p:cNvSpPr/>
          <p:nvPr/>
        </p:nvSpPr>
        <p:spPr>
          <a:xfrm flipH="1" flipV="1">
            <a:off x="990276" y="2264405"/>
            <a:ext cx="124028" cy="826851"/>
          </a:xfrm>
          <a:prstGeom prst="line">
            <a:avLst/>
          </a:prstGeom>
          <a:noFill/>
          <a:ln w="19050">
            <a:solidFill>
              <a:srgbClr val="14283A"/>
            </a:solidFill>
            <a:prstDash val="sysDot"/>
          </a:ln>
        </p:spPr>
      </p:sp>
      <p:sp>
        <p:nvSpPr>
          <p:cNvPr id="14" name="tr-130-0"/>
          <p:cNvSpPr/>
          <p:nvPr/>
        </p:nvSpPr>
        <p:spPr>
          <a:xfrm flipV="1">
            <a:off x="990276" y="1768294"/>
            <a:ext cx="330740" cy="496111"/>
          </a:xfrm>
          <a:prstGeom prst="line">
            <a:avLst/>
          </a:prstGeom>
          <a:noFill/>
          <a:ln w="19050">
            <a:solidFill>
              <a:srgbClr val="14283A"/>
            </a:solidFill>
            <a:prstDash val="sysDot"/>
            <a:tailEnd type="triangle"/>
          </a:ln>
        </p:spPr>
      </p:sp>
      <p:sp>
        <p:nvSpPr>
          <p:cNvPr id="15" name="tr-130-1"/>
          <p:cNvSpPr/>
          <p:nvPr/>
        </p:nvSpPr>
        <p:spPr>
          <a:xfrm flipV="1">
            <a:off x="1403701" y="1850979"/>
            <a:ext cx="248055" cy="289398"/>
          </a:xfrm>
          <a:prstGeom prst="line">
            <a:avLst/>
          </a:prstGeom>
          <a:noFill/>
          <a:ln w="44450">
            <a:solidFill>
              <a:srgbClr val="2E7391">
                <a:alpha val="65000"/>
              </a:srgbClr>
            </a:solidFill>
            <a:prstDash val="solid"/>
            <a:tailEnd type="oval"/>
          </a:ln>
        </p:spPr>
      </p:sp>
      <p:sp>
        <p:nvSpPr>
          <p:cNvPr id="16" name="tr-130-2"/>
          <p:cNvSpPr/>
          <p:nvPr/>
        </p:nvSpPr>
        <p:spPr>
          <a:xfrm flipH="1" flipV="1">
            <a:off x="2065182" y="1933664"/>
            <a:ext cx="644944" cy="148833"/>
          </a:xfrm>
          <a:prstGeom prst="line">
            <a:avLst/>
          </a:prstGeom>
          <a:noFill/>
          <a:ln w="15875">
            <a:solidFill>
              <a:srgbClr val="A5392E"/>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213526" y="1660803"/>
            <a:ext cx="214981" cy="214981"/>
          </a:xfrm>
          <a:prstGeom prst="ellipse">
            <a:avLst/>
          </a:prstGeom>
          <a:solidFill>
            <a:srgbClr val="FFFFFF"/>
          </a:solidFill>
          <a:ln w="19050">
            <a:solidFill>
              <a:srgbClr val="14283A"/>
            </a:solidFill>
            <a:prstDash val="solid"/>
          </a:ln>
        </p:spPr>
      </p:sp>
      <p:sp>
        <p:nvSpPr>
          <p:cNvPr id="20" name="!!no2"/>
          <p:cNvSpPr/>
          <p:nvPr/>
        </p:nvSpPr>
        <p:spPr>
          <a:xfrm>
            <a:off x="1213526"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544266" y="1743488"/>
            <a:ext cx="214981" cy="214981"/>
          </a:xfrm>
          <a:prstGeom prst="ellipse">
            <a:avLst/>
          </a:prstGeom>
          <a:solidFill>
            <a:srgbClr val="FFFFFF"/>
          </a:solidFill>
          <a:ln w="19050">
            <a:solidFill>
              <a:srgbClr val="14283A"/>
            </a:solidFill>
            <a:prstDash val="solid"/>
          </a:ln>
        </p:spPr>
      </p:sp>
      <p:sp>
        <p:nvSpPr>
          <p:cNvPr id="24" name="!!no4"/>
          <p:cNvSpPr/>
          <p:nvPr/>
        </p:nvSpPr>
        <p:spPr>
          <a:xfrm>
            <a:off x="1544266"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1883275"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1378896" y="1644266"/>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4" name="notebox-130"/>
          <p:cNvSpPr/>
          <p:nvPr/>
        </p:nvSpPr>
        <p:spPr>
          <a:xfrm>
            <a:off x="4911495" y="2606040"/>
            <a:ext cx="3821025" cy="1143000"/>
          </a:xfrm>
          <a:prstGeom prst="roundRect">
            <a:avLst>
              <a:gd name="adj" fmla="val 4800"/>
            </a:avLst>
          </a:prstGeom>
          <a:solidFill>
            <a:srgbClr val="E3EDF2"/>
          </a:solidFill>
          <a:ln/>
        </p:spPr>
      </p:sp>
      <p:sp>
        <p:nvSpPr>
          <p:cNvPr id="35" name="notelbl-13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13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 el guardia sale corriendo igual, penetra el fondo DETRÁS del pin — el sello del pantallador abre la pista.</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1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31"/>
          <p:cNvSpPr/>
          <p:nvPr/>
        </p:nvSpPr>
        <p:spPr>
          <a:xfrm>
            <a:off x="1428507" y="1693877"/>
            <a:ext cx="330740" cy="82685"/>
          </a:xfrm>
          <a:prstGeom prst="line">
            <a:avLst/>
          </a:prstGeom>
          <a:noFill/>
          <a:ln w="19050">
            <a:solidFill>
              <a:srgbClr val="2E7391"/>
            </a:solidFill>
            <a:prstDash val="dash"/>
            <a:tailEnd type="triangle"/>
          </a:ln>
        </p:spPr>
      </p:sp>
      <p:sp>
        <p:nvSpPr>
          <p:cNvPr id="14"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5"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213526" y="1660803"/>
            <a:ext cx="214981" cy="214981"/>
          </a:xfrm>
          <a:prstGeom prst="ellipse">
            <a:avLst/>
          </a:prstGeom>
          <a:solidFill>
            <a:srgbClr val="FFFFFF"/>
          </a:solidFill>
          <a:ln w="19050">
            <a:solidFill>
              <a:srgbClr val="14283A"/>
            </a:solidFill>
            <a:prstDash val="solid"/>
          </a:ln>
        </p:spPr>
      </p:sp>
      <p:sp>
        <p:nvSpPr>
          <p:cNvPr id="17" name="!!no2"/>
          <p:cNvSpPr/>
          <p:nvPr/>
        </p:nvSpPr>
        <p:spPr>
          <a:xfrm>
            <a:off x="1213526"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9"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544266" y="1743488"/>
            <a:ext cx="214981" cy="214981"/>
          </a:xfrm>
          <a:prstGeom prst="ellipse">
            <a:avLst/>
          </a:prstGeom>
          <a:solidFill>
            <a:srgbClr val="FFFFFF"/>
          </a:solidFill>
          <a:ln w="19050">
            <a:solidFill>
              <a:srgbClr val="14283A"/>
            </a:solidFill>
            <a:prstDash val="solid"/>
          </a:ln>
        </p:spPr>
      </p:sp>
      <p:sp>
        <p:nvSpPr>
          <p:cNvPr id="21" name="!!no4"/>
          <p:cNvSpPr/>
          <p:nvPr/>
        </p:nvSpPr>
        <p:spPr>
          <a:xfrm>
            <a:off x="1544266"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3"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d1"/>
          <p:cNvSpPr/>
          <p:nvPr/>
        </p:nvSpPr>
        <p:spPr>
          <a:xfrm>
            <a:off x="1469849"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5"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6" name="!!d3"/>
          <p:cNvSpPr/>
          <p:nvPr/>
        </p:nvSpPr>
        <p:spPr>
          <a:xfrm>
            <a:off x="1469849" y="198327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7"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8" name="!!d5"/>
          <p:cNvSpPr/>
          <p:nvPr/>
        </p:nvSpPr>
        <p:spPr>
          <a:xfrm>
            <a:off x="1883275"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9" name="!!ball"/>
          <p:cNvSpPr/>
          <p:nvPr/>
        </p:nvSpPr>
        <p:spPr>
          <a:xfrm>
            <a:off x="1709636" y="1726951"/>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1" name="notebox-131"/>
          <p:cNvSpPr/>
          <p:nvPr/>
        </p:nvSpPr>
        <p:spPr>
          <a:xfrm>
            <a:off x="4911495" y="2606040"/>
            <a:ext cx="3821025" cy="1143000"/>
          </a:xfrm>
          <a:prstGeom prst="roundRect">
            <a:avLst>
              <a:gd name="adj" fmla="val 4800"/>
            </a:avLst>
          </a:prstGeom>
          <a:solidFill>
            <a:srgbClr val="E3EDF2"/>
          </a:solidFill>
          <a:ln/>
        </p:spPr>
      </p:sp>
      <p:sp>
        <p:nvSpPr>
          <p:cNvPr id="32" name="notelbl-13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3" name="note-13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Descarga adentro con el sello — o rocía afuera si el pívot colapsa. La zona está rota detrás de su propia última línea.</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2-3</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Skip y Pin — Pantallas contra la 2-3</a:t>
            </a:r>
            <a:endParaRPr lang="en-US" sz="2200" dirty="0"/>
          </a:p>
        </p:txBody>
      </p:sp>
      <p:sp>
        <p:nvSpPr>
          <p:cNvPr id="4" name="ph-1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2-0"/>
          <p:cNvSpPr/>
          <p:nvPr/>
        </p:nvSpPr>
        <p:spPr>
          <a:xfrm>
            <a:off x="1651757" y="1850979"/>
            <a:ext cx="82685" cy="165370"/>
          </a:xfrm>
          <a:prstGeom prst="line">
            <a:avLst/>
          </a:prstGeom>
          <a:noFill/>
          <a:ln w="19050">
            <a:solidFill>
              <a:srgbClr val="14283A"/>
            </a:solidFill>
            <a:prstDash val="solid"/>
            <a:tailEnd type="triangle"/>
          </a:ln>
        </p:spPr>
      </p:sp>
      <p:sp>
        <p:nvSpPr>
          <p:cNvPr id="14" name="tr-132-1"/>
          <p:cNvSpPr/>
          <p:nvPr/>
        </p:nvSpPr>
        <p:spPr>
          <a:xfrm flipH="1">
            <a:off x="1114303" y="1768294"/>
            <a:ext cx="206713" cy="1322962"/>
          </a:xfrm>
          <a:prstGeom prst="line">
            <a:avLst/>
          </a:prstGeom>
          <a:noFill/>
          <a:ln w="19050">
            <a:solidFill>
              <a:srgbClr val="14283A"/>
            </a:solidFill>
            <a:prstDash val="solid"/>
            <a:tailEnd type="triangle"/>
          </a:ln>
        </p:spPr>
      </p:sp>
      <p:sp>
        <p:nvSpPr>
          <p:cNvPr id="15" name="tr-132-2"/>
          <p:cNvSpPr/>
          <p:nvPr/>
        </p:nvSpPr>
        <p:spPr>
          <a:xfrm>
            <a:off x="1651757" y="3074719"/>
            <a:ext cx="413426" cy="264592"/>
          </a:xfrm>
          <a:prstGeom prst="line">
            <a:avLst/>
          </a:prstGeom>
          <a:noFill/>
          <a:ln w="15875">
            <a:solidFill>
              <a:srgbClr val="A5392E"/>
            </a:solidFill>
            <a:prstDash val="dash"/>
            <a:tailEnd type="triangle"/>
          </a:ln>
        </p:spPr>
      </p:sp>
      <p:sp>
        <p:nvSpPr>
          <p:cNvPr id="16" name="tr-132-3"/>
          <p:cNvSpPr/>
          <p:nvPr/>
        </p:nvSpPr>
        <p:spPr>
          <a:xfrm flipH="1">
            <a:off x="2892033" y="3091256"/>
            <a:ext cx="537453" cy="248055"/>
          </a:xfrm>
          <a:prstGeom prst="line">
            <a:avLst/>
          </a:prstGeom>
          <a:noFill/>
          <a:ln w="15875">
            <a:solidFill>
              <a:srgbClr val="A5392E"/>
            </a:solidFill>
            <a:prstDash val="dash"/>
            <a:tailEnd type="triangle"/>
          </a:ln>
        </p:spPr>
      </p:sp>
      <p:sp>
        <p:nvSpPr>
          <p:cNvPr id="17" name="tr-132-4"/>
          <p:cNvSpPr/>
          <p:nvPr/>
        </p:nvSpPr>
        <p:spPr>
          <a:xfrm flipH="1" flipV="1">
            <a:off x="1279674" y="1933664"/>
            <a:ext cx="372083" cy="165370"/>
          </a:xfrm>
          <a:prstGeom prst="line">
            <a:avLst/>
          </a:prstGeom>
          <a:noFill/>
          <a:ln w="15875">
            <a:solidFill>
              <a:srgbClr val="A5392E"/>
            </a:solidFill>
            <a:prstDash val="dash"/>
            <a:tailEnd type="triangle"/>
          </a:ln>
        </p:spPr>
      </p:sp>
      <p:sp>
        <p:nvSpPr>
          <p:cNvPr id="18" name="tr-132-5"/>
          <p:cNvSpPr/>
          <p:nvPr/>
        </p:nvSpPr>
        <p:spPr>
          <a:xfrm>
            <a:off x="2065182" y="1933664"/>
            <a:ext cx="413426" cy="124028"/>
          </a:xfrm>
          <a:prstGeom prst="line">
            <a:avLst/>
          </a:prstGeom>
          <a:noFill/>
          <a:ln w="15875">
            <a:solidFill>
              <a:srgbClr val="A5392E"/>
            </a:solidFill>
            <a:prstDash val="dash"/>
            <a:tailEnd type="triangle"/>
          </a:ln>
        </p:spPr>
      </p:sp>
      <p:sp>
        <p:nvSpPr>
          <p:cNvPr id="19" name="trp-132"/>
          <p:cNvSpPr/>
          <p:nvPr/>
        </p:nvSpPr>
        <p:spPr>
          <a:xfrm flipH="1">
            <a:off x="1221794" y="1941933"/>
            <a:ext cx="620138" cy="1074906"/>
          </a:xfrm>
          <a:prstGeom prst="line">
            <a:avLst/>
          </a:prstGeom>
          <a:noFill/>
          <a:ln w="19050">
            <a:solidFill>
              <a:srgbClr val="2E7391"/>
            </a:solidFill>
            <a:prstDash val="dash"/>
            <a:tailEnd type="triangle"/>
          </a:ln>
        </p:spPr>
      </p:sp>
      <p:sp>
        <p:nvSpPr>
          <p:cNvPr id="20"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3"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5"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1626951" y="1908859"/>
            <a:ext cx="214981" cy="214981"/>
          </a:xfrm>
          <a:prstGeom prst="ellipse">
            <a:avLst/>
          </a:prstGeom>
          <a:solidFill>
            <a:srgbClr val="FFFFFF"/>
          </a:solidFill>
          <a:ln w="19050">
            <a:solidFill>
              <a:srgbClr val="14283A"/>
            </a:solidFill>
            <a:prstDash val="solid"/>
          </a:ln>
        </p:spPr>
      </p:sp>
      <p:sp>
        <p:nvSpPr>
          <p:cNvPr id="27" name="!!no4"/>
          <p:cNvSpPr/>
          <p:nvPr/>
        </p:nvSpPr>
        <p:spPr>
          <a:xfrm>
            <a:off x="1626951"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9"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3603125"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mueren con las pantallas porque nadie salta ni ayuda: el contragolpe clásico es el pase skip lanzado sobre una pantalla PIN. Carga la zona a un lado, luego lanza el skip — mientras nuestro grande clava adentro al alero débil. El cierre que debía llegar nunca llega, y el tirador recibe con ritmo.</a:t>
            </a:r>
            <a:endParaRPr lang="en-US" sz="950" dirty="0"/>
          </a:p>
        </p:txBody>
      </p:sp>
      <p:sp>
        <p:nvSpPr>
          <p:cNvPr id="37" name="notebox-132"/>
          <p:cNvSpPr/>
          <p:nvPr/>
        </p:nvSpPr>
        <p:spPr>
          <a:xfrm>
            <a:off x="4911495" y="2606040"/>
            <a:ext cx="3821025" cy="1143000"/>
          </a:xfrm>
          <a:prstGeom prst="roundRect">
            <a:avLst>
              <a:gd name="adj" fmla="val 4800"/>
            </a:avLst>
          </a:prstGeom>
          <a:solidFill>
            <a:srgbClr val="E3EDF2"/>
          </a:solidFill>
          <a:ln/>
        </p:spPr>
      </p:sp>
      <p:sp>
        <p:nvSpPr>
          <p:cNvPr id="38" name="notelbl-13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9" name="note-13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Reinicia la forma y clava el OTRO lado el próximo viaje — las zonas no pueden perseguir pantallas toda la noche. Ciclo completo.</a:t>
            </a:r>
            <a:endParaRPr lang="en-US" sz="1050" dirty="0"/>
          </a:p>
        </p:txBody>
      </p:sp>
      <p:sp>
        <p:nvSpPr>
          <p:cNvPr id="40" name="kp-132"/>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1" name="kpl-132"/>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skip debe ser PLANO y rápido — un globo le da tiempo al defensor clavado de pelear y salir.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Clava legal: pantalla al cuerpo hacia adentro, brazos pegados, y deja que el defensor choque.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Tras cada pin el pantallador SELLA — el pin se vuelve posteo, y luego bloqueo de rebote.</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1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22"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0" name="notebox-133"/>
          <p:cNvSpPr/>
          <p:nvPr/>
        </p:nvSpPr>
        <p:spPr>
          <a:xfrm>
            <a:off x="4911495" y="2606040"/>
            <a:ext cx="3821025" cy="1143000"/>
          </a:xfrm>
          <a:prstGeom prst="roundRect">
            <a:avLst>
              <a:gd name="adj" fmla="val 4800"/>
            </a:avLst>
          </a:prstGeom>
          <a:solidFill>
            <a:srgbClr val="E3EDF2"/>
          </a:solidFill>
          <a:ln/>
        </p:spPr>
      </p:sp>
      <p:sp>
        <p:nvSpPr>
          <p:cNvPr id="31" name="notelbl-13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3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Cualquier 2-1-2 o zona de emparejamientos con dos arriba. El defensor del medio de la 2-1-2 cuida el poste alto, así que nuestras recepciones del medio ocurren DETRÁS de él. Ciclo completo: split, recepción en el bolsillo, rociada al fondo, reinicio.</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1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4-0"/>
          <p:cNvSpPr/>
          <p:nvPr/>
        </p:nvSpPr>
        <p:spPr>
          <a:xfrm flipV="1">
            <a:off x="2478608" y="3463339"/>
            <a:ext cx="0" cy="454768"/>
          </a:xfrm>
          <a:prstGeom prst="line">
            <a:avLst/>
          </a:prstGeom>
          <a:noFill/>
          <a:ln w="19050">
            <a:solidFill>
              <a:srgbClr val="14283A"/>
            </a:solidFill>
            <a:prstDash val="sysDot"/>
          </a:ln>
        </p:spPr>
      </p:sp>
      <p:sp>
        <p:nvSpPr>
          <p:cNvPr id="14" name="tr-134-0"/>
          <p:cNvSpPr/>
          <p:nvPr/>
        </p:nvSpPr>
        <p:spPr>
          <a:xfrm flipV="1">
            <a:off x="2478608" y="3132598"/>
            <a:ext cx="41343" cy="330740"/>
          </a:xfrm>
          <a:prstGeom prst="line">
            <a:avLst/>
          </a:prstGeom>
          <a:noFill/>
          <a:ln w="19050">
            <a:solidFill>
              <a:srgbClr val="14283A"/>
            </a:solidFill>
            <a:prstDash val="sysDot"/>
            <a:tailEnd type="triangle"/>
          </a:ln>
        </p:spPr>
      </p:sp>
      <p:sp>
        <p:nvSpPr>
          <p:cNvPr id="15" name="tr-134-1"/>
          <p:cNvSpPr/>
          <p:nvPr/>
        </p:nvSpPr>
        <p:spPr>
          <a:xfrm flipV="1">
            <a:off x="1982497" y="3240089"/>
            <a:ext cx="314203" cy="99222"/>
          </a:xfrm>
          <a:prstGeom prst="line">
            <a:avLst/>
          </a:prstGeom>
          <a:noFill/>
          <a:ln w="15875">
            <a:solidFill>
              <a:srgbClr val="A5392E"/>
            </a:solidFill>
            <a:prstDash val="dash"/>
            <a:tailEnd type="triangle"/>
          </a:ln>
        </p:spPr>
      </p:sp>
      <p:sp>
        <p:nvSpPr>
          <p:cNvPr id="16" name="tr-134-2"/>
          <p:cNvSpPr/>
          <p:nvPr/>
        </p:nvSpPr>
        <p:spPr>
          <a:xfrm flipH="1" flipV="1">
            <a:off x="2743200" y="3240089"/>
            <a:ext cx="231518" cy="99222"/>
          </a:xfrm>
          <a:prstGeom prst="line">
            <a:avLst/>
          </a:prstGeom>
          <a:noFill/>
          <a:ln w="15875">
            <a:solidFill>
              <a:srgbClr val="A5392E"/>
            </a:solidFill>
            <a:prstDash val="dash"/>
            <a:tailEnd type="triangle"/>
          </a:ln>
        </p:spPr>
      </p:sp>
      <p:sp>
        <p:nvSpPr>
          <p:cNvPr id="17"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8"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26"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577830" y="3008571"/>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4" name="notebox-134"/>
          <p:cNvSpPr/>
          <p:nvPr/>
        </p:nvSpPr>
        <p:spPr>
          <a:xfrm>
            <a:off x="4911495" y="2606040"/>
            <a:ext cx="3821025" cy="1143000"/>
          </a:xfrm>
          <a:prstGeom prst="roundRect">
            <a:avLst>
              <a:gd name="adj" fmla="val 4800"/>
            </a:avLst>
          </a:prstGeom>
          <a:solidFill>
            <a:srgbClr val="E3EDF2"/>
          </a:solidFill>
          <a:ln/>
        </p:spPr>
      </p:sp>
      <p:sp>
        <p:nvSpPr>
          <p:cNvPr id="35" name="notelbl-13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6" name="note-13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Frente par = una costura directa por el medio. 1 parte a los dos guardias con bote vivo — ambos deben pellizcar.</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1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5-0"/>
          <p:cNvSpPr/>
          <p:nvPr/>
        </p:nvSpPr>
        <p:spPr>
          <a:xfrm flipV="1">
            <a:off x="1899812" y="2016349"/>
            <a:ext cx="496111" cy="248055"/>
          </a:xfrm>
          <a:prstGeom prst="line">
            <a:avLst/>
          </a:prstGeom>
          <a:noFill/>
          <a:ln w="19050">
            <a:solidFill>
              <a:srgbClr val="14283A"/>
            </a:solidFill>
            <a:prstDash val="solid"/>
            <a:tailEnd type="triangle"/>
          </a:ln>
        </p:spPr>
      </p:sp>
      <p:sp>
        <p:nvSpPr>
          <p:cNvPr id="14" name="tr-135-1"/>
          <p:cNvSpPr/>
          <p:nvPr/>
        </p:nvSpPr>
        <p:spPr>
          <a:xfrm flipH="1" flipV="1">
            <a:off x="2437265" y="2223062"/>
            <a:ext cx="41343" cy="124028"/>
          </a:xfrm>
          <a:prstGeom prst="line">
            <a:avLst/>
          </a:prstGeom>
          <a:noFill/>
          <a:ln w="15875">
            <a:solidFill>
              <a:srgbClr val="A5392E"/>
            </a:solidFill>
            <a:prstDash val="dash"/>
            <a:tailEnd type="triangle"/>
          </a:ln>
        </p:spPr>
      </p:sp>
      <p:sp>
        <p:nvSpPr>
          <p:cNvPr id="15" name="trp-135"/>
          <p:cNvSpPr/>
          <p:nvPr/>
        </p:nvSpPr>
        <p:spPr>
          <a:xfrm flipH="1" flipV="1">
            <a:off x="2503413" y="1941933"/>
            <a:ext cx="124028" cy="1116249"/>
          </a:xfrm>
          <a:prstGeom prst="line">
            <a:avLst/>
          </a:prstGeom>
          <a:noFill/>
          <a:ln w="19050">
            <a:solidFill>
              <a:srgbClr val="2E7391"/>
            </a:solidFill>
            <a:prstDash val="dash"/>
            <a:tailEnd type="triangle"/>
          </a:ln>
        </p:spPr>
      </p:sp>
      <p:sp>
        <p:nvSpPr>
          <p:cNvPr id="16"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7"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3"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288432" y="1908859"/>
            <a:ext cx="214981" cy="214981"/>
          </a:xfrm>
          <a:prstGeom prst="ellipse">
            <a:avLst/>
          </a:prstGeom>
          <a:solidFill>
            <a:srgbClr val="FFFFFF"/>
          </a:solidFill>
          <a:ln w="19050">
            <a:solidFill>
              <a:srgbClr val="14283A"/>
            </a:solidFill>
            <a:prstDash val="solid"/>
          </a:ln>
        </p:spPr>
      </p:sp>
      <p:sp>
        <p:nvSpPr>
          <p:cNvPr id="25" name="!!no5"/>
          <p:cNvSpPr/>
          <p:nvPr/>
        </p:nvSpPr>
        <p:spPr>
          <a:xfrm>
            <a:off x="2288432"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55358" y="210730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453802" y="1892322"/>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3" name="notebox-135"/>
          <p:cNvSpPr/>
          <p:nvPr/>
        </p:nvSpPr>
        <p:spPr>
          <a:xfrm>
            <a:off x="4911495" y="2606040"/>
            <a:ext cx="3821025" cy="1143000"/>
          </a:xfrm>
          <a:prstGeom prst="roundRect">
            <a:avLst>
              <a:gd name="adj" fmla="val 4800"/>
            </a:avLst>
          </a:prstGeom>
          <a:solidFill>
            <a:srgbClr val="E3EDF2"/>
          </a:solidFill>
          <a:ln/>
        </p:spPr>
      </p:sp>
      <p:sp>
        <p:nvSpPr>
          <p:cNvPr id="34" name="notelbl-13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13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hombre del medio de la 2-1-2 protege el poste alto — así que 5 se lanza DETRÁS de él al bolsillo del aro. Esa recepción rompe la forma.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1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6-0"/>
          <p:cNvSpPr/>
          <p:nvPr/>
        </p:nvSpPr>
        <p:spPr>
          <a:xfrm flipV="1">
            <a:off x="3842912" y="2016349"/>
            <a:ext cx="305935" cy="1074906"/>
          </a:xfrm>
          <a:prstGeom prst="line">
            <a:avLst/>
          </a:prstGeom>
          <a:noFill/>
          <a:ln w="19050">
            <a:solidFill>
              <a:srgbClr val="14283A"/>
            </a:solidFill>
            <a:prstDash val="solid"/>
          </a:ln>
        </p:spPr>
      </p:sp>
      <p:sp>
        <p:nvSpPr>
          <p:cNvPr id="14" name="tr-136-0"/>
          <p:cNvSpPr/>
          <p:nvPr/>
        </p:nvSpPr>
        <p:spPr>
          <a:xfrm flipV="1">
            <a:off x="4148847" y="1478896"/>
            <a:ext cx="49611" cy="537453"/>
          </a:xfrm>
          <a:prstGeom prst="line">
            <a:avLst/>
          </a:prstGeom>
          <a:noFill/>
          <a:ln w="19050">
            <a:solidFill>
              <a:srgbClr val="14283A"/>
            </a:solidFill>
            <a:prstDash val="solid"/>
            <a:tailEnd type="triangle"/>
          </a:ln>
        </p:spPr>
      </p:sp>
      <p:sp>
        <p:nvSpPr>
          <p:cNvPr id="15" name="tr-136-1"/>
          <p:cNvSpPr/>
          <p:nvPr/>
        </p:nvSpPr>
        <p:spPr>
          <a:xfrm>
            <a:off x="1569071" y="1768294"/>
            <a:ext cx="537453" cy="124028"/>
          </a:xfrm>
          <a:prstGeom prst="line">
            <a:avLst/>
          </a:prstGeom>
          <a:noFill/>
          <a:ln w="15875">
            <a:solidFill>
              <a:srgbClr val="A5392E"/>
            </a:solidFill>
            <a:prstDash val="dash"/>
            <a:tailEnd type="triangle"/>
          </a:ln>
        </p:spPr>
      </p:sp>
      <p:sp>
        <p:nvSpPr>
          <p:cNvPr id="16" name="tr-136-2"/>
          <p:cNvSpPr/>
          <p:nvPr/>
        </p:nvSpPr>
        <p:spPr>
          <a:xfrm flipH="1">
            <a:off x="2892033" y="1768294"/>
            <a:ext cx="496111" cy="82685"/>
          </a:xfrm>
          <a:prstGeom prst="line">
            <a:avLst/>
          </a:prstGeom>
          <a:noFill/>
          <a:ln w="15875">
            <a:solidFill>
              <a:srgbClr val="A5392E"/>
            </a:solidFill>
            <a:prstDash val="dash"/>
            <a:tailEnd type="triangle"/>
          </a:ln>
        </p:spPr>
      </p:sp>
      <p:sp>
        <p:nvSpPr>
          <p:cNvPr id="17" name="trp-136"/>
          <p:cNvSpPr/>
          <p:nvPr/>
        </p:nvSpPr>
        <p:spPr>
          <a:xfrm flipV="1">
            <a:off x="2503413" y="1404479"/>
            <a:ext cx="1802535" cy="537453"/>
          </a:xfrm>
          <a:prstGeom prst="line">
            <a:avLst/>
          </a:prstGeom>
          <a:noFill/>
          <a:ln w="19050">
            <a:solidFill>
              <a:srgbClr val="2E7391"/>
            </a:solidFill>
            <a:prstDash val="dash"/>
            <a:tailEnd type="triangle"/>
          </a:ln>
        </p:spPr>
      </p:sp>
      <p:sp>
        <p:nvSpPr>
          <p:cNvPr id="18" name="!!o1"/>
          <p:cNvSpPr/>
          <p:nvPr/>
        </p:nvSpPr>
        <p:spPr>
          <a:xfrm>
            <a:off x="2412460" y="3025108"/>
            <a:ext cx="214981" cy="214981"/>
          </a:xfrm>
          <a:prstGeom prst="ellipse">
            <a:avLst/>
          </a:prstGeom>
          <a:solidFill>
            <a:srgbClr val="FFFFFF"/>
          </a:solidFill>
          <a:ln w="19050">
            <a:solidFill>
              <a:srgbClr val="14283A"/>
            </a:solidFill>
            <a:prstDash val="solid"/>
          </a:ln>
        </p:spPr>
      </p:sp>
      <p:sp>
        <p:nvSpPr>
          <p:cNvPr id="19" name="!!no1"/>
          <p:cNvSpPr/>
          <p:nvPr/>
        </p:nvSpPr>
        <p:spPr>
          <a:xfrm>
            <a:off x="2412460" y="302510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5"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288432" y="1908859"/>
            <a:ext cx="214981" cy="214981"/>
          </a:xfrm>
          <a:prstGeom prst="ellipse">
            <a:avLst/>
          </a:prstGeom>
          <a:solidFill>
            <a:srgbClr val="FFFFFF"/>
          </a:solidFill>
          <a:ln w="19050">
            <a:solidFill>
              <a:srgbClr val="14283A"/>
            </a:solidFill>
            <a:prstDash val="solid"/>
          </a:ln>
        </p:spPr>
      </p:sp>
      <p:sp>
        <p:nvSpPr>
          <p:cNvPr id="27" name="!!no5"/>
          <p:cNvSpPr/>
          <p:nvPr/>
        </p:nvSpPr>
        <p:spPr>
          <a:xfrm>
            <a:off x="2288432"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1147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2561293"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1924617"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271012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255358" y="210730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5" name="notebox-136"/>
          <p:cNvSpPr/>
          <p:nvPr/>
        </p:nvSpPr>
        <p:spPr>
          <a:xfrm>
            <a:off x="4911495" y="2606040"/>
            <a:ext cx="3821025" cy="1143000"/>
          </a:xfrm>
          <a:prstGeom prst="roundRect">
            <a:avLst>
              <a:gd name="adj" fmla="val 4800"/>
            </a:avLst>
          </a:prstGeom>
          <a:solidFill>
            <a:srgbClr val="E3EDF2"/>
          </a:solidFill>
          <a:ln/>
        </p:spPr>
      </p:sp>
      <p:sp>
        <p:nvSpPr>
          <p:cNvPr id="36" name="notelbl-13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7" name="note-13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última línea colapsa con la recepción — y la esquina cae a la línea de fondo detrás de ellos. Rocíala para el triple abierto.</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Split — vs Frentes Pares (2-1-2)</a:t>
            </a:r>
            <a:endParaRPr lang="en-US" sz="2200" dirty="0"/>
          </a:p>
        </p:txBody>
      </p:sp>
      <p:sp>
        <p:nvSpPr>
          <p:cNvPr id="4" name="ph-1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7-0"/>
          <p:cNvSpPr/>
          <p:nvPr/>
        </p:nvSpPr>
        <p:spPr>
          <a:xfrm flipH="1">
            <a:off x="2478608" y="3132598"/>
            <a:ext cx="41343" cy="785509"/>
          </a:xfrm>
          <a:prstGeom prst="line">
            <a:avLst/>
          </a:prstGeom>
          <a:noFill/>
          <a:ln w="19050">
            <a:solidFill>
              <a:srgbClr val="14283A"/>
            </a:solidFill>
            <a:prstDash val="solid"/>
            <a:tailEnd type="triangle"/>
          </a:ln>
        </p:spPr>
      </p:sp>
      <p:sp>
        <p:nvSpPr>
          <p:cNvPr id="14" name="tr-137-1"/>
          <p:cNvSpPr/>
          <p:nvPr/>
        </p:nvSpPr>
        <p:spPr>
          <a:xfrm flipH="1">
            <a:off x="1899812" y="2016349"/>
            <a:ext cx="496111" cy="248055"/>
          </a:xfrm>
          <a:prstGeom prst="line">
            <a:avLst/>
          </a:prstGeom>
          <a:noFill/>
          <a:ln w="19050">
            <a:solidFill>
              <a:srgbClr val="14283A"/>
            </a:solidFill>
            <a:prstDash val="solid"/>
            <a:tailEnd type="triangle"/>
          </a:ln>
        </p:spPr>
      </p:sp>
      <p:sp>
        <p:nvSpPr>
          <p:cNvPr id="15" name="tr-137-2"/>
          <p:cNvSpPr/>
          <p:nvPr/>
        </p:nvSpPr>
        <p:spPr>
          <a:xfrm flipH="1">
            <a:off x="3842912" y="1478896"/>
            <a:ext cx="355546" cy="1612360"/>
          </a:xfrm>
          <a:prstGeom prst="line">
            <a:avLst/>
          </a:prstGeom>
          <a:noFill/>
          <a:ln w="19050">
            <a:solidFill>
              <a:srgbClr val="14283A"/>
            </a:solidFill>
            <a:prstDash val="solid"/>
            <a:tailEnd type="triangle"/>
          </a:ln>
        </p:spPr>
      </p:sp>
      <p:sp>
        <p:nvSpPr>
          <p:cNvPr id="16" name="tr-137-3"/>
          <p:cNvSpPr/>
          <p:nvPr/>
        </p:nvSpPr>
        <p:spPr>
          <a:xfrm flipH="1">
            <a:off x="1982497" y="3240089"/>
            <a:ext cx="314203" cy="99222"/>
          </a:xfrm>
          <a:prstGeom prst="line">
            <a:avLst/>
          </a:prstGeom>
          <a:noFill/>
          <a:ln w="15875">
            <a:solidFill>
              <a:srgbClr val="A5392E"/>
            </a:solidFill>
            <a:prstDash val="dash"/>
            <a:tailEnd type="triangle"/>
          </a:ln>
        </p:spPr>
      </p:sp>
      <p:sp>
        <p:nvSpPr>
          <p:cNvPr id="17" name="tr-137-4"/>
          <p:cNvSpPr/>
          <p:nvPr/>
        </p:nvSpPr>
        <p:spPr>
          <a:xfrm>
            <a:off x="2743200" y="3240089"/>
            <a:ext cx="231518" cy="99222"/>
          </a:xfrm>
          <a:prstGeom prst="line">
            <a:avLst/>
          </a:prstGeom>
          <a:noFill/>
          <a:ln w="15875">
            <a:solidFill>
              <a:srgbClr val="A5392E"/>
            </a:solidFill>
            <a:prstDash val="dash"/>
            <a:tailEnd type="triangle"/>
          </a:ln>
        </p:spPr>
      </p:sp>
      <p:sp>
        <p:nvSpPr>
          <p:cNvPr id="18" name="tr-137-5"/>
          <p:cNvSpPr/>
          <p:nvPr/>
        </p:nvSpPr>
        <p:spPr>
          <a:xfrm>
            <a:off x="2437265" y="2223062"/>
            <a:ext cx="41343" cy="124028"/>
          </a:xfrm>
          <a:prstGeom prst="line">
            <a:avLst/>
          </a:prstGeom>
          <a:noFill/>
          <a:ln w="15875">
            <a:solidFill>
              <a:srgbClr val="A5392E"/>
            </a:solidFill>
            <a:prstDash val="dash"/>
            <a:tailEnd type="triangle"/>
          </a:ln>
        </p:spPr>
      </p:sp>
      <p:sp>
        <p:nvSpPr>
          <p:cNvPr id="19" name="tr-137-6"/>
          <p:cNvSpPr/>
          <p:nvPr/>
        </p:nvSpPr>
        <p:spPr>
          <a:xfrm flipH="1" flipV="1">
            <a:off x="1569071" y="1768294"/>
            <a:ext cx="537453" cy="124028"/>
          </a:xfrm>
          <a:prstGeom prst="line">
            <a:avLst/>
          </a:prstGeom>
          <a:noFill/>
          <a:ln w="15875">
            <a:solidFill>
              <a:srgbClr val="A5392E"/>
            </a:solidFill>
            <a:prstDash val="dash"/>
            <a:tailEnd type="triangle"/>
          </a:ln>
        </p:spPr>
      </p:sp>
      <p:sp>
        <p:nvSpPr>
          <p:cNvPr id="20" name="tr-137-7"/>
          <p:cNvSpPr/>
          <p:nvPr/>
        </p:nvSpPr>
        <p:spPr>
          <a:xfrm flipV="1">
            <a:off x="2892033" y="1768294"/>
            <a:ext cx="496111" cy="82685"/>
          </a:xfrm>
          <a:prstGeom prst="line">
            <a:avLst/>
          </a:prstGeom>
          <a:noFill/>
          <a:ln w="15875">
            <a:solidFill>
              <a:srgbClr val="A5392E"/>
            </a:solidFill>
            <a:prstDash val="dash"/>
            <a:tailEnd type="triangle"/>
          </a:ln>
        </p:spPr>
      </p:sp>
      <p:sp>
        <p:nvSpPr>
          <p:cNvPr id="21" name="trp-137"/>
          <p:cNvSpPr/>
          <p:nvPr/>
        </p:nvSpPr>
        <p:spPr>
          <a:xfrm flipH="1">
            <a:off x="2586098" y="3016839"/>
            <a:ext cx="1364304" cy="826851"/>
          </a:xfrm>
          <a:prstGeom prst="line">
            <a:avLst/>
          </a:prstGeom>
          <a:noFill/>
          <a:ln w="19050">
            <a:solidFill>
              <a:srgbClr val="2E7391"/>
            </a:solidFill>
            <a:prstDash val="dash"/>
            <a:tailEnd type="triangle"/>
          </a:ln>
        </p:spPr>
      </p:sp>
      <p:sp>
        <p:nvSpPr>
          <p:cNvPr id="22"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23"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4"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5"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6"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7"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8"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9"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30" name="!!o5"/>
          <p:cNvSpPr/>
          <p:nvPr/>
        </p:nvSpPr>
        <p:spPr>
          <a:xfrm>
            <a:off x="1792321" y="2156914"/>
            <a:ext cx="214981" cy="214981"/>
          </a:xfrm>
          <a:prstGeom prst="ellipse">
            <a:avLst/>
          </a:prstGeom>
          <a:solidFill>
            <a:srgbClr val="FFFFFF"/>
          </a:solidFill>
          <a:ln w="19050">
            <a:solidFill>
              <a:srgbClr val="14283A"/>
            </a:solidFill>
            <a:prstDash val="solid"/>
          </a:ln>
        </p:spPr>
      </p:sp>
      <p:sp>
        <p:nvSpPr>
          <p:cNvPr id="31" name="!!no5"/>
          <p:cNvSpPr/>
          <p:nvPr/>
        </p:nvSpPr>
        <p:spPr>
          <a:xfrm>
            <a:off x="1792321"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2"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3"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4"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5"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6"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7"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3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zonas de frente par (2-1-2, y la 2-3 arriba) dejan una costura por la que pasa un camión: directo por el medio entre los dos guardias. La partimos con el bote, y luego lanzamos un jugador DETRÁS del defensor del medio — el único hombre que una 2-1-2 no puede reemplazar cuando sus guardias pellizcan.</a:t>
            </a:r>
            <a:endParaRPr lang="en-US" sz="950" dirty="0"/>
          </a:p>
        </p:txBody>
      </p:sp>
      <p:sp>
        <p:nvSpPr>
          <p:cNvPr id="39" name="notebox-137"/>
          <p:cNvSpPr/>
          <p:nvPr/>
        </p:nvSpPr>
        <p:spPr>
          <a:xfrm>
            <a:off x="4911495" y="2606040"/>
            <a:ext cx="3821025" cy="1143000"/>
          </a:xfrm>
          <a:prstGeom prst="roundRect">
            <a:avLst>
              <a:gd name="adj" fmla="val 4800"/>
            </a:avLst>
          </a:prstGeom>
          <a:solidFill>
            <a:srgbClr val="E3EDF2"/>
          </a:solidFill>
          <a:ln/>
        </p:spPr>
      </p:sp>
      <p:sp>
        <p:nvSpPr>
          <p:cNvPr id="40" name="notelbl-13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1" name="note-13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claro? De vuelta arriba, todos a casa — la forma está reiniciada y el siguiente split ya viene. Los frentes pares se quiebran a la tercera costura. Ciclo completo.</a:t>
            </a:r>
            <a:endParaRPr lang="en-US" sz="1050" dirty="0"/>
          </a:p>
        </p:txBody>
      </p:sp>
      <p:sp>
        <p:nvSpPr>
          <p:cNvPr id="42" name="kp-137"/>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3" name="kpl-137"/>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Frente impar contra zona par, siempre: el espaciado 1-3-1 pone tiradores donde su forma no está.</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split debe amenazar bandeja — un trote a la costura no pellizca a nadie.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Lánzate DETRÁS del defensor del medio, nunca a su lado: el bolsillo del lado del aro es su punto ciego.</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3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2"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0" name="notebox-138"/>
          <p:cNvSpPr/>
          <p:nvPr/>
        </p:nvSpPr>
        <p:spPr>
          <a:xfrm>
            <a:off x="4911495" y="2606040"/>
            <a:ext cx="3821025" cy="1143000"/>
          </a:xfrm>
          <a:prstGeom prst="roundRect">
            <a:avLst>
              <a:gd name="adj" fmla="val 4800"/>
            </a:avLst>
          </a:prstGeom>
          <a:solidFill>
            <a:srgbClr val="E3EDF2"/>
          </a:solidFill>
          <a:ln/>
        </p:spPr>
      </p:sp>
      <p:sp>
        <p:nvSpPr>
          <p:cNvPr id="31" name="notelbl-13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3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Cualquier 1-3-1, con trampas o sin ellas. Las esquinas son la debilidad estructural de la 1-3-1; esta jugada es una prueba de condición física que le damos a su corredor en cada viaje. Ciclo completo de vuelta al frente de dos guardias.</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39-0"/>
          <p:cNvSpPr/>
          <p:nvPr/>
        </p:nvSpPr>
        <p:spPr>
          <a:xfrm flipV="1">
            <a:off x="2478608" y="3504681"/>
            <a:ext cx="413426" cy="124028"/>
          </a:xfrm>
          <a:prstGeom prst="line">
            <a:avLst/>
          </a:prstGeom>
          <a:noFill/>
          <a:ln w="15875">
            <a:solidFill>
              <a:srgbClr val="A5392E"/>
            </a:solidFill>
            <a:prstDash val="dash"/>
            <a:tailEnd type="triangle"/>
          </a:ln>
        </p:spPr>
      </p:sp>
      <p:sp>
        <p:nvSpPr>
          <p:cNvPr id="14" name="tr-139-1"/>
          <p:cNvSpPr/>
          <p:nvPr/>
        </p:nvSpPr>
        <p:spPr>
          <a:xfrm flipH="1">
            <a:off x="3388144" y="2801858"/>
            <a:ext cx="165370" cy="206713"/>
          </a:xfrm>
          <a:prstGeom prst="line">
            <a:avLst/>
          </a:prstGeom>
          <a:noFill/>
          <a:ln w="15875">
            <a:solidFill>
              <a:srgbClr val="A5392E"/>
            </a:solidFill>
            <a:prstDash val="dash"/>
            <a:tailEnd type="triangle"/>
          </a:ln>
        </p:spPr>
      </p:sp>
      <p:sp>
        <p:nvSpPr>
          <p:cNvPr id="15" name="trp-139"/>
          <p:cNvSpPr/>
          <p:nvPr/>
        </p:nvSpPr>
        <p:spPr>
          <a:xfrm>
            <a:off x="1924617" y="3719662"/>
            <a:ext cx="1322962" cy="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5"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06237"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3" name="notebox-139"/>
          <p:cNvSpPr/>
          <p:nvPr/>
        </p:nvSpPr>
        <p:spPr>
          <a:xfrm>
            <a:off x="4911495" y="2606040"/>
            <a:ext cx="3821025" cy="1143000"/>
          </a:xfrm>
          <a:prstGeom prst="roundRect">
            <a:avLst>
              <a:gd name="adj" fmla="val 4800"/>
            </a:avLst>
          </a:prstGeom>
          <a:solidFill>
            <a:srgbClr val="E3EDF2"/>
          </a:solidFill>
          <a:ln/>
        </p:spPr>
      </p:sp>
      <p:sp>
        <p:nvSpPr>
          <p:cNvPr id="34" name="notelbl-13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13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Frente de dos guardias contra la 1-3-1: ambos en los espacios junto al cazador, esquinas llenas. El problema de matemáticas empieza ahora.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0-0"/>
          <p:cNvSpPr/>
          <p:nvPr/>
        </p:nvSpPr>
        <p:spPr>
          <a:xfrm>
            <a:off x="2478608" y="1520239"/>
            <a:ext cx="1571017" cy="99222"/>
          </a:xfrm>
          <a:prstGeom prst="line">
            <a:avLst/>
          </a:prstGeom>
          <a:noFill/>
          <a:ln w="15875">
            <a:solidFill>
              <a:srgbClr val="A5392E"/>
            </a:solidFill>
            <a:prstDash val="dash"/>
            <a:tailEnd type="triangle"/>
          </a:ln>
        </p:spPr>
      </p:sp>
      <p:sp>
        <p:nvSpPr>
          <p:cNvPr id="14" name="tr-140-1"/>
          <p:cNvSpPr/>
          <p:nvPr/>
        </p:nvSpPr>
        <p:spPr>
          <a:xfrm flipV="1">
            <a:off x="3388144" y="2264405"/>
            <a:ext cx="82685" cy="744166"/>
          </a:xfrm>
          <a:prstGeom prst="line">
            <a:avLst/>
          </a:prstGeom>
          <a:noFill/>
          <a:ln w="15875">
            <a:solidFill>
              <a:srgbClr val="A5392E"/>
            </a:solidFill>
            <a:prstDash val="dash"/>
            <a:tailEnd type="triangle"/>
          </a:ln>
        </p:spPr>
      </p:sp>
      <p:sp>
        <p:nvSpPr>
          <p:cNvPr id="15" name="tr-140-2"/>
          <p:cNvSpPr/>
          <p:nvPr/>
        </p:nvSpPr>
        <p:spPr>
          <a:xfrm flipV="1">
            <a:off x="2478608" y="2181719"/>
            <a:ext cx="330740" cy="82685"/>
          </a:xfrm>
          <a:prstGeom prst="line">
            <a:avLst/>
          </a:prstGeom>
          <a:noFill/>
          <a:ln w="15875">
            <a:solidFill>
              <a:srgbClr val="A5392E"/>
            </a:solidFill>
            <a:prstDash val="dash"/>
            <a:tailEnd type="triangle"/>
          </a:ln>
        </p:spPr>
      </p:sp>
      <p:sp>
        <p:nvSpPr>
          <p:cNvPr id="16" name="trp-140"/>
          <p:cNvSpPr/>
          <p:nvPr/>
        </p:nvSpPr>
        <p:spPr>
          <a:xfrm flipV="1">
            <a:off x="3247579" y="1404479"/>
            <a:ext cx="1058369" cy="2315183"/>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46312"/>
            <a:ext cx="214981" cy="214981"/>
          </a:xfrm>
          <a:prstGeom prst="ellipse">
            <a:avLst/>
          </a:prstGeom>
          <a:solidFill>
            <a:srgbClr val="FFFFFF"/>
          </a:solidFill>
          <a:ln w="19050">
            <a:solidFill>
              <a:srgbClr val="14283A"/>
            </a:solidFill>
            <a:prstDash val="solid"/>
          </a:ln>
        </p:spPr>
      </p:sp>
      <p:sp>
        <p:nvSpPr>
          <p:cNvPr id="26" name="!!no5"/>
          <p:cNvSpPr/>
          <p:nvPr/>
        </p:nvSpPr>
        <p:spPr>
          <a:xfrm>
            <a:off x="2371117"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4" name="notebox-140"/>
          <p:cNvSpPr/>
          <p:nvPr/>
        </p:nvSpPr>
        <p:spPr>
          <a:xfrm>
            <a:off x="4911495" y="2606040"/>
            <a:ext cx="3821025" cy="1143000"/>
          </a:xfrm>
          <a:prstGeom prst="roundRect">
            <a:avLst>
              <a:gd name="adj" fmla="val 4800"/>
            </a:avLst>
          </a:prstGeom>
          <a:solidFill>
            <a:srgbClr val="E3EDF2"/>
          </a:solidFill>
          <a:ln/>
        </p:spPr>
      </p:sp>
      <p:sp>
        <p:nvSpPr>
          <p:cNvPr id="35" name="notelbl-14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14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de esquina — el corredor de fondo sale corriendo. Solo puede cubrir un lado a la vez.</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1-0"/>
          <p:cNvSpPr/>
          <p:nvPr/>
        </p:nvSpPr>
        <p:spPr>
          <a:xfrm flipH="1">
            <a:off x="3966940" y="1478896"/>
            <a:ext cx="231518" cy="165370"/>
          </a:xfrm>
          <a:prstGeom prst="line">
            <a:avLst/>
          </a:prstGeom>
          <a:noFill/>
          <a:ln w="19050">
            <a:solidFill>
              <a:srgbClr val="14283A"/>
            </a:solidFill>
            <a:prstDash val="sysDot"/>
            <a:tailEnd type="triangle"/>
          </a:ln>
        </p:spPr>
      </p:sp>
      <p:sp>
        <p:nvSpPr>
          <p:cNvPr id="14" name="tr-141-1"/>
          <p:cNvSpPr/>
          <p:nvPr/>
        </p:nvSpPr>
        <p:spPr>
          <a:xfrm flipV="1">
            <a:off x="2478608" y="2016349"/>
            <a:ext cx="413426" cy="537453"/>
          </a:xfrm>
          <a:prstGeom prst="line">
            <a:avLst/>
          </a:prstGeom>
          <a:noFill/>
          <a:ln w="44450">
            <a:solidFill>
              <a:srgbClr val="2E7391">
                <a:alpha val="65000"/>
              </a:srgbClr>
            </a:solidFill>
            <a:prstDash val="solid"/>
          </a:ln>
        </p:spPr>
      </p:sp>
      <p:sp>
        <p:nvSpPr>
          <p:cNvPr id="15" name="tr-141-1"/>
          <p:cNvSpPr/>
          <p:nvPr/>
        </p:nvSpPr>
        <p:spPr>
          <a:xfrm flipV="1">
            <a:off x="2892033" y="1933664"/>
            <a:ext cx="41343" cy="82685"/>
          </a:xfrm>
          <a:prstGeom prst="line">
            <a:avLst/>
          </a:prstGeom>
          <a:noFill/>
          <a:ln w="44450">
            <a:solidFill>
              <a:srgbClr val="2E7391">
                <a:alpha val="65000"/>
              </a:srgbClr>
            </a:solidFill>
            <a:prstDash val="solid"/>
            <a:tailEnd type="oval"/>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1536776"/>
            <a:ext cx="214981" cy="214981"/>
          </a:xfrm>
          <a:prstGeom prst="ellipse">
            <a:avLst/>
          </a:prstGeom>
          <a:solidFill>
            <a:srgbClr val="FFFFFF"/>
          </a:solidFill>
          <a:ln w="19050">
            <a:solidFill>
              <a:srgbClr val="14283A"/>
            </a:solidFill>
            <a:prstDash val="solid"/>
          </a:ln>
        </p:spPr>
      </p:sp>
      <p:sp>
        <p:nvSpPr>
          <p:cNvPr id="23" name="!!no4"/>
          <p:cNvSpPr/>
          <p:nvPr/>
        </p:nvSpPr>
        <p:spPr>
          <a:xfrm>
            <a:off x="385944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26174"/>
            <a:ext cx="214981" cy="214981"/>
          </a:xfrm>
          <a:prstGeom prst="ellipse">
            <a:avLst/>
          </a:prstGeom>
          <a:solidFill>
            <a:srgbClr val="FFFFFF"/>
          </a:solidFill>
          <a:ln w="19050">
            <a:solidFill>
              <a:srgbClr val="14283A"/>
            </a:solidFill>
            <a:prstDash val="solid"/>
          </a:ln>
        </p:spPr>
      </p:sp>
      <p:sp>
        <p:nvSpPr>
          <p:cNvPr id="25" name="!!no5"/>
          <p:cNvSpPr/>
          <p:nvPr/>
        </p:nvSpPr>
        <p:spPr>
          <a:xfrm>
            <a:off x="282588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4024819" y="1520239"/>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3" name="notebox-141"/>
          <p:cNvSpPr/>
          <p:nvPr/>
        </p:nvSpPr>
        <p:spPr>
          <a:xfrm>
            <a:off x="4911495" y="2606040"/>
            <a:ext cx="3821025" cy="1143000"/>
          </a:xfrm>
          <a:prstGeom prst="roundRect">
            <a:avLst>
              <a:gd name="adj" fmla="val 4800"/>
            </a:avLst>
          </a:prstGeom>
          <a:solidFill>
            <a:srgbClr val="E3EDF2"/>
          </a:solidFill>
          <a:ln/>
        </p:spPr>
      </p:sp>
      <p:sp>
        <p:nvSpPr>
          <p:cNvPr id="34" name="notelbl-14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14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Ataca el cierre — el corredor llega a toda velocidad y no puede frenar. 5 sella al defensor del medio fuera de la jugada.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2-0"/>
          <p:cNvSpPr/>
          <p:nvPr/>
        </p:nvSpPr>
        <p:spPr>
          <a:xfrm flipH="1" flipV="1">
            <a:off x="2065182" y="1569850"/>
            <a:ext cx="1984443" cy="49611"/>
          </a:xfrm>
          <a:prstGeom prst="line">
            <a:avLst/>
          </a:prstGeom>
          <a:noFill/>
          <a:ln w="15875">
            <a:solidFill>
              <a:srgbClr val="A5392E"/>
            </a:solidFill>
            <a:prstDash val="dash"/>
            <a:tailEnd type="triangle"/>
          </a:ln>
        </p:spPr>
      </p:sp>
      <p:sp>
        <p:nvSpPr>
          <p:cNvPr id="14" name="tr-142-1"/>
          <p:cNvSpPr/>
          <p:nvPr/>
        </p:nvSpPr>
        <p:spPr>
          <a:xfrm flipH="1" flipV="1">
            <a:off x="1196989" y="2264405"/>
            <a:ext cx="206713" cy="537453"/>
          </a:xfrm>
          <a:prstGeom prst="line">
            <a:avLst/>
          </a:prstGeom>
          <a:noFill/>
          <a:ln w="15875">
            <a:solidFill>
              <a:srgbClr val="A5392E"/>
            </a:solidFill>
            <a:prstDash val="dash"/>
            <a:tailEnd type="triangle"/>
          </a:ln>
        </p:spPr>
      </p:sp>
      <p:sp>
        <p:nvSpPr>
          <p:cNvPr id="15" name="trp-142"/>
          <p:cNvSpPr/>
          <p:nvPr/>
        </p:nvSpPr>
        <p:spPr>
          <a:xfrm flipH="1" flipV="1">
            <a:off x="866248" y="1404479"/>
            <a:ext cx="3208182" cy="16537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3859449" y="1536776"/>
            <a:ext cx="214981" cy="214981"/>
          </a:xfrm>
          <a:prstGeom prst="ellipse">
            <a:avLst/>
          </a:prstGeom>
          <a:solidFill>
            <a:srgbClr val="FFFFFF"/>
          </a:solidFill>
          <a:ln w="19050">
            <a:solidFill>
              <a:srgbClr val="14283A"/>
            </a:solidFill>
            <a:prstDash val="solid"/>
          </a:ln>
        </p:spPr>
      </p:sp>
      <p:sp>
        <p:nvSpPr>
          <p:cNvPr id="23" name="!!no4"/>
          <p:cNvSpPr/>
          <p:nvPr/>
        </p:nvSpPr>
        <p:spPr>
          <a:xfrm>
            <a:off x="385944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826174"/>
            <a:ext cx="214981" cy="214981"/>
          </a:xfrm>
          <a:prstGeom prst="ellipse">
            <a:avLst/>
          </a:prstGeom>
          <a:solidFill>
            <a:srgbClr val="FFFFFF"/>
          </a:solidFill>
          <a:ln w="19050">
            <a:solidFill>
              <a:srgbClr val="14283A"/>
            </a:solidFill>
            <a:prstDash val="solid"/>
          </a:ln>
        </p:spPr>
      </p:sp>
      <p:sp>
        <p:nvSpPr>
          <p:cNvPr id="25" name="!!no5"/>
          <p:cNvSpPr/>
          <p:nvPr/>
        </p:nvSpPr>
        <p:spPr>
          <a:xfrm>
            <a:off x="2825885" y="1826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015081"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288922"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883275" y="145409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27441"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816637" y="135486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3" name="notebox-142"/>
          <p:cNvSpPr/>
          <p:nvPr/>
        </p:nvSpPr>
        <p:spPr>
          <a:xfrm>
            <a:off x="4911495" y="2606040"/>
            <a:ext cx="3821025" cy="1143000"/>
          </a:xfrm>
          <a:prstGeom prst="roundRect">
            <a:avLst>
              <a:gd name="adj" fmla="val 4800"/>
            </a:avLst>
          </a:prstGeom>
          <a:solidFill>
            <a:srgbClr val="E3EDF2"/>
          </a:solidFill>
          <a:ln/>
        </p:spPr>
      </p:sp>
      <p:sp>
        <p:nvSpPr>
          <p:cNvPr id="34" name="notelbl-14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5" name="note-14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Ahora el skip, esquina a esquina — 15 metros que el corredor debe correr. Al tercero está fundido y la recepción es un triple caminando.</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1-3-1</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Cazador de Esquinas — vs 1-3-1</a:t>
            </a:r>
            <a:endParaRPr lang="en-US" sz="2200" dirty="0"/>
          </a:p>
        </p:txBody>
      </p:sp>
      <p:sp>
        <p:nvSpPr>
          <p:cNvPr id="4" name="ph-1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3-0"/>
          <p:cNvSpPr/>
          <p:nvPr/>
        </p:nvSpPr>
        <p:spPr>
          <a:xfrm flipH="1">
            <a:off x="2478608" y="1933664"/>
            <a:ext cx="454768" cy="636675"/>
          </a:xfrm>
          <a:prstGeom prst="line">
            <a:avLst/>
          </a:prstGeom>
          <a:noFill/>
          <a:ln w="19050">
            <a:solidFill>
              <a:srgbClr val="14283A"/>
            </a:solidFill>
            <a:prstDash val="solid"/>
            <a:tailEnd type="triangle"/>
          </a:ln>
        </p:spPr>
      </p:sp>
      <p:sp>
        <p:nvSpPr>
          <p:cNvPr id="14" name="tr-143-1"/>
          <p:cNvSpPr/>
          <p:nvPr/>
        </p:nvSpPr>
        <p:spPr>
          <a:xfrm flipV="1">
            <a:off x="3966940" y="1478896"/>
            <a:ext cx="231518" cy="165370"/>
          </a:xfrm>
          <a:prstGeom prst="line">
            <a:avLst/>
          </a:prstGeom>
          <a:noFill/>
          <a:ln w="19050">
            <a:solidFill>
              <a:srgbClr val="14283A"/>
            </a:solidFill>
            <a:prstDash val="solid"/>
            <a:tailEnd type="triangle"/>
          </a:ln>
        </p:spPr>
      </p:sp>
      <p:sp>
        <p:nvSpPr>
          <p:cNvPr id="15" name="tr-143-2"/>
          <p:cNvSpPr/>
          <p:nvPr/>
        </p:nvSpPr>
        <p:spPr>
          <a:xfrm flipH="1">
            <a:off x="2478608" y="3504681"/>
            <a:ext cx="413426" cy="124028"/>
          </a:xfrm>
          <a:prstGeom prst="line">
            <a:avLst/>
          </a:prstGeom>
          <a:noFill/>
          <a:ln w="15875">
            <a:solidFill>
              <a:srgbClr val="A5392E"/>
            </a:solidFill>
            <a:prstDash val="dash"/>
            <a:tailEnd type="triangle"/>
          </a:ln>
        </p:spPr>
      </p:sp>
      <p:sp>
        <p:nvSpPr>
          <p:cNvPr id="16" name="tr-143-3"/>
          <p:cNvSpPr/>
          <p:nvPr/>
        </p:nvSpPr>
        <p:spPr>
          <a:xfrm>
            <a:off x="1196989" y="2264405"/>
            <a:ext cx="206713" cy="537453"/>
          </a:xfrm>
          <a:prstGeom prst="line">
            <a:avLst/>
          </a:prstGeom>
          <a:noFill/>
          <a:ln w="15875">
            <a:solidFill>
              <a:srgbClr val="A5392E"/>
            </a:solidFill>
            <a:prstDash val="dash"/>
            <a:tailEnd type="triangle"/>
          </a:ln>
        </p:spPr>
      </p:sp>
      <p:sp>
        <p:nvSpPr>
          <p:cNvPr id="17" name="tr-143-4"/>
          <p:cNvSpPr/>
          <p:nvPr/>
        </p:nvSpPr>
        <p:spPr>
          <a:xfrm>
            <a:off x="3470829" y="2264405"/>
            <a:ext cx="82685" cy="537453"/>
          </a:xfrm>
          <a:prstGeom prst="line">
            <a:avLst/>
          </a:prstGeom>
          <a:noFill/>
          <a:ln w="15875">
            <a:solidFill>
              <a:srgbClr val="A5392E"/>
            </a:solidFill>
            <a:prstDash val="dash"/>
            <a:tailEnd type="triangle"/>
          </a:ln>
        </p:spPr>
      </p:sp>
      <p:sp>
        <p:nvSpPr>
          <p:cNvPr id="18" name="tr-143-5"/>
          <p:cNvSpPr/>
          <p:nvPr/>
        </p:nvSpPr>
        <p:spPr>
          <a:xfrm flipV="1">
            <a:off x="2065182" y="1520239"/>
            <a:ext cx="413426" cy="49611"/>
          </a:xfrm>
          <a:prstGeom prst="line">
            <a:avLst/>
          </a:prstGeom>
          <a:noFill/>
          <a:ln w="15875">
            <a:solidFill>
              <a:srgbClr val="A5392E"/>
            </a:solidFill>
            <a:prstDash val="dash"/>
            <a:tailEnd type="triangle"/>
          </a:ln>
        </p:spPr>
      </p:sp>
      <p:sp>
        <p:nvSpPr>
          <p:cNvPr id="19" name="tr-143-6"/>
          <p:cNvSpPr/>
          <p:nvPr/>
        </p:nvSpPr>
        <p:spPr>
          <a:xfrm flipH="1">
            <a:off x="2478608" y="2181719"/>
            <a:ext cx="330740" cy="82685"/>
          </a:xfrm>
          <a:prstGeom prst="line">
            <a:avLst/>
          </a:prstGeom>
          <a:noFill/>
          <a:ln w="15875">
            <a:solidFill>
              <a:srgbClr val="A5392E"/>
            </a:solidFill>
            <a:prstDash val="dash"/>
            <a:tailEnd type="triangle"/>
          </a:ln>
        </p:spPr>
      </p:sp>
      <p:sp>
        <p:nvSpPr>
          <p:cNvPr id="20" name="trp-143"/>
          <p:cNvSpPr/>
          <p:nvPr/>
        </p:nvSpPr>
        <p:spPr>
          <a:xfrm>
            <a:off x="866248" y="1404479"/>
            <a:ext cx="1058369" cy="2315183"/>
          </a:xfrm>
          <a:prstGeom prst="line">
            <a:avLst/>
          </a:prstGeom>
          <a:noFill/>
          <a:ln w="19050">
            <a:solidFill>
              <a:srgbClr val="2E7391"/>
            </a:solidFill>
            <a:prstDash val="dash"/>
            <a:tailEnd type="triangle"/>
          </a:ln>
        </p:spPr>
      </p:sp>
      <p:sp>
        <p:nvSpPr>
          <p:cNvPr id="21"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4"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2371117" y="2462849"/>
            <a:ext cx="214981" cy="214981"/>
          </a:xfrm>
          <a:prstGeom prst="ellipse">
            <a:avLst/>
          </a:prstGeom>
          <a:solidFill>
            <a:srgbClr val="FFFFFF"/>
          </a:solidFill>
          <a:ln w="19050">
            <a:solidFill>
              <a:srgbClr val="14283A"/>
            </a:solidFill>
            <a:prstDash val="solid"/>
          </a:ln>
        </p:spPr>
      </p:sp>
      <p:sp>
        <p:nvSpPr>
          <p:cNvPr id="30" name="!!no5"/>
          <p:cNvSpPr/>
          <p:nvPr/>
        </p:nvSpPr>
        <p:spPr>
          <a:xfrm>
            <a:off x="2371117" y="246284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1-3-1 tiene un solo corredor cubriendo toda la línea de fondo — así que lo obligamos a defender ambas esquinas en cada posesión. El frente de dos guardias se sienta en los espacios junto al cazador, ambas esquinas siempre llenas, y el balón viaja de esquina a esquina hasta que las piernas del corredor se rinden. Su sprint es nuestro reloj de tiro.</a:t>
            </a:r>
            <a:endParaRPr lang="en-US" sz="950" dirty="0"/>
          </a:p>
        </p:txBody>
      </p:sp>
      <p:sp>
        <p:nvSpPr>
          <p:cNvPr id="38" name="notebox-143"/>
          <p:cNvSpPr/>
          <p:nvPr/>
        </p:nvSpPr>
        <p:spPr>
          <a:xfrm>
            <a:off x="4911495" y="2606040"/>
            <a:ext cx="3821025" cy="1143000"/>
          </a:xfrm>
          <a:prstGeom prst="roundRect">
            <a:avLst>
              <a:gd name="adj" fmla="val 4800"/>
            </a:avLst>
          </a:prstGeom>
          <a:solidFill>
            <a:srgbClr val="E3EDF2"/>
          </a:solidFill>
          <a:ln/>
        </p:spPr>
      </p:sp>
      <p:sp>
        <p:nvSpPr>
          <p:cNvPr id="39" name="notelbl-14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40" name="note-14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Reinicia el frente y caza esquinas otra vez — ciclo completo. Las esquinas son donde las 1-3-1 van a morir.</a:t>
            </a:r>
            <a:endParaRPr lang="en-US" sz="1050" dirty="0"/>
          </a:p>
        </p:txBody>
      </p:sp>
      <p:sp>
        <p:nvSpPr>
          <p:cNvPr id="41" name="kp-143"/>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143"/>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esquinas van SIEMPRE llenas contra una 1-3-1 — esa sola regla rompe a la mayoría.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Cada recepción de esquina hace correr al corredor; cada skip lo hace correr 15 metros. Cuenta sus viajes.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poste alto sella al defensor del medio para que los drives de esquina tengan el fondo limpio.</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28892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0" name="notebox-144"/>
          <p:cNvSpPr/>
          <p:nvPr/>
        </p:nvSpPr>
        <p:spPr>
          <a:xfrm>
            <a:off x="4911495" y="2606040"/>
            <a:ext cx="3821025" cy="1143000"/>
          </a:xfrm>
          <a:prstGeom prst="roundRect">
            <a:avLst>
              <a:gd name="adj" fmla="val 4800"/>
            </a:avLst>
          </a:prstGeom>
          <a:solidFill>
            <a:srgbClr val="E3EDF2"/>
          </a:solidFill>
          <a:ln/>
        </p:spPr>
      </p:sp>
      <p:sp>
        <p:nvSpPr>
          <p:cNvPr id="31" name="notelbl-14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4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Cualquier 3-2 o 1-2-2 — el look sorpresa común de equipos que protegen la pintura con dos. La recepción del medio es gratis; los cortes de fondo detrás son el nocaut. Ciclo completo de vuelta al frente par.</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5-0"/>
          <p:cNvSpPr/>
          <p:nvPr/>
        </p:nvSpPr>
        <p:spPr>
          <a:xfrm flipV="1">
            <a:off x="2478608" y="3463339"/>
            <a:ext cx="372083" cy="41343"/>
          </a:xfrm>
          <a:prstGeom prst="line">
            <a:avLst/>
          </a:prstGeom>
          <a:noFill/>
          <a:ln w="15875">
            <a:solidFill>
              <a:srgbClr val="A5392E"/>
            </a:solidFill>
            <a:prstDash val="dash"/>
            <a:tailEnd type="triangle"/>
          </a:ln>
        </p:spPr>
      </p:sp>
      <p:sp>
        <p:nvSpPr>
          <p:cNvPr id="14" name="tr-145-1"/>
          <p:cNvSpPr/>
          <p:nvPr/>
        </p:nvSpPr>
        <p:spPr>
          <a:xfrm flipH="1">
            <a:off x="3346801" y="3132598"/>
            <a:ext cx="124028" cy="124028"/>
          </a:xfrm>
          <a:prstGeom prst="line">
            <a:avLst/>
          </a:prstGeom>
          <a:noFill/>
          <a:ln w="15875">
            <a:solidFill>
              <a:srgbClr val="A5392E"/>
            </a:solidFill>
            <a:prstDash val="dash"/>
            <a:tailEnd type="triangle"/>
          </a:ln>
        </p:spPr>
      </p:sp>
      <p:sp>
        <p:nvSpPr>
          <p:cNvPr id="15" name="trp-145"/>
          <p:cNvSpPr/>
          <p:nvPr/>
        </p:nvSpPr>
        <p:spPr>
          <a:xfrm>
            <a:off x="1924617" y="3719662"/>
            <a:ext cx="1322962" cy="0"/>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3" name="notebox-145"/>
          <p:cNvSpPr/>
          <p:nvPr/>
        </p:nvSpPr>
        <p:spPr>
          <a:xfrm>
            <a:off x="4911495" y="2606040"/>
            <a:ext cx="3821025" cy="1143000"/>
          </a:xfrm>
          <a:prstGeom prst="roundRect">
            <a:avLst>
              <a:gd name="adj" fmla="val 4800"/>
            </a:avLst>
          </a:prstGeom>
          <a:solidFill>
            <a:srgbClr val="E3EDF2"/>
          </a:solidFill>
          <a:ln/>
        </p:spPr>
      </p:sp>
      <p:sp>
        <p:nvSpPr>
          <p:cNvPr id="34" name="notelbl-14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14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Frente par contra su frente impar: el swing de slot hace que el defensor de punta elija un lado que no puede sostener.</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6-0"/>
          <p:cNvSpPr/>
          <p:nvPr/>
        </p:nvSpPr>
        <p:spPr>
          <a:xfrm>
            <a:off x="1734442" y="1892322"/>
            <a:ext cx="372083" cy="289398"/>
          </a:xfrm>
          <a:prstGeom prst="line">
            <a:avLst/>
          </a:prstGeom>
          <a:noFill/>
          <a:ln w="15875">
            <a:solidFill>
              <a:srgbClr val="A5392E"/>
            </a:solidFill>
            <a:prstDash val="dash"/>
            <a:tailEnd type="triangle"/>
          </a:ln>
        </p:spPr>
      </p:sp>
      <p:sp>
        <p:nvSpPr>
          <p:cNvPr id="14" name="tr-146-1"/>
          <p:cNvSpPr/>
          <p:nvPr/>
        </p:nvSpPr>
        <p:spPr>
          <a:xfrm flipH="1">
            <a:off x="2850691" y="1892322"/>
            <a:ext cx="372083" cy="289398"/>
          </a:xfrm>
          <a:prstGeom prst="line">
            <a:avLst/>
          </a:prstGeom>
          <a:noFill/>
          <a:ln w="15875">
            <a:solidFill>
              <a:srgbClr val="A5392E"/>
            </a:solidFill>
            <a:prstDash val="dash"/>
            <a:tailEnd type="triangle"/>
          </a:ln>
        </p:spPr>
      </p:sp>
      <p:sp>
        <p:nvSpPr>
          <p:cNvPr id="15" name="trp-146"/>
          <p:cNvSpPr/>
          <p:nvPr/>
        </p:nvSpPr>
        <p:spPr>
          <a:xfrm flipH="1" flipV="1">
            <a:off x="2586098" y="2520728"/>
            <a:ext cx="661481" cy="1198934"/>
          </a:xfrm>
          <a:prstGeom prst="line">
            <a:avLst/>
          </a:prstGeom>
          <a:noFill/>
          <a:ln w="19050">
            <a:solidFill>
              <a:srgbClr val="2E7391"/>
            </a:solidFill>
            <a:prstDash val="dash"/>
            <a:tailEnd type="triangle"/>
          </a:ln>
        </p:spPr>
      </p:sp>
      <p:sp>
        <p:nvSpPr>
          <p:cNvPr id="16"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7"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9"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924617"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668783"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247111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3" name="notebox-146"/>
          <p:cNvSpPr/>
          <p:nvPr/>
        </p:nvSpPr>
        <p:spPr>
          <a:xfrm>
            <a:off x="4911495" y="2606040"/>
            <a:ext cx="3821025" cy="1143000"/>
          </a:xfrm>
          <a:prstGeom prst="roundRect">
            <a:avLst>
              <a:gd name="adj" fmla="val 4800"/>
            </a:avLst>
          </a:prstGeom>
          <a:solidFill>
            <a:srgbClr val="E3EDF2"/>
          </a:solidFill>
          <a:ln/>
        </p:spPr>
      </p:sp>
      <p:sp>
        <p:nvSpPr>
          <p:cNvPr id="34" name="notelbl-14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14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1-2-2 no tiene a NADIE en la línea de tiros libres — 5 recibe ahí cada viaje. Los dos grandes están mal paren donde paren.</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7-0"/>
          <p:cNvSpPr/>
          <p:nvPr/>
        </p:nvSpPr>
        <p:spPr>
          <a:xfrm>
            <a:off x="758757" y="1478896"/>
            <a:ext cx="562259" cy="165370"/>
          </a:xfrm>
          <a:prstGeom prst="line">
            <a:avLst/>
          </a:prstGeom>
          <a:noFill/>
          <a:ln w="19050">
            <a:solidFill>
              <a:srgbClr val="14283A"/>
            </a:solidFill>
            <a:prstDash val="solid"/>
            <a:tailEnd type="triangle"/>
          </a:ln>
        </p:spPr>
      </p:sp>
      <p:sp>
        <p:nvSpPr>
          <p:cNvPr id="14" name="tr-147-1"/>
          <p:cNvSpPr/>
          <p:nvPr/>
        </p:nvSpPr>
        <p:spPr>
          <a:xfrm flipH="1">
            <a:off x="3636199" y="1478896"/>
            <a:ext cx="562259" cy="165370"/>
          </a:xfrm>
          <a:prstGeom prst="line">
            <a:avLst/>
          </a:prstGeom>
          <a:noFill/>
          <a:ln w="19050">
            <a:solidFill>
              <a:srgbClr val="14283A"/>
            </a:solidFill>
            <a:prstDash val="solid"/>
            <a:tailEnd type="triangle"/>
          </a:ln>
        </p:spPr>
      </p:sp>
      <p:sp>
        <p:nvSpPr>
          <p:cNvPr id="15" name="tr-147-2"/>
          <p:cNvSpPr/>
          <p:nvPr/>
        </p:nvSpPr>
        <p:spPr>
          <a:xfrm flipV="1">
            <a:off x="2850691" y="1809637"/>
            <a:ext cx="537453" cy="372083"/>
          </a:xfrm>
          <a:prstGeom prst="line">
            <a:avLst/>
          </a:prstGeom>
          <a:noFill/>
          <a:ln w="15875">
            <a:solidFill>
              <a:srgbClr val="A5392E"/>
            </a:solidFill>
            <a:prstDash val="dash"/>
            <a:tailEnd type="triangle"/>
          </a:ln>
        </p:spPr>
      </p:sp>
      <p:sp>
        <p:nvSpPr>
          <p:cNvPr id="16" name="trp-147"/>
          <p:cNvSpPr/>
          <p:nvPr/>
        </p:nvSpPr>
        <p:spPr>
          <a:xfrm flipV="1">
            <a:off x="2586098" y="1569850"/>
            <a:ext cx="1157591" cy="950879"/>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1213526" y="1536776"/>
            <a:ext cx="214981" cy="214981"/>
          </a:xfrm>
          <a:prstGeom prst="ellipse">
            <a:avLst/>
          </a:prstGeom>
          <a:solidFill>
            <a:srgbClr val="FFFFFF"/>
          </a:solidFill>
          <a:ln w="19050">
            <a:solidFill>
              <a:srgbClr val="14283A"/>
            </a:solidFill>
            <a:prstDash val="solid"/>
          </a:ln>
        </p:spPr>
      </p:sp>
      <p:sp>
        <p:nvSpPr>
          <p:cNvPr id="22" name="!!no3"/>
          <p:cNvSpPr/>
          <p:nvPr/>
        </p:nvSpPr>
        <p:spPr>
          <a:xfrm>
            <a:off x="1213526"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528709" y="1536776"/>
            <a:ext cx="214981" cy="214981"/>
          </a:xfrm>
          <a:prstGeom prst="ellipse">
            <a:avLst/>
          </a:prstGeom>
          <a:solidFill>
            <a:srgbClr val="FFFFFF"/>
          </a:solidFill>
          <a:ln w="19050">
            <a:solidFill>
              <a:srgbClr val="14283A"/>
            </a:solidFill>
            <a:prstDash val="solid"/>
          </a:ln>
        </p:spPr>
      </p:sp>
      <p:sp>
        <p:nvSpPr>
          <p:cNvPr id="24" name="!!no4"/>
          <p:cNvSpPr/>
          <p:nvPr/>
        </p:nvSpPr>
        <p:spPr>
          <a:xfrm>
            <a:off x="3528709" y="153677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668783"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164894"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924617"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206237"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694079" y="1520239"/>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4" name="notebox-147"/>
          <p:cNvSpPr/>
          <p:nvPr/>
        </p:nvSpPr>
        <p:spPr>
          <a:xfrm>
            <a:off x="4911495" y="2606040"/>
            <a:ext cx="3821025" cy="1143000"/>
          </a:xfrm>
          <a:prstGeom prst="roundRect">
            <a:avLst>
              <a:gd name="adj" fmla="val 4800"/>
            </a:avLst>
          </a:prstGeom>
          <a:solidFill>
            <a:srgbClr val="E3EDF2"/>
          </a:solidFill>
          <a:ln/>
        </p:spPr>
      </p:sp>
      <p:sp>
        <p:nvSpPr>
          <p:cNvPr id="35" name="notelbl-14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14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Ambas esquinas cortan por el fondo DETRÁS de los grandes que pellizcan — 5 encara y elige un lado. Bandeja o banco corto.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DE ZONA  ·  VS 3-2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Flash — vs 3-2 / 1-2-2</a:t>
            </a:r>
            <a:endParaRPr lang="en-US" sz="2200" dirty="0"/>
          </a:p>
        </p:txBody>
      </p:sp>
      <p:sp>
        <p:nvSpPr>
          <p:cNvPr id="4" name="ph-1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48-0"/>
          <p:cNvSpPr/>
          <p:nvPr/>
        </p:nvSpPr>
        <p:spPr>
          <a:xfrm flipH="1" flipV="1">
            <a:off x="758757" y="1478896"/>
            <a:ext cx="562259" cy="165370"/>
          </a:xfrm>
          <a:prstGeom prst="line">
            <a:avLst/>
          </a:prstGeom>
          <a:noFill/>
          <a:ln w="19050">
            <a:solidFill>
              <a:srgbClr val="14283A"/>
            </a:solidFill>
            <a:prstDash val="solid"/>
            <a:tailEnd type="triangle"/>
          </a:ln>
        </p:spPr>
      </p:sp>
      <p:sp>
        <p:nvSpPr>
          <p:cNvPr id="14" name="tr-148-1"/>
          <p:cNvSpPr/>
          <p:nvPr/>
        </p:nvSpPr>
        <p:spPr>
          <a:xfrm flipV="1">
            <a:off x="3636199" y="1478896"/>
            <a:ext cx="562259" cy="165370"/>
          </a:xfrm>
          <a:prstGeom prst="line">
            <a:avLst/>
          </a:prstGeom>
          <a:noFill/>
          <a:ln w="19050">
            <a:solidFill>
              <a:srgbClr val="14283A"/>
            </a:solidFill>
            <a:prstDash val="solid"/>
            <a:tailEnd type="triangle"/>
          </a:ln>
        </p:spPr>
      </p:sp>
      <p:sp>
        <p:nvSpPr>
          <p:cNvPr id="15" name="tr-148-2"/>
          <p:cNvSpPr/>
          <p:nvPr/>
        </p:nvSpPr>
        <p:spPr>
          <a:xfrm>
            <a:off x="2478608" y="2595145"/>
            <a:ext cx="0" cy="0"/>
          </a:xfrm>
          <a:prstGeom prst="line">
            <a:avLst/>
          </a:prstGeom>
          <a:noFill/>
          <a:ln w="19050">
            <a:solidFill>
              <a:srgbClr val="14283A"/>
            </a:solidFill>
            <a:prstDash val="solid"/>
            <a:tailEnd type="triangle"/>
          </a:ln>
        </p:spPr>
      </p:sp>
      <p:sp>
        <p:nvSpPr>
          <p:cNvPr id="16" name="tr-148-3"/>
          <p:cNvSpPr/>
          <p:nvPr/>
        </p:nvSpPr>
        <p:spPr>
          <a:xfrm flipH="1">
            <a:off x="2478608" y="3463339"/>
            <a:ext cx="372083" cy="41343"/>
          </a:xfrm>
          <a:prstGeom prst="line">
            <a:avLst/>
          </a:prstGeom>
          <a:noFill/>
          <a:ln w="15875">
            <a:solidFill>
              <a:srgbClr val="A5392E"/>
            </a:solidFill>
            <a:prstDash val="dash"/>
            <a:tailEnd type="triangle"/>
          </a:ln>
        </p:spPr>
      </p:sp>
      <p:sp>
        <p:nvSpPr>
          <p:cNvPr id="17" name="tr-148-4"/>
          <p:cNvSpPr/>
          <p:nvPr/>
        </p:nvSpPr>
        <p:spPr>
          <a:xfrm>
            <a:off x="1486386" y="3132598"/>
            <a:ext cx="0" cy="0"/>
          </a:xfrm>
          <a:prstGeom prst="line">
            <a:avLst/>
          </a:prstGeom>
          <a:noFill/>
          <a:ln w="15875">
            <a:solidFill>
              <a:srgbClr val="A5392E"/>
            </a:solidFill>
            <a:prstDash val="dash"/>
            <a:tailEnd type="triangle"/>
          </a:ln>
        </p:spPr>
      </p:sp>
      <p:sp>
        <p:nvSpPr>
          <p:cNvPr id="18" name="tr-148-5"/>
          <p:cNvSpPr/>
          <p:nvPr/>
        </p:nvSpPr>
        <p:spPr>
          <a:xfrm flipV="1">
            <a:off x="3346801" y="3132598"/>
            <a:ext cx="124028" cy="124028"/>
          </a:xfrm>
          <a:prstGeom prst="line">
            <a:avLst/>
          </a:prstGeom>
          <a:noFill/>
          <a:ln w="15875">
            <a:solidFill>
              <a:srgbClr val="A5392E"/>
            </a:solidFill>
            <a:prstDash val="dash"/>
            <a:tailEnd type="triangle"/>
          </a:ln>
        </p:spPr>
      </p:sp>
      <p:sp>
        <p:nvSpPr>
          <p:cNvPr id="19" name="tr-148-6"/>
          <p:cNvSpPr/>
          <p:nvPr/>
        </p:nvSpPr>
        <p:spPr>
          <a:xfrm flipH="1" flipV="1">
            <a:off x="1734442" y="1892322"/>
            <a:ext cx="372083" cy="289398"/>
          </a:xfrm>
          <a:prstGeom prst="line">
            <a:avLst/>
          </a:prstGeom>
          <a:noFill/>
          <a:ln w="15875">
            <a:solidFill>
              <a:srgbClr val="A5392E"/>
            </a:solidFill>
            <a:prstDash val="dash"/>
            <a:tailEnd type="triangle"/>
          </a:ln>
        </p:spPr>
      </p:sp>
      <p:sp>
        <p:nvSpPr>
          <p:cNvPr id="20" name="tr-148-7"/>
          <p:cNvSpPr/>
          <p:nvPr/>
        </p:nvSpPr>
        <p:spPr>
          <a:xfrm flipH="1">
            <a:off x="3222774" y="1809637"/>
            <a:ext cx="165370" cy="82685"/>
          </a:xfrm>
          <a:prstGeom prst="line">
            <a:avLst/>
          </a:prstGeom>
          <a:noFill/>
          <a:ln w="15875">
            <a:solidFill>
              <a:srgbClr val="A5392E"/>
            </a:solidFill>
            <a:prstDash val="dash"/>
            <a:tailEnd type="triangle"/>
          </a:ln>
        </p:spPr>
      </p:sp>
      <p:sp>
        <p:nvSpPr>
          <p:cNvPr id="21" name="trp-148"/>
          <p:cNvSpPr/>
          <p:nvPr/>
        </p:nvSpPr>
        <p:spPr>
          <a:xfrm flipH="1">
            <a:off x="3247579" y="1404479"/>
            <a:ext cx="1058369" cy="2315183"/>
          </a:xfrm>
          <a:prstGeom prst="line">
            <a:avLst/>
          </a:prstGeom>
          <a:noFill/>
          <a:ln w="19050">
            <a:solidFill>
              <a:srgbClr val="2E7391"/>
            </a:solidFill>
            <a:prstDash val="dash"/>
            <a:tailEnd type="triangle"/>
          </a:ln>
        </p:spPr>
      </p:sp>
      <p:sp>
        <p:nvSpPr>
          <p:cNvPr id="22"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23"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4"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5"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6"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7"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8"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9"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30"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31"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2"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3" name="!!d2"/>
          <p:cNvSpPr/>
          <p:nvPr/>
        </p:nvSpPr>
        <p:spPr>
          <a:xfrm>
            <a:off x="1304479"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4" name="!!d3"/>
          <p:cNvSpPr/>
          <p:nvPr/>
        </p:nvSpPr>
        <p:spPr>
          <a:xfrm>
            <a:off x="328892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5" name="!!d4"/>
          <p:cNvSpPr/>
          <p:nvPr/>
        </p:nvSpPr>
        <p:spPr>
          <a:xfrm>
            <a:off x="1552534"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6" name="!!d5"/>
          <p:cNvSpPr/>
          <p:nvPr/>
        </p:nvSpPr>
        <p:spPr>
          <a:xfrm>
            <a:off x="304086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7"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3-2 y la 1-2-2 cuidan el arco con tres y los bloques con dos — y no dejan a NADIE en la línea de tiros libres. Así que tomamos la línea en cada viaje: el frente de dos guardias parte su punta, 5 se lanza al medio libre, y ambas esquinas cortan por la línea de fondo detrás de los grandes que colapsan.</a:t>
            </a:r>
            <a:endParaRPr lang="en-US" sz="950" dirty="0"/>
          </a:p>
        </p:txBody>
      </p:sp>
      <p:sp>
        <p:nvSpPr>
          <p:cNvPr id="39" name="notebox-148"/>
          <p:cNvSpPr/>
          <p:nvPr/>
        </p:nvSpPr>
        <p:spPr>
          <a:xfrm>
            <a:off x="4911495" y="2606040"/>
            <a:ext cx="3821025" cy="1143000"/>
          </a:xfrm>
          <a:prstGeom prst="roundRect">
            <a:avLst>
              <a:gd name="adj" fmla="val 4800"/>
            </a:avLst>
          </a:prstGeom>
          <a:solidFill>
            <a:srgbClr val="E3EDF2"/>
          </a:solidFill>
          <a:ln/>
        </p:spPr>
      </p:sp>
      <p:sp>
        <p:nvSpPr>
          <p:cNvPr id="40" name="notelbl-14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1" name="note-14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¿Cubierto? Directo afuera — la zona debe rearmarse desde cero mientras nosotros ya estamos reiniciados. Frente par restaurado, el siguiente flash cargando. Ciclo completo.</a:t>
            </a:r>
            <a:endParaRPr lang="en-US" sz="1050" dirty="0"/>
          </a:p>
        </p:txBody>
      </p:sp>
      <p:sp>
        <p:nvSpPr>
          <p:cNvPr id="42" name="kp-14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3" name="kpl-14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Frente par contra zonas impares: dos guardias parten a su defensor de punta y son dueños de ambos espacios.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recepción en la línea de tiros libres es AUTOMÁTICA vs una 3-2 — tómala cada viaje, encara siempre.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corredores de fondo viven detrás de los tres de arriba; cortan en cuanto los grandes pellizcan.</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SETS DE ÉLITE</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Robado a los mejores cuerpos técnicos del basquetbol</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Ghost — Lado Vacío (Shaka Smart · Marquette)  ·  Pick &amp; Roll España  ·  Acción Zoom (Chicago)  ·  Hammer (Spurs)  ·  Puertas de Elevador (Warriors)</a:t>
            </a:r>
            <a:endParaRPr lang="en-US" sz="1100"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4"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4090967" y="1371405"/>
            <a:ext cx="214981" cy="214981"/>
          </a:xfrm>
          <a:prstGeom prst="ellipse">
            <a:avLst/>
          </a:prstGeom>
          <a:solidFill>
            <a:srgbClr val="FFFFFF"/>
          </a:solidFill>
          <a:ln w="19050">
            <a:solidFill>
              <a:srgbClr val="14283A"/>
            </a:solidFill>
            <a:prstDash val="solid"/>
          </a:ln>
        </p:spPr>
      </p:sp>
      <p:sp>
        <p:nvSpPr>
          <p:cNvPr id="16" name="!!no2"/>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18"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2"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5" name="notebox-150"/>
          <p:cNvSpPr/>
          <p:nvPr/>
        </p:nvSpPr>
        <p:spPr>
          <a:xfrm>
            <a:off x="4911495" y="2606040"/>
            <a:ext cx="3821025" cy="1143000"/>
          </a:xfrm>
          <a:prstGeom prst="roundRect">
            <a:avLst>
              <a:gd name="adj" fmla="val 4800"/>
            </a:avLst>
          </a:prstGeom>
          <a:solidFill>
            <a:srgbClr val="E3EDF2"/>
          </a:solidFill>
          <a:ln/>
        </p:spPr>
      </p:sp>
      <p:sp>
        <p:nvSpPr>
          <p:cNvPr id="26" name="notelbl-15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5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Acción de flujo en cualquier posesión de 5-Out — sin señal una vez instalada. Ideal contra equipos que pre-cambian o hacen 'ice': el ghost castiga el compromiso anticipado.</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1-0"/>
          <p:cNvSpPr/>
          <p:nvPr/>
        </p:nvSpPr>
        <p:spPr>
          <a:xfrm flipH="1">
            <a:off x="4049625" y="1478896"/>
            <a:ext cx="148833" cy="702823"/>
          </a:xfrm>
          <a:prstGeom prst="line">
            <a:avLst/>
          </a:prstGeom>
          <a:noFill/>
          <a:ln w="19050">
            <a:solidFill>
              <a:srgbClr val="14283A"/>
            </a:solidFill>
            <a:prstDash val="solid"/>
          </a:ln>
        </p:spPr>
      </p:sp>
      <p:sp>
        <p:nvSpPr>
          <p:cNvPr id="14" name="tr-151-0"/>
          <p:cNvSpPr/>
          <p:nvPr/>
        </p:nvSpPr>
        <p:spPr>
          <a:xfrm flipH="1">
            <a:off x="3735421" y="2181719"/>
            <a:ext cx="314203" cy="760703"/>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3627931" y="2834932"/>
            <a:ext cx="214981" cy="214981"/>
          </a:xfrm>
          <a:prstGeom prst="ellipse">
            <a:avLst/>
          </a:prstGeom>
          <a:solidFill>
            <a:srgbClr val="FFFFFF"/>
          </a:solidFill>
          <a:ln w="19050">
            <a:solidFill>
              <a:srgbClr val="14283A"/>
            </a:solidFill>
            <a:prstDash val="solid"/>
          </a:ln>
        </p:spPr>
      </p:sp>
      <p:sp>
        <p:nvSpPr>
          <p:cNvPr id="18" name="!!no2"/>
          <p:cNvSpPr/>
          <p:nvPr/>
        </p:nvSpPr>
        <p:spPr>
          <a:xfrm>
            <a:off x="362793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0"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4"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7" name="notebox-151"/>
          <p:cNvSpPr/>
          <p:nvPr/>
        </p:nvSpPr>
        <p:spPr>
          <a:xfrm>
            <a:off x="4911495" y="2606040"/>
            <a:ext cx="3821025" cy="1143000"/>
          </a:xfrm>
          <a:prstGeom prst="roundRect">
            <a:avLst>
              <a:gd name="adj" fmla="val 4800"/>
            </a:avLst>
          </a:prstGeom>
          <a:solidFill>
            <a:srgbClr val="E3EDF2"/>
          </a:solidFill>
          <a:ln/>
        </p:spPr>
      </p:sp>
      <p:sp>
        <p:nvSpPr>
          <p:cNvPr id="28" name="notelbl-15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9" name="note-15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Todo el lado izquierdo está amontonado — 1 y la esquina están solos. 2 sube como si viniera una pantalla; X2 tiene que cantarla e inclinarse.</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2-0"/>
          <p:cNvSpPr/>
          <p:nvPr/>
        </p:nvSpPr>
        <p:spPr>
          <a:xfrm flipH="1">
            <a:off x="3388144" y="2942422"/>
            <a:ext cx="347277" cy="496111"/>
          </a:xfrm>
          <a:prstGeom prst="line">
            <a:avLst/>
          </a:prstGeom>
          <a:noFill/>
          <a:ln w="19050">
            <a:solidFill>
              <a:srgbClr val="14283A"/>
            </a:solidFill>
            <a:prstDash val="solid"/>
          </a:ln>
        </p:spPr>
      </p:sp>
      <p:sp>
        <p:nvSpPr>
          <p:cNvPr id="14" name="tr-152-0"/>
          <p:cNvSpPr/>
          <p:nvPr/>
        </p:nvSpPr>
        <p:spPr>
          <a:xfrm flipH="1">
            <a:off x="2908570" y="3438533"/>
            <a:ext cx="479574" cy="363814"/>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8"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0"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4"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3197968" y="362870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7" name="notebox-152"/>
          <p:cNvSpPr/>
          <p:nvPr/>
        </p:nvSpPr>
        <p:spPr>
          <a:xfrm>
            <a:off x="4911495" y="2606040"/>
            <a:ext cx="3821025" cy="1143000"/>
          </a:xfrm>
          <a:prstGeom prst="roundRect">
            <a:avLst>
              <a:gd name="adj" fmla="val 4800"/>
            </a:avLst>
          </a:prstGeom>
          <a:solidFill>
            <a:srgbClr val="E3EDF2"/>
          </a:solidFill>
          <a:ln/>
        </p:spPr>
      </p:sp>
      <p:sp>
        <p:nvSpPr>
          <p:cNvPr id="28" name="notelbl-15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15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GHOST: sin contacto — 2 pasa de largo junto al balón y sube al slot. Su defensor queda congelado entre cambiar y quedarse.</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3-0"/>
          <p:cNvSpPr/>
          <p:nvPr/>
        </p:nvSpPr>
        <p:spPr>
          <a:xfrm flipV="1">
            <a:off x="3140089" y="3008571"/>
            <a:ext cx="512648" cy="744166"/>
          </a:xfrm>
          <a:prstGeom prst="line">
            <a:avLst/>
          </a:prstGeom>
          <a:noFill/>
          <a:ln w="19050">
            <a:solidFill>
              <a:srgbClr val="14283A"/>
            </a:solidFill>
            <a:prstDash val="sysDot"/>
          </a:ln>
        </p:spPr>
      </p:sp>
      <p:sp>
        <p:nvSpPr>
          <p:cNvPr id="14" name="tr-153-0"/>
          <p:cNvSpPr/>
          <p:nvPr/>
        </p:nvSpPr>
        <p:spPr>
          <a:xfrm flipV="1">
            <a:off x="3652736" y="2264405"/>
            <a:ext cx="82685" cy="744166"/>
          </a:xfrm>
          <a:prstGeom prst="line">
            <a:avLst/>
          </a:prstGeom>
          <a:noFill/>
          <a:ln w="19050">
            <a:solidFill>
              <a:srgbClr val="14283A"/>
            </a:solidFill>
            <a:prstDash val="sysDot"/>
          </a:ln>
        </p:spPr>
      </p:sp>
      <p:sp>
        <p:nvSpPr>
          <p:cNvPr id="15" name="tr-153-0"/>
          <p:cNvSpPr/>
          <p:nvPr/>
        </p:nvSpPr>
        <p:spPr>
          <a:xfrm flipH="1" flipV="1">
            <a:off x="3487366" y="1809637"/>
            <a:ext cx="248055" cy="454768"/>
          </a:xfrm>
          <a:prstGeom prst="line">
            <a:avLst/>
          </a:prstGeom>
          <a:noFill/>
          <a:ln w="19050">
            <a:solidFill>
              <a:srgbClr val="14283A"/>
            </a:solidFill>
            <a:prstDash val="sysDot"/>
            <a:tailEnd type="triangle"/>
          </a:ln>
        </p:spPr>
      </p:sp>
      <p:sp>
        <p:nvSpPr>
          <p:cNvPr id="16" name="!!o1"/>
          <p:cNvSpPr/>
          <p:nvPr/>
        </p:nvSpPr>
        <p:spPr>
          <a:xfrm>
            <a:off x="3379875" y="1702146"/>
            <a:ext cx="214981" cy="214981"/>
          </a:xfrm>
          <a:prstGeom prst="ellipse">
            <a:avLst/>
          </a:prstGeom>
          <a:solidFill>
            <a:srgbClr val="FFFFFF"/>
          </a:solidFill>
          <a:ln w="19050">
            <a:solidFill>
              <a:srgbClr val="14283A"/>
            </a:solidFill>
            <a:prstDash val="solid"/>
          </a:ln>
        </p:spPr>
      </p:sp>
      <p:sp>
        <p:nvSpPr>
          <p:cNvPr id="17" name="!!no1"/>
          <p:cNvSpPr/>
          <p:nvPr/>
        </p:nvSpPr>
        <p:spPr>
          <a:xfrm>
            <a:off x="3379875"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9"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21"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5"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545246" y="16856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8" name="notebox-153"/>
          <p:cNvSpPr/>
          <p:nvPr/>
        </p:nvSpPr>
        <p:spPr>
          <a:xfrm>
            <a:off x="4911495" y="2606040"/>
            <a:ext cx="3821025" cy="1143000"/>
          </a:xfrm>
          <a:prstGeom prst="roundRect">
            <a:avLst>
              <a:gd name="adj" fmla="val 4800"/>
            </a:avLst>
          </a:prstGeom>
          <a:solidFill>
            <a:srgbClr val="E3EDF2"/>
          </a:solidFill>
          <a:ln/>
        </p:spPr>
      </p:sp>
      <p:sp>
        <p:nvSpPr>
          <p:cNvPr id="29" name="notelbl-15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15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ataca el instante de la duda — cuesta abajo por el lado vacío sin nadie en casa para ayudar.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FLUJO MARQUETTE</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Ghost — Lado Vacío (Shaka Smart · Marquette)</a:t>
            </a:r>
            <a:endParaRPr lang="en-US" sz="2200" dirty="0"/>
          </a:p>
        </p:txBody>
      </p:sp>
      <p:sp>
        <p:nvSpPr>
          <p:cNvPr id="4" name="ph-1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54"/>
          <p:cNvSpPr/>
          <p:nvPr/>
        </p:nvSpPr>
        <p:spPr>
          <a:xfrm flipH="1">
            <a:off x="3016061" y="1735220"/>
            <a:ext cx="578796" cy="1992711"/>
          </a:xfrm>
          <a:prstGeom prst="line">
            <a:avLst/>
          </a:prstGeom>
          <a:noFill/>
          <a:ln w="19050">
            <a:solidFill>
              <a:srgbClr val="2E7391"/>
            </a:solidFill>
            <a:prstDash val="dash"/>
            <a:tailEnd type="triangle"/>
          </a:ln>
        </p:spPr>
      </p:sp>
      <p:sp>
        <p:nvSpPr>
          <p:cNvPr id="14" name="!!o1"/>
          <p:cNvSpPr/>
          <p:nvPr/>
        </p:nvSpPr>
        <p:spPr>
          <a:xfrm>
            <a:off x="3379875" y="1702146"/>
            <a:ext cx="214981" cy="214981"/>
          </a:xfrm>
          <a:prstGeom prst="ellipse">
            <a:avLst/>
          </a:prstGeom>
          <a:solidFill>
            <a:srgbClr val="FFFFFF"/>
          </a:solidFill>
          <a:ln w="19050">
            <a:solidFill>
              <a:srgbClr val="14283A"/>
            </a:solidFill>
            <a:prstDash val="solid"/>
          </a:ln>
        </p:spPr>
      </p:sp>
      <p:sp>
        <p:nvSpPr>
          <p:cNvPr id="15" name="!!no1"/>
          <p:cNvSpPr/>
          <p:nvPr/>
        </p:nvSpPr>
        <p:spPr>
          <a:xfrm>
            <a:off x="3379875"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01080" y="3694857"/>
            <a:ext cx="214981" cy="214981"/>
          </a:xfrm>
          <a:prstGeom prst="ellipse">
            <a:avLst/>
          </a:prstGeom>
          <a:solidFill>
            <a:srgbClr val="FFFFFF"/>
          </a:solidFill>
          <a:ln w="19050">
            <a:solidFill>
              <a:srgbClr val="14283A"/>
            </a:solidFill>
            <a:prstDash val="solid"/>
          </a:ln>
        </p:spPr>
      </p:sp>
      <p:sp>
        <p:nvSpPr>
          <p:cNvPr id="17" name="!!no2"/>
          <p:cNvSpPr/>
          <p:nvPr/>
        </p:nvSpPr>
        <p:spPr>
          <a:xfrm>
            <a:off x="2801080" y="36948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901080"/>
            <a:ext cx="214981" cy="214981"/>
          </a:xfrm>
          <a:prstGeom prst="ellipse">
            <a:avLst/>
          </a:prstGeom>
          <a:solidFill>
            <a:srgbClr val="FFFFFF"/>
          </a:solidFill>
          <a:ln w="19050">
            <a:solidFill>
              <a:srgbClr val="14283A"/>
            </a:solidFill>
            <a:prstDash val="solid"/>
          </a:ln>
        </p:spPr>
      </p:sp>
      <p:sp>
        <p:nvSpPr>
          <p:cNvPr id="19" name="!!no3"/>
          <p:cNvSpPr/>
          <p:nvPr/>
        </p:nvSpPr>
        <p:spPr>
          <a:xfrm>
            <a:off x="1006813"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709636" y="3645246"/>
            <a:ext cx="214981" cy="214981"/>
          </a:xfrm>
          <a:prstGeom prst="ellipse">
            <a:avLst/>
          </a:prstGeom>
          <a:solidFill>
            <a:srgbClr val="FFFFFF"/>
          </a:solidFill>
          <a:ln w="19050">
            <a:solidFill>
              <a:srgbClr val="14283A"/>
            </a:solidFill>
            <a:prstDash val="solid"/>
          </a:ln>
        </p:spPr>
      </p:sp>
      <p:sp>
        <p:nvSpPr>
          <p:cNvPr id="23" name="!!no5"/>
          <p:cNvSpPr/>
          <p:nvPr/>
        </p:nvSpPr>
        <p:spPr>
          <a:xfrm>
            <a:off x="1709636"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66450" y="3678320"/>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Directo de la ofensiva de Shaka Smart en Marquette: amontona el lado débil para vaciar media cancha, y haz que el de la esquina suba como si fuera a poner una pantalla directa — y la FANTASMEE, pasando de largo sin contacto. El defensor del balón se prepara para una pantalla que nunca llega; el de la esquina queda congelado entre cambiar y quedarse. Un segundo de duda en un lado vacío es una bandeja.</a:t>
            </a:r>
            <a:endParaRPr lang="en-US" sz="950" dirty="0"/>
          </a:p>
        </p:txBody>
      </p:sp>
      <p:sp>
        <p:nvSpPr>
          <p:cNvPr id="26" name="notebox-154"/>
          <p:cNvSpPr/>
          <p:nvPr/>
        </p:nvSpPr>
        <p:spPr>
          <a:xfrm>
            <a:off x="4911495" y="2606040"/>
            <a:ext cx="3821025" cy="1143000"/>
          </a:xfrm>
          <a:prstGeom prst="roundRect">
            <a:avLst>
              <a:gd name="adj" fmla="val 4800"/>
            </a:avLst>
          </a:prstGeom>
          <a:solidFill>
            <a:srgbClr val="E3EDF2"/>
          </a:solidFill>
          <a:ln/>
        </p:spPr>
      </p:sp>
      <p:sp>
        <p:nvSpPr>
          <p:cNvPr id="27" name="notelbl-15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5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Si X1 persiguió fuerte, el pase de regreso a 2 es un triple caminando. Dos lecturas de canasta — y ninguna pantalla se puso de verdad.</a:t>
            </a:r>
            <a:endParaRPr lang="en-US" sz="1050" dirty="0"/>
          </a:p>
        </p:txBody>
      </p:sp>
      <p:sp>
        <p:nvSpPr>
          <p:cNvPr id="29" name="kp-15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5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mentira debe ser honesta: 2 sale de la esquina EXACTAMENTE como si viniera una pantalla real.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Lado vacío primero — toda la acción vive de que no haya ayuda a menos de dos pases.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Ghost = sin contacto. Pasa de largo a máxima velocidad y súbete detrás del balón para el triple de regreso.</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51959"/>
            <a:ext cx="214981" cy="214981"/>
          </a:xfrm>
          <a:prstGeom prst="ellipse">
            <a:avLst/>
          </a:prstGeom>
          <a:solidFill>
            <a:srgbClr val="FFFFFF"/>
          </a:solidFill>
          <a:ln w="19050">
            <a:solidFill>
              <a:srgbClr val="14283A"/>
            </a:solidFill>
            <a:prstDash val="solid"/>
          </a:ln>
        </p:spPr>
      </p:sp>
      <p:sp>
        <p:nvSpPr>
          <p:cNvPr id="14" name="!!no1"/>
          <p:cNvSpPr/>
          <p:nvPr/>
        </p:nvSpPr>
        <p:spPr>
          <a:xfrm>
            <a:off x="2371117" y="38519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867228" y="3397191"/>
            <a:ext cx="214981" cy="214981"/>
          </a:xfrm>
          <a:prstGeom prst="ellipse">
            <a:avLst/>
          </a:prstGeom>
          <a:solidFill>
            <a:srgbClr val="FFFFFF"/>
          </a:solidFill>
          <a:ln w="19050">
            <a:solidFill>
              <a:srgbClr val="14283A"/>
            </a:solidFill>
            <a:prstDash val="solid"/>
          </a:ln>
        </p:spPr>
      </p:sp>
      <p:sp>
        <p:nvSpPr>
          <p:cNvPr id="16" name="!!no2"/>
          <p:cNvSpPr/>
          <p:nvPr/>
        </p:nvSpPr>
        <p:spPr>
          <a:xfrm>
            <a:off x="2867228" y="3397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570339"/>
            <a:ext cx="214981" cy="214981"/>
          </a:xfrm>
          <a:prstGeom prst="ellipse">
            <a:avLst/>
          </a:prstGeom>
          <a:solidFill>
            <a:srgbClr val="FFFFFF"/>
          </a:solidFill>
          <a:ln w="19050">
            <a:solidFill>
              <a:srgbClr val="14283A"/>
            </a:solidFill>
            <a:prstDash val="solid"/>
          </a:ln>
        </p:spPr>
      </p:sp>
      <p:sp>
        <p:nvSpPr>
          <p:cNvPr id="22" name="!!no5"/>
          <p:cNvSpPr/>
          <p:nvPr/>
        </p:nvSpPr>
        <p:spPr>
          <a:xfrm>
            <a:off x="2371117" y="2570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835422"/>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5" name="notebox-155"/>
          <p:cNvSpPr/>
          <p:nvPr/>
        </p:nvSpPr>
        <p:spPr>
          <a:xfrm>
            <a:off x="4911495" y="2606040"/>
            <a:ext cx="3821025" cy="1143000"/>
          </a:xfrm>
          <a:prstGeom prst="roundRect">
            <a:avLst>
              <a:gd name="adj" fmla="val 4800"/>
            </a:avLst>
          </a:prstGeom>
          <a:solidFill>
            <a:srgbClr val="E3EDF2"/>
          </a:solidFill>
          <a:ln/>
        </p:spPr>
      </p:sp>
      <p:sp>
        <p:nvSpPr>
          <p:cNvPr id="26" name="notelbl-15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5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Posesiones de necesito-canasta y salidas de tiempo fuera. Requiere a tu mejor tomador de decisiones con el balón y un tirador dispuesto a pantallear.</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6-0"/>
          <p:cNvSpPr/>
          <p:nvPr/>
        </p:nvSpPr>
        <p:spPr>
          <a:xfrm>
            <a:off x="2478608" y="2677830"/>
            <a:ext cx="148833" cy="975684"/>
          </a:xfrm>
          <a:prstGeom prst="line">
            <a:avLst/>
          </a:prstGeom>
          <a:noFill/>
          <a:ln w="44450">
            <a:solidFill>
              <a:srgbClr val="2E7391">
                <a:alpha val="65000"/>
              </a:srgbClr>
            </a:solidFill>
            <a:prstDash val="solid"/>
            <a:tailEnd type="oval"/>
          </a:ln>
        </p:spPr>
      </p:sp>
      <p:sp>
        <p:nvSpPr>
          <p:cNvPr id="14" name="!!o1"/>
          <p:cNvSpPr/>
          <p:nvPr/>
        </p:nvSpPr>
        <p:spPr>
          <a:xfrm>
            <a:off x="2371117" y="3851959"/>
            <a:ext cx="214981" cy="214981"/>
          </a:xfrm>
          <a:prstGeom prst="ellipse">
            <a:avLst/>
          </a:prstGeom>
          <a:solidFill>
            <a:srgbClr val="FFFFFF"/>
          </a:solidFill>
          <a:ln w="19050">
            <a:solidFill>
              <a:srgbClr val="14283A"/>
            </a:solidFill>
            <a:prstDash val="solid"/>
          </a:ln>
        </p:spPr>
      </p:sp>
      <p:sp>
        <p:nvSpPr>
          <p:cNvPr id="15" name="!!no1"/>
          <p:cNvSpPr/>
          <p:nvPr/>
        </p:nvSpPr>
        <p:spPr>
          <a:xfrm>
            <a:off x="2371117" y="38519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867228" y="3397191"/>
            <a:ext cx="214981" cy="214981"/>
          </a:xfrm>
          <a:prstGeom prst="ellipse">
            <a:avLst/>
          </a:prstGeom>
          <a:solidFill>
            <a:srgbClr val="FFFFFF"/>
          </a:solidFill>
          <a:ln w="19050">
            <a:solidFill>
              <a:srgbClr val="14283A"/>
            </a:solidFill>
            <a:prstDash val="solid"/>
          </a:ln>
        </p:spPr>
      </p:sp>
      <p:sp>
        <p:nvSpPr>
          <p:cNvPr id="17" name="!!no2"/>
          <p:cNvSpPr/>
          <p:nvPr/>
        </p:nvSpPr>
        <p:spPr>
          <a:xfrm>
            <a:off x="2867228" y="3397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19950" y="3546024"/>
            <a:ext cx="214981" cy="214981"/>
          </a:xfrm>
          <a:prstGeom prst="ellipse">
            <a:avLst/>
          </a:prstGeom>
          <a:solidFill>
            <a:srgbClr val="FFFFFF"/>
          </a:solidFill>
          <a:ln w="19050">
            <a:solidFill>
              <a:srgbClr val="14283A"/>
            </a:solidFill>
            <a:prstDash val="solid"/>
          </a:ln>
        </p:spPr>
      </p:sp>
      <p:sp>
        <p:nvSpPr>
          <p:cNvPr id="23" name="!!no5"/>
          <p:cNvSpPr/>
          <p:nvPr/>
        </p:nvSpPr>
        <p:spPr>
          <a:xfrm>
            <a:off x="251995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835422"/>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6" name="notebox-156"/>
          <p:cNvSpPr/>
          <p:nvPr/>
        </p:nvSpPr>
        <p:spPr>
          <a:xfrm>
            <a:off x="4911495" y="2606040"/>
            <a:ext cx="3821025" cy="1143000"/>
          </a:xfrm>
          <a:prstGeom prst="roundRect">
            <a:avLst>
              <a:gd name="adj" fmla="val 4800"/>
            </a:avLst>
          </a:prstGeom>
          <a:solidFill>
            <a:srgbClr val="E3EDF2"/>
          </a:solidFill>
          <a:ln/>
        </p:spPr>
      </p:sp>
      <p:sp>
        <p:nvSpPr>
          <p:cNvPr id="27" name="notelbl-1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8" name="note-1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Parece un pick and roll alto normal: 5 corre a poner la pantalla.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7-0"/>
          <p:cNvSpPr/>
          <p:nvPr/>
        </p:nvSpPr>
        <p:spPr>
          <a:xfrm flipH="1" flipV="1">
            <a:off x="2106525" y="3355848"/>
            <a:ext cx="372083" cy="603601"/>
          </a:xfrm>
          <a:prstGeom prst="line">
            <a:avLst/>
          </a:prstGeom>
          <a:noFill/>
          <a:ln w="19050">
            <a:solidFill>
              <a:srgbClr val="14283A"/>
            </a:solidFill>
            <a:prstDash val="sysDot"/>
          </a:ln>
        </p:spPr>
      </p:sp>
      <p:sp>
        <p:nvSpPr>
          <p:cNvPr id="14" name="tr-157-0"/>
          <p:cNvSpPr/>
          <p:nvPr/>
        </p:nvSpPr>
        <p:spPr>
          <a:xfrm flipV="1">
            <a:off x="2106525" y="2611682"/>
            <a:ext cx="157102" cy="744166"/>
          </a:xfrm>
          <a:prstGeom prst="line">
            <a:avLst/>
          </a:prstGeom>
          <a:noFill/>
          <a:ln w="19050">
            <a:solidFill>
              <a:srgbClr val="14283A"/>
            </a:solidFill>
            <a:prstDash val="sysDot"/>
            <a:tailEnd type="triangle"/>
          </a:ln>
        </p:spPr>
      </p:sp>
      <p:sp>
        <p:nvSpPr>
          <p:cNvPr id="15" name="tr-157-1"/>
          <p:cNvSpPr/>
          <p:nvPr/>
        </p:nvSpPr>
        <p:spPr>
          <a:xfrm flipH="1" flipV="1">
            <a:off x="2627441" y="2975497"/>
            <a:ext cx="347277" cy="529185"/>
          </a:xfrm>
          <a:prstGeom prst="line">
            <a:avLst/>
          </a:prstGeom>
          <a:noFill/>
          <a:ln w="44450">
            <a:solidFill>
              <a:srgbClr val="2E7391">
                <a:alpha val="65000"/>
              </a:srgbClr>
            </a:solidFill>
            <a:prstDash val="solid"/>
            <a:tailEnd type="oval"/>
          </a:ln>
        </p:spPr>
      </p:sp>
      <p:sp>
        <p:nvSpPr>
          <p:cNvPr id="16"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7"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519950" y="2868006"/>
            <a:ext cx="214981" cy="214981"/>
          </a:xfrm>
          <a:prstGeom prst="ellipse">
            <a:avLst/>
          </a:prstGeom>
          <a:solidFill>
            <a:srgbClr val="FFFFFF"/>
          </a:solidFill>
          <a:ln w="19050">
            <a:solidFill>
              <a:srgbClr val="14283A"/>
            </a:solidFill>
            <a:prstDash val="solid"/>
          </a:ln>
        </p:spPr>
      </p:sp>
      <p:sp>
        <p:nvSpPr>
          <p:cNvPr id="19" name="!!no2"/>
          <p:cNvSpPr/>
          <p:nvPr/>
        </p:nvSpPr>
        <p:spPr>
          <a:xfrm>
            <a:off x="2519950" y="286800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519950" y="3546024"/>
            <a:ext cx="214981" cy="214981"/>
          </a:xfrm>
          <a:prstGeom prst="ellipse">
            <a:avLst/>
          </a:prstGeom>
          <a:solidFill>
            <a:srgbClr val="FFFFFF"/>
          </a:solidFill>
          <a:ln w="19050">
            <a:solidFill>
              <a:srgbClr val="14283A"/>
            </a:solidFill>
            <a:prstDash val="solid"/>
          </a:ln>
        </p:spPr>
      </p:sp>
      <p:sp>
        <p:nvSpPr>
          <p:cNvPr id="25" name="!!no5"/>
          <p:cNvSpPr/>
          <p:nvPr/>
        </p:nvSpPr>
        <p:spPr>
          <a:xfrm>
            <a:off x="2519950" y="354602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21506" y="248765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8" name="notebox-157"/>
          <p:cNvSpPr/>
          <p:nvPr/>
        </p:nvSpPr>
        <p:spPr>
          <a:xfrm>
            <a:off x="4911495" y="2606040"/>
            <a:ext cx="3821025" cy="1143000"/>
          </a:xfrm>
          <a:prstGeom prst="roundRect">
            <a:avLst>
              <a:gd name="adj" fmla="val 4800"/>
            </a:avLst>
          </a:prstGeom>
          <a:solidFill>
            <a:srgbClr val="E3EDF2"/>
          </a:solidFill>
          <a:ln/>
        </p:spPr>
      </p:sp>
      <p:sp>
        <p:nvSpPr>
          <p:cNvPr id="29" name="notelbl-1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1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dobla la esquina — y 2 se desliza al corazón de la zona para pantallear ciego al defensor del rol. Eso es España.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name="Slide 1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58-0"/>
          <p:cNvSpPr/>
          <p:nvPr/>
        </p:nvSpPr>
        <p:spPr>
          <a:xfrm flipH="1" flipV="1">
            <a:off x="2594367" y="2264405"/>
            <a:ext cx="33074" cy="1389110"/>
          </a:xfrm>
          <a:prstGeom prst="line">
            <a:avLst/>
          </a:prstGeom>
          <a:noFill/>
          <a:ln w="19050">
            <a:solidFill>
              <a:srgbClr val="14283A"/>
            </a:solidFill>
            <a:prstDash val="solid"/>
          </a:ln>
        </p:spPr>
      </p:sp>
      <p:sp>
        <p:nvSpPr>
          <p:cNvPr id="14" name="tr-158-0"/>
          <p:cNvSpPr/>
          <p:nvPr/>
        </p:nvSpPr>
        <p:spPr>
          <a:xfrm flipH="1" flipV="1">
            <a:off x="2544756" y="1817905"/>
            <a:ext cx="49611" cy="446500"/>
          </a:xfrm>
          <a:prstGeom prst="line">
            <a:avLst/>
          </a:prstGeom>
          <a:noFill/>
          <a:ln w="19050">
            <a:solidFill>
              <a:srgbClr val="14283A"/>
            </a:solidFill>
            <a:prstDash val="solid"/>
            <a:tailEnd type="triangle"/>
          </a:ln>
        </p:spPr>
      </p:sp>
      <p:sp>
        <p:nvSpPr>
          <p:cNvPr id="15" name="tr-158-1"/>
          <p:cNvSpPr/>
          <p:nvPr/>
        </p:nvSpPr>
        <p:spPr>
          <a:xfrm>
            <a:off x="2627441" y="2975497"/>
            <a:ext cx="248055" cy="843388"/>
          </a:xfrm>
          <a:prstGeom prst="line">
            <a:avLst/>
          </a:prstGeom>
          <a:noFill/>
          <a:ln w="19050">
            <a:solidFill>
              <a:srgbClr val="14283A"/>
            </a:solidFill>
            <a:prstDash val="solid"/>
            <a:tailEnd type="triangle"/>
          </a:ln>
        </p:spPr>
      </p:sp>
      <p:sp>
        <p:nvSpPr>
          <p:cNvPr id="16"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7"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2768006" y="3711394"/>
            <a:ext cx="214981" cy="214981"/>
          </a:xfrm>
          <a:prstGeom prst="ellipse">
            <a:avLst/>
          </a:prstGeom>
          <a:solidFill>
            <a:srgbClr val="FFFFFF"/>
          </a:solidFill>
          <a:ln w="19050">
            <a:solidFill>
              <a:srgbClr val="14283A"/>
            </a:solidFill>
            <a:prstDash val="solid"/>
          </a:ln>
        </p:spPr>
      </p:sp>
      <p:sp>
        <p:nvSpPr>
          <p:cNvPr id="19" name="!!no2"/>
          <p:cNvSpPr/>
          <p:nvPr/>
        </p:nvSpPr>
        <p:spPr>
          <a:xfrm>
            <a:off x="2768006"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1"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437265" y="1710414"/>
            <a:ext cx="214981" cy="214981"/>
          </a:xfrm>
          <a:prstGeom prst="ellipse">
            <a:avLst/>
          </a:prstGeom>
          <a:solidFill>
            <a:srgbClr val="FFFFFF"/>
          </a:solidFill>
          <a:ln w="19050">
            <a:solidFill>
              <a:srgbClr val="14283A"/>
            </a:solidFill>
            <a:prstDash val="solid"/>
          </a:ln>
        </p:spPr>
      </p:sp>
      <p:sp>
        <p:nvSpPr>
          <p:cNvPr id="25" name="!!no5"/>
          <p:cNvSpPr/>
          <p:nvPr/>
        </p:nvSpPr>
        <p:spPr>
          <a:xfrm>
            <a:off x="2437265" y="17104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321506" y="248765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8" name="notebox-158"/>
          <p:cNvSpPr/>
          <p:nvPr/>
        </p:nvSpPr>
        <p:spPr>
          <a:xfrm>
            <a:off x="4911495" y="2606040"/>
            <a:ext cx="3821025" cy="1143000"/>
          </a:xfrm>
          <a:prstGeom prst="roundRect">
            <a:avLst>
              <a:gd name="adj" fmla="val 4800"/>
            </a:avLst>
          </a:prstGeom>
          <a:solidFill>
            <a:srgbClr val="E3EDF2"/>
          </a:solidFill>
          <a:ln/>
        </p:spPr>
      </p:sp>
      <p:sp>
        <p:nvSpPr>
          <p:cNvPr id="29" name="notelbl-1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1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5 se clava por la pantalla ciega con su defensor atrapado; 2 se abre a la punta detrás de la jugada.</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name="Slide 1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PNR DE PILA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Pick &amp; Roll España</a:t>
            </a:r>
            <a:endParaRPr lang="en-US" sz="2200" dirty="0"/>
          </a:p>
        </p:txBody>
      </p:sp>
      <p:sp>
        <p:nvSpPr>
          <p:cNvPr id="4" name="ph-1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59"/>
          <p:cNvSpPr/>
          <p:nvPr/>
        </p:nvSpPr>
        <p:spPr>
          <a:xfrm flipV="1">
            <a:off x="2371117" y="1743488"/>
            <a:ext cx="281129" cy="793777"/>
          </a:xfrm>
          <a:prstGeom prst="line">
            <a:avLst/>
          </a:prstGeom>
          <a:noFill/>
          <a:ln w="19050">
            <a:solidFill>
              <a:srgbClr val="2E7391"/>
            </a:solidFill>
            <a:prstDash val="dash"/>
            <a:tailEnd type="triangle"/>
          </a:ln>
        </p:spPr>
      </p:sp>
      <p:sp>
        <p:nvSpPr>
          <p:cNvPr id="14" name="!!o1"/>
          <p:cNvSpPr/>
          <p:nvPr/>
        </p:nvSpPr>
        <p:spPr>
          <a:xfrm>
            <a:off x="2156136" y="2504191"/>
            <a:ext cx="214981" cy="214981"/>
          </a:xfrm>
          <a:prstGeom prst="ellipse">
            <a:avLst/>
          </a:prstGeom>
          <a:solidFill>
            <a:srgbClr val="FFFFFF"/>
          </a:solidFill>
          <a:ln w="19050">
            <a:solidFill>
              <a:srgbClr val="14283A"/>
            </a:solidFill>
            <a:prstDash val="solid"/>
          </a:ln>
        </p:spPr>
      </p:sp>
      <p:sp>
        <p:nvSpPr>
          <p:cNvPr id="15" name="!!no1"/>
          <p:cNvSpPr/>
          <p:nvPr/>
        </p:nvSpPr>
        <p:spPr>
          <a:xfrm>
            <a:off x="2156136" y="250419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768006" y="3711394"/>
            <a:ext cx="214981" cy="214981"/>
          </a:xfrm>
          <a:prstGeom prst="ellipse">
            <a:avLst/>
          </a:prstGeom>
          <a:solidFill>
            <a:srgbClr val="FFFFFF"/>
          </a:solidFill>
          <a:ln w="19050">
            <a:solidFill>
              <a:srgbClr val="14283A"/>
            </a:solidFill>
            <a:prstDash val="solid"/>
          </a:ln>
        </p:spPr>
      </p:sp>
      <p:sp>
        <p:nvSpPr>
          <p:cNvPr id="17" name="!!no2"/>
          <p:cNvSpPr/>
          <p:nvPr/>
        </p:nvSpPr>
        <p:spPr>
          <a:xfrm>
            <a:off x="2768006" y="371139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437265" y="1710414"/>
            <a:ext cx="214981" cy="214981"/>
          </a:xfrm>
          <a:prstGeom prst="ellipse">
            <a:avLst/>
          </a:prstGeom>
          <a:solidFill>
            <a:srgbClr val="FFFFFF"/>
          </a:solidFill>
          <a:ln w="19050">
            <a:solidFill>
              <a:srgbClr val="14283A"/>
            </a:solidFill>
            <a:prstDash val="solid"/>
          </a:ln>
        </p:spPr>
      </p:sp>
      <p:sp>
        <p:nvSpPr>
          <p:cNvPr id="23" name="!!no5"/>
          <p:cNvSpPr/>
          <p:nvPr/>
        </p:nvSpPr>
        <p:spPr>
          <a:xfrm>
            <a:off x="2437265" y="17104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602635" y="169387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acción de pantalla directa más temida del basquetbol moderno, popularizada por la selección española y hoy usada por todos los equipos de la NBA. Una pantalla alta normal — excepto que un tirador pone una pantalla ciega al defensor del que rueda en el corazón de la zona, y luego se abre. Tres amenazas simultáneas de una sola acción.</a:t>
            </a:r>
            <a:endParaRPr lang="en-US" sz="950" dirty="0"/>
          </a:p>
        </p:txBody>
      </p:sp>
      <p:sp>
        <p:nvSpPr>
          <p:cNvPr id="26" name="notebox-159"/>
          <p:cNvSpPr/>
          <p:nvPr/>
        </p:nvSpPr>
        <p:spPr>
          <a:xfrm>
            <a:off x="4911495" y="2606040"/>
            <a:ext cx="3821025" cy="1143000"/>
          </a:xfrm>
          <a:prstGeom prst="roundRect">
            <a:avLst>
              <a:gd name="adj" fmla="val 4800"/>
            </a:avLst>
          </a:prstGeom>
          <a:solidFill>
            <a:srgbClr val="E3EDF2"/>
          </a:solidFill>
          <a:ln/>
        </p:spPr>
      </p:sp>
      <p:sp>
        <p:nvSpPr>
          <p:cNvPr id="27" name="notelbl-1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lectura: alley o pase corto al 5 que se clava. Si cambiaron la pantalla ciega, el triple del que se abre queda solo — elige tu veneno.</a:t>
            </a:r>
            <a:endParaRPr lang="en-US" sz="1050" dirty="0"/>
          </a:p>
        </p:txBody>
      </p:sp>
      <p:sp>
        <p:nvSpPr>
          <p:cNvPr id="29" name="kp-15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5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pantalla ciega ES la jugada: 2 debe GOLPEAR de verdad al defensor del rol, y abrirse tarde.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Lectura en orden: alley/pase corto al rol → triple del que se abre → penetración. Díganlo en el huddle siempre.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Tiempo: la pantalla ciega aterriza exactamente cuando 1 dobla la esquina — temprano o tarde la mata.</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name="Slide 1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4"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6"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1006813" y="2818395"/>
            <a:ext cx="214981" cy="214981"/>
          </a:xfrm>
          <a:prstGeom prst="ellipse">
            <a:avLst/>
          </a:prstGeom>
          <a:solidFill>
            <a:srgbClr val="FFFFFF"/>
          </a:solidFill>
          <a:ln w="19050">
            <a:solidFill>
              <a:srgbClr val="14283A"/>
            </a:solidFill>
            <a:prstDash val="solid"/>
          </a:ln>
        </p:spPr>
      </p:sp>
      <p:sp>
        <p:nvSpPr>
          <p:cNvPr id="18" name="!!no3"/>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3645246"/>
            <a:ext cx="214981" cy="214981"/>
          </a:xfrm>
          <a:prstGeom prst="ellipse">
            <a:avLst/>
          </a:prstGeom>
          <a:solidFill>
            <a:srgbClr val="FFFFFF"/>
          </a:solidFill>
          <a:ln w="19050">
            <a:solidFill>
              <a:srgbClr val="14283A"/>
            </a:solidFill>
            <a:prstDash val="solid"/>
          </a:ln>
        </p:spPr>
      </p:sp>
      <p:sp>
        <p:nvSpPr>
          <p:cNvPr id="22" name="!!no5"/>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62870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5" name="notebox-160"/>
          <p:cNvSpPr/>
          <p:nvPr/>
        </p:nvSpPr>
        <p:spPr>
          <a:xfrm>
            <a:off x="4911495" y="2606040"/>
            <a:ext cx="3821025" cy="1143000"/>
          </a:xfrm>
          <a:prstGeom prst="roundRect">
            <a:avLst>
              <a:gd name="adj" fmla="val 4800"/>
            </a:avLst>
          </a:prstGeom>
          <a:solidFill>
            <a:srgbClr val="E3EDF2"/>
          </a:solidFill>
          <a:ln/>
        </p:spPr>
      </p:sp>
      <p:sp>
        <p:nvSpPr>
          <p:cNvPr id="26" name="notelbl-1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Para tu mejor tirador en movimiento o guardia de penetración. Entrada de flujo desde 5-Out — el de la esquina siempre está en posición de iniciarla.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6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1-0"/>
          <p:cNvSpPr/>
          <p:nvPr/>
        </p:nvSpPr>
        <p:spPr>
          <a:xfrm flipH="1" flipV="1">
            <a:off x="990276" y="2057692"/>
            <a:ext cx="124028" cy="868194"/>
          </a:xfrm>
          <a:prstGeom prst="line">
            <a:avLst/>
          </a:prstGeom>
          <a:noFill/>
          <a:ln w="44450">
            <a:solidFill>
              <a:srgbClr val="2E7391">
                <a:alpha val="65000"/>
              </a:srgbClr>
            </a:solidFill>
            <a:prstDash val="solid"/>
            <a:tailEnd type="oval"/>
          </a:ln>
        </p:spPr>
      </p:sp>
      <p:sp>
        <p:nvSpPr>
          <p:cNvPr id="14" name="tr-161-1"/>
          <p:cNvSpPr/>
          <p:nvPr/>
        </p:nvSpPr>
        <p:spPr>
          <a:xfrm>
            <a:off x="758757" y="1478896"/>
            <a:ext cx="231518" cy="719360"/>
          </a:xfrm>
          <a:prstGeom prst="line">
            <a:avLst/>
          </a:prstGeom>
          <a:noFill/>
          <a:ln w="19050">
            <a:solidFill>
              <a:srgbClr val="14283A"/>
            </a:solidFill>
            <a:prstDash val="solid"/>
          </a:ln>
        </p:spPr>
      </p:sp>
      <p:sp>
        <p:nvSpPr>
          <p:cNvPr id="15" name="tr-161-1"/>
          <p:cNvSpPr/>
          <p:nvPr/>
        </p:nvSpPr>
        <p:spPr>
          <a:xfrm>
            <a:off x="990276" y="2198257"/>
            <a:ext cx="248055" cy="545722"/>
          </a:xfrm>
          <a:prstGeom prst="line">
            <a:avLst/>
          </a:prstGeom>
          <a:noFill/>
          <a:ln w="19050">
            <a:solidFill>
              <a:srgbClr val="14283A"/>
            </a:solidFill>
            <a:prstDash val="solid"/>
            <a:tailEnd type="triangle"/>
          </a:ln>
        </p:spPr>
      </p:sp>
      <p:sp>
        <p:nvSpPr>
          <p:cNvPr id="16"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7"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130840" y="2636488"/>
            <a:ext cx="214981" cy="214981"/>
          </a:xfrm>
          <a:prstGeom prst="ellipse">
            <a:avLst/>
          </a:prstGeom>
          <a:solidFill>
            <a:srgbClr val="FFFFFF"/>
          </a:solidFill>
          <a:ln w="19050">
            <a:solidFill>
              <a:srgbClr val="14283A"/>
            </a:solidFill>
            <a:prstDash val="solid"/>
          </a:ln>
        </p:spPr>
      </p:sp>
      <p:sp>
        <p:nvSpPr>
          <p:cNvPr id="19" name="!!no2"/>
          <p:cNvSpPr/>
          <p:nvPr/>
        </p:nvSpPr>
        <p:spPr>
          <a:xfrm>
            <a:off x="1130840" y="2636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1"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645246"/>
            <a:ext cx="214981" cy="214981"/>
          </a:xfrm>
          <a:prstGeom prst="ellipse">
            <a:avLst/>
          </a:prstGeom>
          <a:solidFill>
            <a:srgbClr val="FFFFFF"/>
          </a:solidFill>
          <a:ln w="19050">
            <a:solidFill>
              <a:srgbClr val="14283A"/>
            </a:solidFill>
            <a:prstDash val="solid"/>
          </a:ln>
        </p:spPr>
      </p:sp>
      <p:sp>
        <p:nvSpPr>
          <p:cNvPr id="25" name="!!no5"/>
          <p:cNvSpPr/>
          <p:nvPr/>
        </p:nvSpPr>
        <p:spPr>
          <a:xfrm>
            <a:off x="2371117"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536487" y="362870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8" name="notebox-161"/>
          <p:cNvSpPr/>
          <p:nvPr/>
        </p:nvSpPr>
        <p:spPr>
          <a:xfrm>
            <a:off x="4911495" y="2606040"/>
            <a:ext cx="3821025" cy="1143000"/>
          </a:xfrm>
          <a:prstGeom prst="roundRect">
            <a:avLst>
              <a:gd name="adj" fmla="val 4800"/>
            </a:avLst>
          </a:prstGeom>
          <a:solidFill>
            <a:srgbClr val="E3EDF2"/>
          </a:solidFill>
          <a:ln/>
        </p:spPr>
      </p:sp>
      <p:sp>
        <p:nvSpPr>
          <p:cNvPr id="29" name="notelbl-16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6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Pantalla baja: 3 baja a pantallear al tirador de la esquina — 2 sale disparado como si viniera el tiro.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2-0"/>
          <p:cNvSpPr/>
          <p:nvPr/>
        </p:nvSpPr>
        <p:spPr>
          <a:xfrm flipH="1" flipV="1">
            <a:off x="1775784" y="3355848"/>
            <a:ext cx="702823" cy="396889"/>
          </a:xfrm>
          <a:prstGeom prst="line">
            <a:avLst/>
          </a:prstGeom>
          <a:noFill/>
          <a:ln w="19050">
            <a:solidFill>
              <a:srgbClr val="14283A"/>
            </a:solidFill>
            <a:prstDash val="sysDot"/>
            <a:tailEnd type="triangle"/>
          </a:ln>
        </p:spPr>
      </p:sp>
      <p:sp>
        <p:nvSpPr>
          <p:cNvPr id="14" name="tr-162-1"/>
          <p:cNvSpPr/>
          <p:nvPr/>
        </p:nvSpPr>
        <p:spPr>
          <a:xfrm>
            <a:off x="1238331" y="2743978"/>
            <a:ext cx="272861" cy="330740"/>
          </a:xfrm>
          <a:prstGeom prst="line">
            <a:avLst/>
          </a:prstGeom>
          <a:noFill/>
          <a:ln w="19050">
            <a:solidFill>
              <a:srgbClr val="14283A"/>
            </a:solidFill>
            <a:prstDash val="solid"/>
            <a:tailEnd type="triangle"/>
          </a:ln>
        </p:spPr>
      </p:sp>
      <p:sp>
        <p:nvSpPr>
          <p:cNvPr id="15"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6"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403701" y="2967228"/>
            <a:ext cx="214981" cy="214981"/>
          </a:xfrm>
          <a:prstGeom prst="ellipse">
            <a:avLst/>
          </a:prstGeom>
          <a:solidFill>
            <a:srgbClr val="FFFFFF"/>
          </a:solidFill>
          <a:ln w="19050">
            <a:solidFill>
              <a:srgbClr val="14283A"/>
            </a:solidFill>
            <a:prstDash val="solid"/>
          </a:ln>
        </p:spPr>
      </p:sp>
      <p:sp>
        <p:nvSpPr>
          <p:cNvPr id="18" name="!!no2"/>
          <p:cNvSpPr/>
          <p:nvPr/>
        </p:nvSpPr>
        <p:spPr>
          <a:xfrm>
            <a:off x="1403701" y="296722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0"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668294" y="3248357"/>
            <a:ext cx="214981" cy="214981"/>
          </a:xfrm>
          <a:prstGeom prst="ellipse">
            <a:avLst/>
          </a:prstGeom>
          <a:solidFill>
            <a:srgbClr val="FFFFFF"/>
          </a:solidFill>
          <a:ln w="19050">
            <a:solidFill>
              <a:srgbClr val="14283A"/>
            </a:solidFill>
            <a:prstDash val="solid"/>
          </a:ln>
        </p:spPr>
      </p:sp>
      <p:sp>
        <p:nvSpPr>
          <p:cNvPr id="24" name="!!no5"/>
          <p:cNvSpPr/>
          <p:nvPr/>
        </p:nvSpPr>
        <p:spPr>
          <a:xfrm>
            <a:off x="166829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1833664" y="3231820"/>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7" name="notebox-162"/>
          <p:cNvSpPr/>
          <p:nvPr/>
        </p:nvSpPr>
        <p:spPr>
          <a:xfrm>
            <a:off x="4911495" y="2606040"/>
            <a:ext cx="3821025" cy="1143000"/>
          </a:xfrm>
          <a:prstGeom prst="roundRect">
            <a:avLst>
              <a:gd name="adj" fmla="val 4800"/>
            </a:avLst>
          </a:prstGeom>
          <a:solidFill>
            <a:srgbClr val="E3EDF2"/>
          </a:solidFill>
          <a:ln/>
        </p:spPr>
      </p:sp>
      <p:sp>
        <p:nvSpPr>
          <p:cNvPr id="28" name="notelbl-1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1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Zoom: 5 bota HACIA la acción — la pantalla baja fluye directo a la entrega sin pausa. Dos pantallas en dos segundos.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63"/>
          <p:cNvSpPr/>
          <p:nvPr/>
        </p:nvSpPr>
        <p:spPr>
          <a:xfrm flipH="1" flipV="1">
            <a:off x="1618683" y="3000302"/>
            <a:ext cx="264592" cy="281129"/>
          </a:xfrm>
          <a:prstGeom prst="line">
            <a:avLst/>
          </a:prstGeom>
          <a:noFill/>
          <a:ln w="19050">
            <a:solidFill>
              <a:srgbClr val="2E7391"/>
            </a:solidFill>
            <a:prstDash val="dash"/>
            <a:tailEnd type="triangle"/>
          </a:ln>
        </p:spPr>
      </p:sp>
      <p:sp>
        <p:nvSpPr>
          <p:cNvPr id="14"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5"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403701" y="2967228"/>
            <a:ext cx="214981" cy="214981"/>
          </a:xfrm>
          <a:prstGeom prst="ellipse">
            <a:avLst/>
          </a:prstGeom>
          <a:solidFill>
            <a:srgbClr val="FFFFFF"/>
          </a:solidFill>
          <a:ln w="19050">
            <a:solidFill>
              <a:srgbClr val="14283A"/>
            </a:solidFill>
            <a:prstDash val="solid"/>
          </a:ln>
        </p:spPr>
      </p:sp>
      <p:sp>
        <p:nvSpPr>
          <p:cNvPr id="17" name="!!no2"/>
          <p:cNvSpPr/>
          <p:nvPr/>
        </p:nvSpPr>
        <p:spPr>
          <a:xfrm>
            <a:off x="1403701" y="296722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19"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1"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1668294" y="3248357"/>
            <a:ext cx="214981" cy="214981"/>
          </a:xfrm>
          <a:prstGeom prst="ellipse">
            <a:avLst/>
          </a:prstGeom>
          <a:solidFill>
            <a:srgbClr val="FFFFFF"/>
          </a:solidFill>
          <a:ln w="19050">
            <a:solidFill>
              <a:srgbClr val="14283A"/>
            </a:solidFill>
            <a:prstDash val="solid"/>
          </a:ln>
        </p:spPr>
      </p:sp>
      <p:sp>
        <p:nvSpPr>
          <p:cNvPr id="23" name="!!no5"/>
          <p:cNvSpPr/>
          <p:nvPr/>
        </p:nvSpPr>
        <p:spPr>
          <a:xfrm>
            <a:off x="1668294" y="324835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1569071" y="295069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6" name="notebox-163"/>
          <p:cNvSpPr/>
          <p:nvPr/>
        </p:nvSpPr>
        <p:spPr>
          <a:xfrm>
            <a:off x="4911495" y="2606040"/>
            <a:ext cx="3821025" cy="1143000"/>
          </a:xfrm>
          <a:prstGeom prst="roundRect">
            <a:avLst>
              <a:gd name="adj" fmla="val 4800"/>
            </a:avLst>
          </a:prstGeom>
          <a:solidFill>
            <a:srgbClr val="E3EDF2"/>
          </a:solidFill>
          <a:ln/>
        </p:spPr>
      </p:sp>
      <p:sp>
        <p:nvSpPr>
          <p:cNvPr id="27" name="notelbl-1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entrega, cadera con cadera — 2 recibe a máxima velocidad con su defensor dos pantallas atrás.</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PANTALLA BAJA + ENTREGA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Acción Zoom (Chicago)</a:t>
            </a:r>
            <a:endParaRPr lang="en-US" sz="2200" dirty="0"/>
          </a:p>
        </p:txBody>
      </p:sp>
      <p:sp>
        <p:nvSpPr>
          <p:cNvPr id="4" name="ph-1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4-0"/>
          <p:cNvSpPr/>
          <p:nvPr/>
        </p:nvSpPr>
        <p:spPr>
          <a:xfrm flipV="1">
            <a:off x="1511192" y="2644756"/>
            <a:ext cx="512648" cy="429963"/>
          </a:xfrm>
          <a:prstGeom prst="line">
            <a:avLst/>
          </a:prstGeom>
          <a:noFill/>
          <a:ln w="19050">
            <a:solidFill>
              <a:srgbClr val="14283A"/>
            </a:solidFill>
            <a:prstDash val="sysDot"/>
          </a:ln>
        </p:spPr>
      </p:sp>
      <p:sp>
        <p:nvSpPr>
          <p:cNvPr id="14" name="tr-164-0"/>
          <p:cNvSpPr/>
          <p:nvPr/>
        </p:nvSpPr>
        <p:spPr>
          <a:xfrm flipV="1">
            <a:off x="2023840" y="2396701"/>
            <a:ext cx="339009" cy="248055"/>
          </a:xfrm>
          <a:prstGeom prst="line">
            <a:avLst/>
          </a:prstGeom>
          <a:noFill/>
          <a:ln w="19050">
            <a:solidFill>
              <a:srgbClr val="14283A"/>
            </a:solidFill>
            <a:prstDash val="sysDot"/>
            <a:tailEnd type="triangle"/>
          </a:ln>
        </p:spPr>
      </p:sp>
      <p:sp>
        <p:nvSpPr>
          <p:cNvPr id="15" name="tr-164-1"/>
          <p:cNvSpPr/>
          <p:nvPr/>
        </p:nvSpPr>
        <p:spPr>
          <a:xfrm flipV="1">
            <a:off x="1775784" y="2876274"/>
            <a:ext cx="355546" cy="479574"/>
          </a:xfrm>
          <a:prstGeom prst="line">
            <a:avLst/>
          </a:prstGeom>
          <a:noFill/>
          <a:ln w="19050">
            <a:solidFill>
              <a:srgbClr val="14283A"/>
            </a:solidFill>
            <a:prstDash val="solid"/>
          </a:ln>
        </p:spPr>
      </p:sp>
      <p:sp>
        <p:nvSpPr>
          <p:cNvPr id="16" name="tr-164-1"/>
          <p:cNvSpPr/>
          <p:nvPr/>
        </p:nvSpPr>
        <p:spPr>
          <a:xfrm flipV="1">
            <a:off x="2131330" y="2049423"/>
            <a:ext cx="198444" cy="826851"/>
          </a:xfrm>
          <a:prstGeom prst="line">
            <a:avLst/>
          </a:prstGeom>
          <a:noFill/>
          <a:ln w="19050">
            <a:solidFill>
              <a:srgbClr val="14283A"/>
            </a:solidFill>
            <a:prstDash val="solid"/>
            <a:tailEnd type="triangle"/>
          </a:ln>
        </p:spPr>
      </p:sp>
      <p:sp>
        <p:nvSpPr>
          <p:cNvPr id="17" name="!!o1"/>
          <p:cNvSpPr/>
          <p:nvPr/>
        </p:nvSpPr>
        <p:spPr>
          <a:xfrm>
            <a:off x="3032598" y="3645246"/>
            <a:ext cx="214981" cy="214981"/>
          </a:xfrm>
          <a:prstGeom prst="ellipse">
            <a:avLst/>
          </a:prstGeom>
          <a:solidFill>
            <a:srgbClr val="FFFFFF"/>
          </a:solidFill>
          <a:ln w="19050">
            <a:solidFill>
              <a:srgbClr val="14283A"/>
            </a:solidFill>
            <a:prstDash val="solid"/>
          </a:ln>
        </p:spPr>
      </p:sp>
      <p:sp>
        <p:nvSpPr>
          <p:cNvPr id="18" name="!!no1"/>
          <p:cNvSpPr/>
          <p:nvPr/>
        </p:nvSpPr>
        <p:spPr>
          <a:xfrm>
            <a:off x="303259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2255358" y="2289210"/>
            <a:ext cx="214981" cy="214981"/>
          </a:xfrm>
          <a:prstGeom prst="ellipse">
            <a:avLst/>
          </a:prstGeom>
          <a:solidFill>
            <a:srgbClr val="FFFFFF"/>
          </a:solidFill>
          <a:ln w="19050">
            <a:solidFill>
              <a:srgbClr val="14283A"/>
            </a:solidFill>
            <a:prstDash val="solid"/>
          </a:ln>
        </p:spPr>
      </p:sp>
      <p:sp>
        <p:nvSpPr>
          <p:cNvPr id="20" name="!!no2"/>
          <p:cNvSpPr/>
          <p:nvPr/>
        </p:nvSpPr>
        <p:spPr>
          <a:xfrm>
            <a:off x="2255358" y="22892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882785" y="1950201"/>
            <a:ext cx="214981" cy="214981"/>
          </a:xfrm>
          <a:prstGeom prst="ellipse">
            <a:avLst/>
          </a:prstGeom>
          <a:solidFill>
            <a:srgbClr val="FFFFFF"/>
          </a:solidFill>
          <a:ln w="19050">
            <a:solidFill>
              <a:srgbClr val="14283A"/>
            </a:solidFill>
            <a:prstDash val="solid"/>
          </a:ln>
        </p:spPr>
      </p:sp>
      <p:sp>
        <p:nvSpPr>
          <p:cNvPr id="22" name="!!no3"/>
          <p:cNvSpPr/>
          <p:nvPr/>
        </p:nvSpPr>
        <p:spPr>
          <a:xfrm>
            <a:off x="882785" y="195020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4"/>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222284" y="1941933"/>
            <a:ext cx="214981" cy="214981"/>
          </a:xfrm>
          <a:prstGeom prst="ellipse">
            <a:avLst/>
          </a:prstGeom>
          <a:solidFill>
            <a:srgbClr val="FFFFFF"/>
          </a:solidFill>
          <a:ln w="19050">
            <a:solidFill>
              <a:srgbClr val="14283A"/>
            </a:solidFill>
            <a:prstDash val="solid"/>
          </a:ln>
        </p:spPr>
      </p:sp>
      <p:sp>
        <p:nvSpPr>
          <p:cNvPr id="26" name="!!no5"/>
          <p:cNvSpPr/>
          <p:nvPr/>
        </p:nvSpPr>
        <p:spPr>
          <a:xfrm>
            <a:off x="2222284" y="19419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2420728" y="2272673"/>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forma favorita de la NBA moderna de lanzar a un tirador cuesta abajo: una pantalla baja que fluye directo a una entrega de mano — dos pantallas en dos segundos, sin pausa entre ellas. Al recibir, el defensor ha peleado una pantalla baja Y una entrega y va dos pasos atrás de un tirador a máxima velocidad.</a:t>
            </a:r>
            <a:endParaRPr lang="en-US" sz="950" dirty="0"/>
          </a:p>
        </p:txBody>
      </p:sp>
      <p:sp>
        <p:nvSpPr>
          <p:cNvPr id="29" name="notebox-164"/>
          <p:cNvSpPr/>
          <p:nvPr/>
        </p:nvSpPr>
        <p:spPr>
          <a:xfrm>
            <a:off x="4911495" y="2606040"/>
            <a:ext cx="3821025" cy="1143000"/>
          </a:xfrm>
          <a:prstGeom prst="roundRect">
            <a:avLst>
              <a:gd name="adj" fmla="val 4800"/>
            </a:avLst>
          </a:prstGeom>
          <a:solidFill>
            <a:srgbClr val="E3EDF2"/>
          </a:solidFill>
          <a:ln/>
        </p:spPr>
      </p:sp>
      <p:sp>
        <p:nvSpPr>
          <p:cNvPr id="30" name="notelbl-1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1" name="note-1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dobla cuesta abajo mientras 5 gira al rol — aro, pase corto o descarga al lado débil. La defensa lleva tres segundos rotando.</a:t>
            </a:r>
            <a:endParaRPr lang="en-US" sz="1050" dirty="0"/>
          </a:p>
        </p:txBody>
      </p:sp>
      <p:sp>
        <p:nvSpPr>
          <p:cNvPr id="32" name="kp-16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3" name="kpl-16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Sin pausa entre pantalla baja y entrega — el 'zoom' es la fluidez, no las piezas.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tirador lee a su defensor: si persigue = curva la entrega cuesta abajo; si corta camino = ábrete detrás para el triple.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que entrega bota HACIA la acción para que la entrega ocurra a velocidad, cadera con cadera.</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735421" y="2983765"/>
            <a:ext cx="214981" cy="214981"/>
          </a:xfrm>
          <a:prstGeom prst="ellipse">
            <a:avLst/>
          </a:prstGeom>
          <a:solidFill>
            <a:srgbClr val="FFFFFF"/>
          </a:solidFill>
          <a:ln w="19050">
            <a:solidFill>
              <a:srgbClr val="14283A"/>
            </a:solidFill>
            <a:prstDash val="solid"/>
          </a:ln>
        </p:spPr>
      </p:sp>
      <p:sp>
        <p:nvSpPr>
          <p:cNvPr id="14" name="!!no1"/>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818395"/>
            <a:ext cx="214981" cy="214981"/>
          </a:xfrm>
          <a:prstGeom prst="ellipse">
            <a:avLst/>
          </a:prstGeom>
          <a:solidFill>
            <a:srgbClr val="FFFFFF"/>
          </a:solidFill>
          <a:ln w="19050">
            <a:solidFill>
              <a:srgbClr val="14283A"/>
            </a:solidFill>
            <a:prstDash val="solid"/>
          </a:ln>
        </p:spPr>
      </p:sp>
      <p:sp>
        <p:nvSpPr>
          <p:cNvPr id="16" name="!!no2"/>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2322284"/>
            <a:ext cx="214981" cy="214981"/>
          </a:xfrm>
          <a:prstGeom prst="ellipse">
            <a:avLst/>
          </a:prstGeom>
          <a:solidFill>
            <a:srgbClr val="FFFFFF"/>
          </a:solidFill>
          <a:ln w="19050">
            <a:solidFill>
              <a:srgbClr val="14283A"/>
            </a:solidFill>
            <a:prstDash val="solid"/>
          </a:ln>
        </p:spPr>
      </p:sp>
      <p:sp>
        <p:nvSpPr>
          <p:cNvPr id="20" name="!!no4"/>
          <p:cNvSpPr/>
          <p:nvPr/>
        </p:nvSpPr>
        <p:spPr>
          <a:xfrm>
            <a:off x="1916349" y="23222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2"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5" name="notebox-165"/>
          <p:cNvSpPr/>
          <p:nvPr/>
        </p:nvSpPr>
        <p:spPr>
          <a:xfrm>
            <a:off x="4911495" y="2606040"/>
            <a:ext cx="3821025" cy="1143000"/>
          </a:xfrm>
          <a:prstGeom prst="roundRect">
            <a:avLst>
              <a:gd name="adj" fmla="val 4800"/>
            </a:avLst>
          </a:prstGeom>
          <a:solidFill>
            <a:srgbClr val="E3EDF2"/>
          </a:solidFill>
          <a:ln/>
        </p:spPr>
      </p:sp>
      <p:sp>
        <p:nvSpPr>
          <p:cNvPr id="26" name="notelbl-1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Acción automática cada vez que penetramos por línea de fondo: el lado débil corre el hammer sin señal. También como jugada armada de tiempo fuera.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6-0"/>
          <p:cNvSpPr/>
          <p:nvPr/>
        </p:nvSpPr>
        <p:spPr>
          <a:xfrm flipV="1">
            <a:off x="3842912" y="2223062"/>
            <a:ext cx="206713" cy="868194"/>
          </a:xfrm>
          <a:prstGeom prst="line">
            <a:avLst/>
          </a:prstGeom>
          <a:noFill/>
          <a:ln w="19050">
            <a:solidFill>
              <a:srgbClr val="14283A"/>
            </a:solidFill>
            <a:prstDash val="sysDot"/>
          </a:ln>
        </p:spPr>
      </p:sp>
      <p:sp>
        <p:nvSpPr>
          <p:cNvPr id="14" name="tr-166-0"/>
          <p:cNvSpPr/>
          <p:nvPr/>
        </p:nvSpPr>
        <p:spPr>
          <a:xfrm flipH="1" flipV="1">
            <a:off x="3718884" y="1751757"/>
            <a:ext cx="330740" cy="471305"/>
          </a:xfrm>
          <a:prstGeom prst="line">
            <a:avLst/>
          </a:prstGeom>
          <a:noFill/>
          <a:ln w="19050">
            <a:solidFill>
              <a:srgbClr val="14283A"/>
            </a:solidFill>
            <a:prstDash val="sysDot"/>
            <a:tailEnd type="triangle"/>
          </a:ln>
        </p:spPr>
      </p:sp>
      <p:sp>
        <p:nvSpPr>
          <p:cNvPr id="15" name="tr-166-1"/>
          <p:cNvSpPr/>
          <p:nvPr/>
        </p:nvSpPr>
        <p:spPr>
          <a:xfrm flipH="1">
            <a:off x="3983477" y="1478896"/>
            <a:ext cx="214981" cy="1380841"/>
          </a:xfrm>
          <a:prstGeom prst="line">
            <a:avLst/>
          </a:prstGeom>
          <a:noFill/>
          <a:ln w="19050">
            <a:solidFill>
              <a:srgbClr val="14283A"/>
            </a:solidFill>
            <a:prstDash val="solid"/>
            <a:tailEnd type="triangle"/>
          </a:ln>
        </p:spPr>
      </p:sp>
      <p:sp>
        <p:nvSpPr>
          <p:cNvPr id="16"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7"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818395"/>
            <a:ext cx="214981" cy="214981"/>
          </a:xfrm>
          <a:prstGeom prst="ellipse">
            <a:avLst/>
          </a:prstGeom>
          <a:solidFill>
            <a:srgbClr val="FFFFFF"/>
          </a:solidFill>
          <a:ln w="19050">
            <a:solidFill>
              <a:srgbClr val="14283A"/>
            </a:solidFill>
            <a:prstDash val="solid"/>
          </a:ln>
        </p:spPr>
      </p:sp>
      <p:sp>
        <p:nvSpPr>
          <p:cNvPr id="19" name="!!no2"/>
          <p:cNvSpPr/>
          <p:nvPr/>
        </p:nvSpPr>
        <p:spPr>
          <a:xfrm>
            <a:off x="1006813" y="281839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1"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916349" y="2322284"/>
            <a:ext cx="214981" cy="214981"/>
          </a:xfrm>
          <a:prstGeom prst="ellipse">
            <a:avLst/>
          </a:prstGeom>
          <a:solidFill>
            <a:srgbClr val="FFFFFF"/>
          </a:solidFill>
          <a:ln w="19050">
            <a:solidFill>
              <a:srgbClr val="14283A"/>
            </a:solidFill>
            <a:prstDash val="solid"/>
          </a:ln>
        </p:spPr>
      </p:sp>
      <p:sp>
        <p:nvSpPr>
          <p:cNvPr id="23" name="!!no4"/>
          <p:cNvSpPr/>
          <p:nvPr/>
        </p:nvSpPr>
        <p:spPr>
          <a:xfrm>
            <a:off x="1916349" y="23222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2772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8" name="notebox-166"/>
          <p:cNvSpPr/>
          <p:nvPr/>
        </p:nvSpPr>
        <p:spPr>
          <a:xfrm>
            <a:off x="4911495" y="2606040"/>
            <a:ext cx="3821025" cy="1143000"/>
          </a:xfrm>
          <a:prstGeom prst="roundRect">
            <a:avLst>
              <a:gd name="adj" fmla="val 4800"/>
            </a:avLst>
          </a:prstGeom>
          <a:solidFill>
            <a:srgbClr val="E3EDF2"/>
          </a:solidFill>
          <a:ln/>
        </p:spPr>
      </p:sp>
      <p:sp>
        <p:nvSpPr>
          <p:cNvPr id="29" name="notelbl-16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16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1 ataca por la línea de fondo — la esquina de su lado sube para despejar la pista y llevarse a su defensor.</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7-0"/>
          <p:cNvSpPr/>
          <p:nvPr/>
        </p:nvSpPr>
        <p:spPr>
          <a:xfrm flipH="1" flipV="1">
            <a:off x="1304479" y="1702146"/>
            <a:ext cx="719360" cy="727629"/>
          </a:xfrm>
          <a:prstGeom prst="line">
            <a:avLst/>
          </a:prstGeom>
          <a:noFill/>
          <a:ln w="44450">
            <a:solidFill>
              <a:srgbClr val="2E7391">
                <a:alpha val="65000"/>
              </a:srgbClr>
            </a:solidFill>
            <a:prstDash val="solid"/>
            <a:tailEnd type="oval"/>
          </a:ln>
        </p:spPr>
      </p:sp>
      <p:sp>
        <p:nvSpPr>
          <p:cNvPr id="14" name="tr-167-1"/>
          <p:cNvSpPr/>
          <p:nvPr/>
        </p:nvSpPr>
        <p:spPr>
          <a:xfrm flipH="1" flipV="1">
            <a:off x="891054" y="2032886"/>
            <a:ext cx="223250" cy="892999"/>
          </a:xfrm>
          <a:prstGeom prst="line">
            <a:avLst/>
          </a:prstGeom>
          <a:noFill/>
          <a:ln w="19050">
            <a:solidFill>
              <a:srgbClr val="14283A"/>
            </a:solidFill>
            <a:prstDash val="solid"/>
          </a:ln>
        </p:spPr>
      </p:sp>
      <p:sp>
        <p:nvSpPr>
          <p:cNvPr id="15" name="tr-167-1"/>
          <p:cNvSpPr/>
          <p:nvPr/>
        </p:nvSpPr>
        <p:spPr>
          <a:xfrm flipH="1" flipV="1">
            <a:off x="758757" y="1478896"/>
            <a:ext cx="132296" cy="553990"/>
          </a:xfrm>
          <a:prstGeom prst="line">
            <a:avLst/>
          </a:prstGeom>
          <a:noFill/>
          <a:ln w="19050">
            <a:solidFill>
              <a:srgbClr val="14283A"/>
            </a:solidFill>
            <a:prstDash val="solid"/>
            <a:tailEnd type="triangle"/>
          </a:ln>
        </p:spPr>
      </p:sp>
      <p:sp>
        <p:nvSpPr>
          <p:cNvPr id="16"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7"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1"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196989" y="1594655"/>
            <a:ext cx="214981" cy="214981"/>
          </a:xfrm>
          <a:prstGeom prst="ellipse">
            <a:avLst/>
          </a:prstGeom>
          <a:solidFill>
            <a:srgbClr val="FFFFFF"/>
          </a:solidFill>
          <a:ln w="19050">
            <a:solidFill>
              <a:srgbClr val="14283A"/>
            </a:solidFill>
            <a:prstDash val="solid"/>
          </a:ln>
        </p:spPr>
      </p:sp>
      <p:sp>
        <p:nvSpPr>
          <p:cNvPr id="23" name="!!no4"/>
          <p:cNvSpPr/>
          <p:nvPr/>
        </p:nvSpPr>
        <p:spPr>
          <a:xfrm>
            <a:off x="119698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5"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3776764" y="1627729"/>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8" name="notebox-167"/>
          <p:cNvSpPr/>
          <p:nvPr/>
        </p:nvSpPr>
        <p:spPr>
          <a:xfrm>
            <a:off x="4911495" y="2606040"/>
            <a:ext cx="3821025" cy="1143000"/>
          </a:xfrm>
          <a:prstGeom prst="roundRect">
            <a:avLst>
              <a:gd name="adj" fmla="val 4800"/>
            </a:avLst>
          </a:prstGeom>
          <a:solidFill>
            <a:srgbClr val="E3EDF2"/>
          </a:solidFill>
          <a:ln/>
        </p:spPr>
      </p:sp>
      <p:sp>
        <p:nvSpPr>
          <p:cNvPr id="29" name="notelbl-16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0" name="note-16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MARTILLO: mientras la ayuda colapsa al drive, 4 pantalla ciego sobre la línea de fondo débil y 2 baja a la esquina — detrás de todas las cabezas.</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68"/>
          <p:cNvSpPr/>
          <p:nvPr/>
        </p:nvSpPr>
        <p:spPr>
          <a:xfrm flipH="1" flipV="1">
            <a:off x="866248" y="1404479"/>
            <a:ext cx="2960127" cy="272861"/>
          </a:xfrm>
          <a:prstGeom prst="line">
            <a:avLst/>
          </a:prstGeom>
          <a:noFill/>
          <a:ln w="19050">
            <a:solidFill>
              <a:srgbClr val="2E7391"/>
            </a:solidFill>
            <a:prstDash val="dash"/>
            <a:tailEnd type="triangle"/>
          </a:ln>
        </p:spPr>
      </p:sp>
      <p:sp>
        <p:nvSpPr>
          <p:cNvPr id="14"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5"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7"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19"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1196989" y="1594655"/>
            <a:ext cx="214981" cy="214981"/>
          </a:xfrm>
          <a:prstGeom prst="ellipse">
            <a:avLst/>
          </a:prstGeom>
          <a:solidFill>
            <a:srgbClr val="FFFFFF"/>
          </a:solidFill>
          <a:ln w="19050">
            <a:solidFill>
              <a:srgbClr val="14283A"/>
            </a:solidFill>
            <a:prstDash val="solid"/>
          </a:ln>
        </p:spPr>
      </p:sp>
      <p:sp>
        <p:nvSpPr>
          <p:cNvPr id="21" name="!!no4"/>
          <p:cNvSpPr/>
          <p:nvPr/>
        </p:nvSpPr>
        <p:spPr>
          <a:xfrm>
            <a:off x="119698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371117" y="3727931"/>
            <a:ext cx="214981" cy="214981"/>
          </a:xfrm>
          <a:prstGeom prst="ellipse">
            <a:avLst/>
          </a:prstGeom>
          <a:solidFill>
            <a:srgbClr val="FFFFFF"/>
          </a:solidFill>
          <a:ln w="19050">
            <a:solidFill>
              <a:srgbClr val="14283A"/>
            </a:solidFill>
            <a:prstDash val="solid"/>
          </a:ln>
        </p:spPr>
      </p:sp>
      <p:sp>
        <p:nvSpPr>
          <p:cNvPr id="23" name="!!no5"/>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816637" y="1354868"/>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6" name="notebox-168"/>
          <p:cNvSpPr/>
          <p:nvPr/>
        </p:nvSpPr>
        <p:spPr>
          <a:xfrm>
            <a:off x="4911495" y="2606040"/>
            <a:ext cx="3821025" cy="1143000"/>
          </a:xfrm>
          <a:prstGeom prst="roundRect">
            <a:avLst>
              <a:gd name="adj" fmla="val 4800"/>
            </a:avLst>
          </a:prstGeom>
          <a:solidFill>
            <a:srgbClr val="E3EDF2"/>
          </a:solidFill>
          <a:ln/>
        </p:spPr>
      </p:sp>
      <p:sp>
        <p:nvSpPr>
          <p:cNvPr id="27" name="notelbl-16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6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insignia: envolvente por la línea de fondo a la esquina del martillo — el único pase que ninguna ayuda está construida para frenar.</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name="Slide 1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FLARE DE LADO DÉBIL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Hammer (Spurs)</a:t>
            </a:r>
            <a:endParaRPr lang="en-US" sz="2200" dirty="0"/>
          </a:p>
        </p:txBody>
      </p:sp>
      <p:sp>
        <p:nvSpPr>
          <p:cNvPr id="4" name="ph-1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69-0"/>
          <p:cNvSpPr/>
          <p:nvPr/>
        </p:nvSpPr>
        <p:spPr>
          <a:xfrm>
            <a:off x="1304479" y="1702146"/>
            <a:ext cx="198444" cy="33074"/>
          </a:xfrm>
          <a:prstGeom prst="line">
            <a:avLst/>
          </a:prstGeom>
          <a:noFill/>
          <a:ln w="44450">
            <a:solidFill>
              <a:srgbClr val="2E7391">
                <a:alpha val="65000"/>
              </a:srgbClr>
            </a:solidFill>
            <a:prstDash val="solid"/>
            <a:tailEnd type="oval"/>
          </a:ln>
        </p:spPr>
      </p:sp>
      <p:sp>
        <p:nvSpPr>
          <p:cNvPr id="14" name="tr-169-1"/>
          <p:cNvSpPr/>
          <p:nvPr/>
        </p:nvSpPr>
        <p:spPr>
          <a:xfrm flipV="1">
            <a:off x="2478608" y="3769274"/>
            <a:ext cx="264592" cy="66148"/>
          </a:xfrm>
          <a:prstGeom prst="line">
            <a:avLst/>
          </a:prstGeom>
          <a:noFill/>
          <a:ln w="19050">
            <a:solidFill>
              <a:srgbClr val="14283A"/>
            </a:solidFill>
            <a:prstDash val="solid"/>
            <a:tailEnd type="triangle"/>
          </a:ln>
        </p:spPr>
      </p:sp>
      <p:sp>
        <p:nvSpPr>
          <p:cNvPr id="15" name="!!o1"/>
          <p:cNvSpPr/>
          <p:nvPr/>
        </p:nvSpPr>
        <p:spPr>
          <a:xfrm>
            <a:off x="3611394" y="1644266"/>
            <a:ext cx="214981" cy="214981"/>
          </a:xfrm>
          <a:prstGeom prst="ellipse">
            <a:avLst/>
          </a:prstGeom>
          <a:solidFill>
            <a:srgbClr val="FFFFFF"/>
          </a:solidFill>
          <a:ln w="19050">
            <a:solidFill>
              <a:srgbClr val="14283A"/>
            </a:solidFill>
            <a:prstDash val="solid"/>
          </a:ln>
        </p:spPr>
      </p:sp>
      <p:sp>
        <p:nvSpPr>
          <p:cNvPr id="16" name="!!no1"/>
          <p:cNvSpPr/>
          <p:nvPr/>
        </p:nvSpPr>
        <p:spPr>
          <a:xfrm>
            <a:off x="3611394" y="16442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2"/>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3875986" y="2752247"/>
            <a:ext cx="214981" cy="214981"/>
          </a:xfrm>
          <a:prstGeom prst="ellipse">
            <a:avLst/>
          </a:prstGeom>
          <a:solidFill>
            <a:srgbClr val="FFFFFF"/>
          </a:solidFill>
          <a:ln w="19050">
            <a:solidFill>
              <a:srgbClr val="14283A"/>
            </a:solidFill>
            <a:prstDash val="solid"/>
          </a:ln>
        </p:spPr>
      </p:sp>
      <p:sp>
        <p:nvSpPr>
          <p:cNvPr id="20" name="!!no3"/>
          <p:cNvSpPr/>
          <p:nvPr/>
        </p:nvSpPr>
        <p:spPr>
          <a:xfrm>
            <a:off x="3875986" y="275224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395433" y="1627729"/>
            <a:ext cx="214981" cy="214981"/>
          </a:xfrm>
          <a:prstGeom prst="ellipse">
            <a:avLst/>
          </a:prstGeom>
          <a:solidFill>
            <a:srgbClr val="FFFFFF"/>
          </a:solidFill>
          <a:ln w="19050">
            <a:solidFill>
              <a:srgbClr val="14283A"/>
            </a:solidFill>
            <a:prstDash val="solid"/>
          </a:ln>
        </p:spPr>
      </p:sp>
      <p:sp>
        <p:nvSpPr>
          <p:cNvPr id="22" name="!!no4"/>
          <p:cNvSpPr/>
          <p:nvPr/>
        </p:nvSpPr>
        <p:spPr>
          <a:xfrm>
            <a:off x="1395433" y="162772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635709" y="3661783"/>
            <a:ext cx="214981" cy="214981"/>
          </a:xfrm>
          <a:prstGeom prst="ellipse">
            <a:avLst/>
          </a:prstGeom>
          <a:solidFill>
            <a:srgbClr val="FFFFFF"/>
          </a:solidFill>
          <a:ln w="19050">
            <a:solidFill>
              <a:srgbClr val="14283A"/>
            </a:solidFill>
            <a:prstDash val="solid"/>
          </a:ln>
        </p:spPr>
      </p:sp>
      <p:sp>
        <p:nvSpPr>
          <p:cNvPr id="24" name="!!no5"/>
          <p:cNvSpPr/>
          <p:nvPr/>
        </p:nvSpPr>
        <p:spPr>
          <a:xfrm>
            <a:off x="2635709" y="366178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816637" y="1354868"/>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obra maestra de Gregg Popovich, ensayada por San Antonio durante dos décadas: una penetración por línea de fondo en un lado, y en el mismo instante una pantalla ciega ('el martillo') sobre la línea de fondo contraria deja a un tirador solo en la esquina débil. Los ayudantes miran el balón — ninguno ve la pantalla detrás de sus cabezas.</a:t>
            </a:r>
            <a:endParaRPr lang="en-US" sz="950" dirty="0"/>
          </a:p>
        </p:txBody>
      </p:sp>
      <p:sp>
        <p:nvSpPr>
          <p:cNvPr id="27" name="notebox-169"/>
          <p:cNvSpPr/>
          <p:nvPr/>
        </p:nvSpPr>
        <p:spPr>
          <a:xfrm>
            <a:off x="4911495" y="2606040"/>
            <a:ext cx="3821025" cy="1143000"/>
          </a:xfrm>
          <a:prstGeom prst="roundRect">
            <a:avLst>
              <a:gd name="adj" fmla="val 4800"/>
            </a:avLst>
          </a:prstGeom>
          <a:solidFill>
            <a:srgbClr val="E3EDF2"/>
          </a:solidFill>
          <a:ln/>
        </p:spPr>
      </p:sp>
      <p:sp>
        <p:nvSpPr>
          <p:cNvPr id="28" name="notelbl-16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9" name="note-16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sella en el rincón para el rebote; 5 balancea arriba por seguridad. Triple de esquina o rebote ofensivo — ambos son victoria.</a:t>
            </a:r>
            <a:endParaRPr lang="en-US" sz="1050" dirty="0"/>
          </a:p>
        </p:txBody>
      </p:sp>
      <p:sp>
        <p:nvSpPr>
          <p:cNvPr id="30" name="kp-16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1" name="kpl-16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envolvente por la línea de fondo es la habilidad — tíralo plano y fuerte desde dos pies, por fuera del defensor.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Ángulo del martillo: espalda a la línea de fondo, pantalla al hombro bajo del defensor.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Tiempo: la pantalla llega CUANDO el penetrador detiene el bote, no antes.</a:t>
            </a:r>
            <a:endParaRPr lang="en-US" sz="8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453802" y="1743488"/>
            <a:ext cx="214981" cy="214981"/>
          </a:xfrm>
          <a:prstGeom prst="ellipse">
            <a:avLst/>
          </a:prstGeom>
          <a:solidFill>
            <a:srgbClr val="FFFFFF"/>
          </a:solidFill>
          <a:ln w="19050">
            <a:solidFill>
              <a:srgbClr val="14283A"/>
            </a:solidFill>
            <a:prstDash val="solid"/>
          </a:ln>
        </p:spPr>
      </p:sp>
      <p:sp>
        <p:nvSpPr>
          <p:cNvPr id="16" name="!!no2"/>
          <p:cNvSpPr/>
          <p:nvPr/>
        </p:nvSpPr>
        <p:spPr>
          <a:xfrm>
            <a:off x="2453802"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57691" y="2735710"/>
            <a:ext cx="214981" cy="214981"/>
          </a:xfrm>
          <a:prstGeom prst="ellipse">
            <a:avLst/>
          </a:prstGeom>
          <a:solidFill>
            <a:srgbClr val="FFFFFF"/>
          </a:solidFill>
          <a:ln w="19050">
            <a:solidFill>
              <a:srgbClr val="14283A"/>
            </a:solidFill>
            <a:prstDash val="solid"/>
          </a:ln>
        </p:spPr>
      </p:sp>
      <p:sp>
        <p:nvSpPr>
          <p:cNvPr id="20" name="!!no4"/>
          <p:cNvSpPr/>
          <p:nvPr/>
        </p:nvSpPr>
        <p:spPr>
          <a:xfrm>
            <a:off x="1957691"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784543" y="2735710"/>
            <a:ext cx="214981" cy="214981"/>
          </a:xfrm>
          <a:prstGeom prst="ellipse">
            <a:avLst/>
          </a:prstGeom>
          <a:solidFill>
            <a:srgbClr val="FFFFFF"/>
          </a:solidFill>
          <a:ln w="19050">
            <a:solidFill>
              <a:srgbClr val="14283A"/>
            </a:solidFill>
            <a:prstDash val="solid"/>
          </a:ln>
        </p:spPr>
      </p:sp>
      <p:sp>
        <p:nvSpPr>
          <p:cNvPr id="22" name="!!no5"/>
          <p:cNvSpPr/>
          <p:nvPr/>
        </p:nvSpPr>
        <p:spPr>
          <a:xfrm>
            <a:off x="2784543"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5" name="notebox-170"/>
          <p:cNvSpPr/>
          <p:nvPr/>
        </p:nvSpPr>
        <p:spPr>
          <a:xfrm>
            <a:off x="4911495" y="2606040"/>
            <a:ext cx="3821025" cy="1143000"/>
          </a:xfrm>
          <a:prstGeom prst="roundRect">
            <a:avLst>
              <a:gd name="adj" fmla="val 4800"/>
            </a:avLst>
          </a:prstGeom>
          <a:solidFill>
            <a:srgbClr val="E3EDF2"/>
          </a:solidFill>
          <a:ln/>
        </p:spPr>
      </p:sp>
      <p:sp>
        <p:nvSpPr>
          <p:cNvPr id="26" name="notelbl-17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17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Jugada armada para tu mejor tirador: tiempos fuera, cierres de cuarto, o cuando la defensa lo persigue por arriba en las pantallas normales.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1-0"/>
          <p:cNvSpPr/>
          <p:nvPr/>
        </p:nvSpPr>
        <p:spPr>
          <a:xfrm flipH="1">
            <a:off x="2495145" y="1850979"/>
            <a:ext cx="66148" cy="578796"/>
          </a:xfrm>
          <a:prstGeom prst="line">
            <a:avLst/>
          </a:prstGeom>
          <a:noFill/>
          <a:ln w="19050">
            <a:solidFill>
              <a:srgbClr val="14283A"/>
            </a:solidFill>
            <a:prstDash val="solid"/>
          </a:ln>
        </p:spPr>
      </p:sp>
      <p:sp>
        <p:nvSpPr>
          <p:cNvPr id="14" name="tr-171-0"/>
          <p:cNvSpPr/>
          <p:nvPr/>
        </p:nvSpPr>
        <p:spPr>
          <a:xfrm flipH="1">
            <a:off x="2478608" y="2429775"/>
            <a:ext cx="16537" cy="810314"/>
          </a:xfrm>
          <a:prstGeom prst="line">
            <a:avLst/>
          </a:prstGeom>
          <a:noFill/>
          <a:ln w="19050">
            <a:solidFill>
              <a:srgbClr val="14283A"/>
            </a:solidFill>
            <a:prstDash val="solid"/>
            <a:tailEnd type="triangle"/>
          </a:ln>
        </p:spPr>
      </p:sp>
      <p:sp>
        <p:nvSpPr>
          <p:cNvPr id="15"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6"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8"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1957691" y="2735710"/>
            <a:ext cx="214981" cy="214981"/>
          </a:xfrm>
          <a:prstGeom prst="ellipse">
            <a:avLst/>
          </a:prstGeom>
          <a:solidFill>
            <a:srgbClr val="FFFFFF"/>
          </a:solidFill>
          <a:ln w="19050">
            <a:solidFill>
              <a:srgbClr val="14283A"/>
            </a:solidFill>
            <a:prstDash val="solid"/>
          </a:ln>
        </p:spPr>
      </p:sp>
      <p:sp>
        <p:nvSpPr>
          <p:cNvPr id="22" name="!!no4"/>
          <p:cNvSpPr/>
          <p:nvPr/>
        </p:nvSpPr>
        <p:spPr>
          <a:xfrm>
            <a:off x="1957691"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784543" y="2735710"/>
            <a:ext cx="214981" cy="214981"/>
          </a:xfrm>
          <a:prstGeom prst="ellipse">
            <a:avLst/>
          </a:prstGeom>
          <a:solidFill>
            <a:srgbClr val="FFFFFF"/>
          </a:solidFill>
          <a:ln w="19050">
            <a:solidFill>
              <a:srgbClr val="14283A"/>
            </a:solidFill>
            <a:prstDash val="solid"/>
          </a:ln>
        </p:spPr>
      </p:sp>
      <p:sp>
        <p:nvSpPr>
          <p:cNvPr id="24" name="!!no5"/>
          <p:cNvSpPr/>
          <p:nvPr/>
        </p:nvSpPr>
        <p:spPr>
          <a:xfrm>
            <a:off x="2784543" y="273571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7" name="notebox-171"/>
          <p:cNvSpPr/>
          <p:nvPr/>
        </p:nvSpPr>
        <p:spPr>
          <a:xfrm>
            <a:off x="4911495" y="2606040"/>
            <a:ext cx="3821025" cy="1143000"/>
          </a:xfrm>
          <a:prstGeom prst="roundRect">
            <a:avLst>
              <a:gd name="adj" fmla="val 4800"/>
            </a:avLst>
          </a:prstGeom>
          <a:solidFill>
            <a:srgbClr val="E3EDF2"/>
          </a:solidFill>
          <a:ln/>
        </p:spPr>
      </p:sp>
      <p:sp>
        <p:nvSpPr>
          <p:cNvPr id="28" name="notelbl-17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29" name="note-17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2 corre desde abajo del aro derecho por el pasillo entre las dos 'puertas'.</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name="Slide 1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2-0"/>
          <p:cNvSpPr/>
          <p:nvPr/>
        </p:nvSpPr>
        <p:spPr>
          <a:xfrm>
            <a:off x="2065182" y="2843200"/>
            <a:ext cx="256324" cy="33074"/>
          </a:xfrm>
          <a:prstGeom prst="line">
            <a:avLst/>
          </a:prstGeom>
          <a:noFill/>
          <a:ln w="44450">
            <a:solidFill>
              <a:srgbClr val="2E7391">
                <a:alpha val="65000"/>
              </a:srgbClr>
            </a:solidFill>
            <a:prstDash val="solid"/>
            <a:tailEnd type="oval"/>
          </a:ln>
        </p:spPr>
      </p:sp>
      <p:sp>
        <p:nvSpPr>
          <p:cNvPr id="14" name="tr-172-1"/>
          <p:cNvSpPr/>
          <p:nvPr/>
        </p:nvSpPr>
        <p:spPr>
          <a:xfrm flipH="1">
            <a:off x="2635709" y="2843200"/>
            <a:ext cx="256324" cy="33074"/>
          </a:xfrm>
          <a:prstGeom prst="line">
            <a:avLst/>
          </a:prstGeom>
          <a:noFill/>
          <a:ln w="44450">
            <a:solidFill>
              <a:srgbClr val="2E7391">
                <a:alpha val="65000"/>
              </a:srgbClr>
            </a:solidFill>
            <a:prstDash val="solid"/>
            <a:tailEnd type="oval"/>
          </a:ln>
        </p:spPr>
      </p:sp>
      <p:sp>
        <p:nvSpPr>
          <p:cNvPr id="15"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6"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8"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2"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4"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7" name="notebox-172"/>
          <p:cNvSpPr/>
          <p:nvPr/>
        </p:nvSpPr>
        <p:spPr>
          <a:xfrm>
            <a:off x="4911495" y="2606040"/>
            <a:ext cx="3821025" cy="1143000"/>
          </a:xfrm>
          <a:prstGeom prst="roundRect">
            <a:avLst>
              <a:gd name="adj" fmla="val 4800"/>
            </a:avLst>
          </a:prstGeom>
          <a:solidFill>
            <a:srgbClr val="E3EDF2"/>
          </a:solidFill>
          <a:ln/>
        </p:spPr>
      </p:sp>
      <p:sp>
        <p:nvSpPr>
          <p:cNvPr id="28" name="notelbl-17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17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Las puertas se CIERRAN — hombro con hombro, en cuanto 2 pasa. El perseguidor choca contra una pared legal.</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name="Slide 1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173"/>
          <p:cNvSpPr/>
          <p:nvPr/>
        </p:nvSpPr>
        <p:spPr>
          <a:xfrm flipV="1">
            <a:off x="2586098" y="3165672"/>
            <a:ext cx="0" cy="678018"/>
          </a:xfrm>
          <a:prstGeom prst="line">
            <a:avLst/>
          </a:prstGeom>
          <a:noFill/>
          <a:ln w="19050">
            <a:solidFill>
              <a:srgbClr val="2E7391"/>
            </a:solidFill>
            <a:prstDash val="dash"/>
            <a:tailEnd type="triangle"/>
          </a:ln>
        </p:spPr>
      </p:sp>
      <p:sp>
        <p:nvSpPr>
          <p:cNvPr id="14"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5"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7"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1"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3"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11606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6" name="notebox-173"/>
          <p:cNvSpPr/>
          <p:nvPr/>
        </p:nvSpPr>
        <p:spPr>
          <a:xfrm>
            <a:off x="4911495" y="2606040"/>
            <a:ext cx="3821025" cy="1143000"/>
          </a:xfrm>
          <a:prstGeom prst="roundRect">
            <a:avLst>
              <a:gd name="adj" fmla="val 4800"/>
            </a:avLst>
          </a:prstGeom>
          <a:solidFill>
            <a:srgbClr val="E3EDF2"/>
          </a:solidFill>
          <a:ln/>
        </p:spPr>
      </p:sp>
      <p:sp>
        <p:nvSpPr>
          <p:cNvPr id="27" name="notelbl-17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17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llega justo al cerrarse las puertas — recibe y tira detrás de la pared.</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name="Slide 1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SET DE ÉLITE  ·  ESPECIAL DE TIRADOR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Puertas de Elevador (Warriors)</a:t>
            </a:r>
            <a:endParaRPr lang="en-US" sz="2200" dirty="0"/>
          </a:p>
        </p:txBody>
      </p:sp>
      <p:sp>
        <p:nvSpPr>
          <p:cNvPr id="4" name="ph-1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4-0"/>
          <p:cNvSpPr/>
          <p:nvPr/>
        </p:nvSpPr>
        <p:spPr>
          <a:xfrm>
            <a:off x="758757" y="1478896"/>
            <a:ext cx="355546" cy="1513137"/>
          </a:xfrm>
          <a:prstGeom prst="line">
            <a:avLst/>
          </a:prstGeom>
          <a:noFill/>
          <a:ln w="19050">
            <a:solidFill>
              <a:srgbClr val="14283A"/>
            </a:solidFill>
            <a:prstDash val="solid"/>
            <a:tailEnd type="triangle"/>
          </a:ln>
        </p:spPr>
      </p:sp>
      <p:sp>
        <p:nvSpPr>
          <p:cNvPr id="14"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5"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2371117" y="3132598"/>
            <a:ext cx="214981" cy="214981"/>
          </a:xfrm>
          <a:prstGeom prst="ellipse">
            <a:avLst/>
          </a:prstGeom>
          <a:solidFill>
            <a:srgbClr val="FFFFFF"/>
          </a:solidFill>
          <a:ln w="19050">
            <a:solidFill>
              <a:srgbClr val="14283A"/>
            </a:solidFill>
            <a:prstDash val="solid"/>
          </a:ln>
        </p:spPr>
      </p:sp>
      <p:sp>
        <p:nvSpPr>
          <p:cNvPr id="17" name="!!no2"/>
          <p:cNvSpPr/>
          <p:nvPr/>
        </p:nvSpPr>
        <p:spPr>
          <a:xfrm>
            <a:off x="2371117"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1006813" y="2884543"/>
            <a:ext cx="214981" cy="214981"/>
          </a:xfrm>
          <a:prstGeom prst="ellipse">
            <a:avLst/>
          </a:prstGeom>
          <a:solidFill>
            <a:srgbClr val="FFFFFF"/>
          </a:solidFill>
          <a:ln w="19050">
            <a:solidFill>
              <a:srgbClr val="14283A"/>
            </a:solidFill>
            <a:prstDash val="solid"/>
          </a:ln>
        </p:spPr>
      </p:sp>
      <p:sp>
        <p:nvSpPr>
          <p:cNvPr id="19" name="!!no3"/>
          <p:cNvSpPr/>
          <p:nvPr/>
        </p:nvSpPr>
        <p:spPr>
          <a:xfrm>
            <a:off x="1006813"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14015" y="2768784"/>
            <a:ext cx="214981" cy="214981"/>
          </a:xfrm>
          <a:prstGeom prst="ellipse">
            <a:avLst/>
          </a:prstGeom>
          <a:solidFill>
            <a:srgbClr val="FFFFFF"/>
          </a:solidFill>
          <a:ln w="19050">
            <a:solidFill>
              <a:srgbClr val="14283A"/>
            </a:solidFill>
            <a:prstDash val="solid"/>
          </a:ln>
        </p:spPr>
      </p:sp>
      <p:sp>
        <p:nvSpPr>
          <p:cNvPr id="21" name="!!no4"/>
          <p:cNvSpPr/>
          <p:nvPr/>
        </p:nvSpPr>
        <p:spPr>
          <a:xfrm>
            <a:off x="2214015"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528219" y="2768784"/>
            <a:ext cx="214981" cy="214981"/>
          </a:xfrm>
          <a:prstGeom prst="ellipse">
            <a:avLst/>
          </a:prstGeom>
          <a:solidFill>
            <a:srgbClr val="FFFFFF"/>
          </a:solidFill>
          <a:ln w="19050">
            <a:solidFill>
              <a:srgbClr val="14283A"/>
            </a:solidFill>
            <a:prstDash val="solid"/>
          </a:ln>
        </p:spPr>
      </p:sp>
      <p:sp>
        <p:nvSpPr>
          <p:cNvPr id="23" name="!!no5"/>
          <p:cNvSpPr/>
          <p:nvPr/>
        </p:nvSpPr>
        <p:spPr>
          <a:xfrm>
            <a:off x="2528219" y="276878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536487" y="311606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sello de Golden State para Stephen Curry: el tirador corre desde abajo del aro por un pasillo entre dos compañeros — y las 'puertas' se cierran de golpe detrás de él, hombro con hombro. El defensor que persigue choca contra una pared legal de dos hombres, y el tirador queda libre por el ancho de un elevador.</a:t>
            </a:r>
            <a:endParaRPr lang="en-US" sz="950" dirty="0"/>
          </a:p>
        </p:txBody>
      </p:sp>
      <p:sp>
        <p:nvSpPr>
          <p:cNvPr id="26" name="notebox-174"/>
          <p:cNvSpPr/>
          <p:nvPr/>
        </p:nvSpPr>
        <p:spPr>
          <a:xfrm>
            <a:off x="4911495" y="2606040"/>
            <a:ext cx="3821025" cy="1143000"/>
          </a:xfrm>
          <a:prstGeom prst="roundRect">
            <a:avLst>
              <a:gd name="adj" fmla="val 4800"/>
            </a:avLst>
          </a:prstGeom>
          <a:solidFill>
            <a:srgbClr val="E3EDF2"/>
          </a:solidFill>
          <a:ln/>
        </p:spPr>
      </p:sp>
      <p:sp>
        <p:nvSpPr>
          <p:cNvPr id="27" name="notelbl-17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17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Contraataque: si X2 se adelanta por el hueco, 2 curva a puerta trasera por la puerta cercana para la bandeja. 3 sube al lado débil por balance.</a:t>
            </a:r>
            <a:endParaRPr lang="en-US" sz="1050" dirty="0"/>
          </a:p>
        </p:txBody>
      </p:sp>
      <p:sp>
        <p:nvSpPr>
          <p:cNvPr id="29" name="kp-17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17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puertas se cierran hombro con hombro en cuanto pasa el cortador — un hueco es falta en espera, una pared es legal.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llega a las manos del tirador CUANDO se cierran las puertas — ensayen el tiempo cada semana.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cortador cruza DERECHO — una curva le da al defensor el mismo hueco.</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name="Slide 175">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DEFENSA DE MEDIA CANCHA</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Base Pack Line · la familia de zonas 1-3-1 · trampa 2-1-2</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Tiburón 3-2 — Trampa de Emparejamientos (Reglas de Temple)  ·  Tiburón 3-2 — vs Pantallas Directas  ·  Tiburón 3-2 — vs Sobrecarga + Rincón Corto  ·  Tiburón 3-2 — vs Motion y Pantallas  ·  Shell — Ayudar y Recuperar  ·  Pack Line — Defensa Base  ·  Zona 1-3-1 — Base (Sin Trampas)  ·  1-3-1 — Trampa de Ala  ·  Zona de Trampa 2-1-2  ·  Zona 2-3 — Movimientos (Rara)</a:t>
            </a:r>
            <a:endParaRPr lang="en-US" sz="1100"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0" name="notebox-176"/>
          <p:cNvSpPr/>
          <p:nvPr/>
        </p:nvSpPr>
        <p:spPr>
          <a:xfrm>
            <a:off x="4911495" y="2606040"/>
            <a:ext cx="3821025" cy="1143000"/>
          </a:xfrm>
          <a:prstGeom prst="roundRect">
            <a:avLst>
              <a:gd name="adj" fmla="val 4800"/>
            </a:avLst>
          </a:prstGeom>
          <a:solidFill>
            <a:srgbClr val="E3EDF2"/>
          </a:solidFill>
          <a:ln/>
        </p:spPr>
      </p:sp>
      <p:sp>
        <p:nvSpPr>
          <p:cNvPr id="31" name="notelbl-17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7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Nuestro cambio principal y look de identidad: cántalo por mitades completas contra equipos que no pueden vencer un carril cerrado, o en ráfagas para matar un ritmo. La confusión ES el arma — las ofensivas preparan ataque de individual y ataque de zona, y esto castiga a los dos.</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7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7-0"/>
          <p:cNvSpPr/>
          <p:nvPr/>
        </p:nvSpPr>
        <p:spPr>
          <a:xfrm>
            <a:off x="2478608" y="3504681"/>
            <a:ext cx="16537" cy="165370"/>
          </a:xfrm>
          <a:prstGeom prst="line">
            <a:avLst/>
          </a:prstGeom>
          <a:noFill/>
          <a:ln w="15875">
            <a:solidFill>
              <a:srgbClr val="A5392E"/>
            </a:solidFill>
            <a:prstDash val="dash"/>
            <a:tailEnd type="triangle"/>
          </a:ln>
        </p:spPr>
      </p:sp>
      <p:sp>
        <p:nvSpPr>
          <p:cNvPr id="14" name="tr-177-1"/>
          <p:cNvSpPr/>
          <p:nvPr/>
        </p:nvSpPr>
        <p:spPr>
          <a:xfrm>
            <a:off x="1403701" y="2967228"/>
            <a:ext cx="66148" cy="41343"/>
          </a:xfrm>
          <a:prstGeom prst="line">
            <a:avLst/>
          </a:prstGeom>
          <a:noFill/>
          <a:ln w="15875">
            <a:solidFill>
              <a:srgbClr val="A5392E"/>
            </a:solidFill>
            <a:prstDash val="dash"/>
            <a:tailEnd type="triangle"/>
          </a:ln>
        </p:spPr>
      </p:sp>
      <p:sp>
        <p:nvSpPr>
          <p:cNvPr id="15" name="tr-177-2"/>
          <p:cNvSpPr/>
          <p:nvPr/>
        </p:nvSpPr>
        <p:spPr>
          <a:xfrm flipH="1">
            <a:off x="3040866" y="1850979"/>
            <a:ext cx="140565" cy="99222"/>
          </a:xfrm>
          <a:prstGeom prst="line">
            <a:avLst/>
          </a:prstGeom>
          <a:noFill/>
          <a:ln w="15875">
            <a:solidFill>
              <a:srgbClr val="A5392E"/>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5"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13237"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87942"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858959" y="183444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3" name="notebox-177"/>
          <p:cNvSpPr/>
          <p:nvPr/>
        </p:nvSpPr>
        <p:spPr>
          <a:xfrm>
            <a:off x="4911495" y="2606040"/>
            <a:ext cx="3821025" cy="1143000"/>
          </a:xfrm>
          <a:prstGeom prst="roundRect">
            <a:avLst>
              <a:gd name="adj" fmla="val 4800"/>
            </a:avLst>
          </a:prstGeom>
          <a:solidFill>
            <a:srgbClr val="E3EDF2"/>
          </a:solidFill>
          <a:ln/>
        </p:spPr>
      </p:sp>
      <p:sp>
        <p:nvSpPr>
          <p:cNvPr id="34" name="notelbl-17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17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PARECE una zona 3-2 — pero el defensor de punta está pegado al balón y cada defensor empareja al cuerpo en su zona. La ofensiva no puede saber contra qué juega.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name="Slide 17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7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8-0"/>
          <p:cNvSpPr/>
          <p:nvPr/>
        </p:nvSpPr>
        <p:spPr>
          <a:xfrm>
            <a:off x="3553514" y="2967228"/>
            <a:ext cx="248055" cy="90954"/>
          </a:xfrm>
          <a:prstGeom prst="line">
            <a:avLst/>
          </a:prstGeom>
          <a:noFill/>
          <a:ln w="15875">
            <a:solidFill>
              <a:srgbClr val="A5392E"/>
            </a:solidFill>
            <a:prstDash val="dash"/>
            <a:tailEnd type="triangle"/>
          </a:ln>
        </p:spPr>
      </p:sp>
      <p:sp>
        <p:nvSpPr>
          <p:cNvPr id="14" name="tr-178-1"/>
          <p:cNvSpPr/>
          <p:nvPr/>
        </p:nvSpPr>
        <p:spPr>
          <a:xfrm flipV="1">
            <a:off x="2495145" y="3405459"/>
            <a:ext cx="396889" cy="264592"/>
          </a:xfrm>
          <a:prstGeom prst="line">
            <a:avLst/>
          </a:prstGeom>
          <a:noFill/>
          <a:ln w="15875">
            <a:solidFill>
              <a:srgbClr val="A5392E"/>
            </a:solidFill>
            <a:prstDash val="dash"/>
            <a:tailEnd type="triangle"/>
          </a:ln>
        </p:spPr>
      </p:sp>
      <p:sp>
        <p:nvSpPr>
          <p:cNvPr id="15" name="tr-178-2"/>
          <p:cNvSpPr/>
          <p:nvPr/>
        </p:nvSpPr>
        <p:spPr>
          <a:xfrm flipH="1">
            <a:off x="2892033" y="1950201"/>
            <a:ext cx="148833" cy="231518"/>
          </a:xfrm>
          <a:prstGeom prst="line">
            <a:avLst/>
          </a:prstGeom>
          <a:noFill/>
          <a:ln w="15875">
            <a:solidFill>
              <a:srgbClr val="A5392E"/>
            </a:solidFill>
            <a:prstDash val="dash"/>
            <a:tailEnd type="triangle"/>
          </a:ln>
        </p:spPr>
      </p:sp>
      <p:sp>
        <p:nvSpPr>
          <p:cNvPr id="16" name="tr-178-3"/>
          <p:cNvSpPr/>
          <p:nvPr/>
        </p:nvSpPr>
        <p:spPr>
          <a:xfrm flipV="1">
            <a:off x="1469849" y="2843200"/>
            <a:ext cx="678018" cy="165370"/>
          </a:xfrm>
          <a:prstGeom prst="line">
            <a:avLst/>
          </a:prstGeom>
          <a:noFill/>
          <a:ln w="15875">
            <a:solidFill>
              <a:srgbClr val="A5392E"/>
            </a:solidFill>
            <a:prstDash val="dash"/>
            <a:tailEnd type="triangle"/>
          </a:ln>
        </p:spPr>
      </p:sp>
      <p:sp>
        <p:nvSpPr>
          <p:cNvPr id="17" name="tr-178-4"/>
          <p:cNvSpPr/>
          <p:nvPr/>
        </p:nvSpPr>
        <p:spPr>
          <a:xfrm>
            <a:off x="1775784" y="1850979"/>
            <a:ext cx="471305" cy="41343"/>
          </a:xfrm>
          <a:prstGeom prst="line">
            <a:avLst/>
          </a:prstGeom>
          <a:noFill/>
          <a:ln w="15875">
            <a:solidFill>
              <a:srgbClr val="A5392E"/>
            </a:solidFill>
            <a:prstDash val="dash"/>
            <a:tailEnd type="triangle"/>
          </a:ln>
        </p:spPr>
      </p:sp>
      <p:sp>
        <p:nvSpPr>
          <p:cNvPr id="18" name="trp-178"/>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10126" y="328970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965960"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065182"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6" name="notebox-178"/>
          <p:cNvSpPr/>
          <p:nvPr/>
        </p:nvSpPr>
        <p:spPr>
          <a:xfrm>
            <a:off x="4911495" y="2606040"/>
            <a:ext cx="3821025" cy="1143000"/>
          </a:xfrm>
          <a:prstGeom prst="roundRect">
            <a:avLst>
              <a:gd name="adj" fmla="val 4800"/>
            </a:avLst>
          </a:prstGeom>
          <a:solidFill>
            <a:srgbClr val="E3EDF2"/>
          </a:solidFill>
          <a:ln/>
        </p:spPr>
      </p:sp>
      <p:sp>
        <p:nvSpPr>
          <p:cNvPr id="37" name="notelbl-17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8" name="note-17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recepción de ala declara el lado — y dispara la regla: QUE SE QUEDE AHÍ. Reversión negada en el nail, poste alto adelantado, el carril ya tiene tres cuerpos.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name="Slide 17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7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79-0"/>
          <p:cNvSpPr/>
          <p:nvPr/>
        </p:nvSpPr>
        <p:spPr>
          <a:xfrm flipV="1">
            <a:off x="2478608" y="2140377"/>
            <a:ext cx="272861" cy="454768"/>
          </a:xfrm>
          <a:prstGeom prst="line">
            <a:avLst/>
          </a:prstGeom>
          <a:noFill/>
          <a:ln w="19050">
            <a:solidFill>
              <a:srgbClr val="14283A"/>
            </a:solidFill>
            <a:prstDash val="solid"/>
          </a:ln>
        </p:spPr>
      </p:sp>
      <p:sp>
        <p:nvSpPr>
          <p:cNvPr id="14" name="tr-179-0"/>
          <p:cNvSpPr/>
          <p:nvPr/>
        </p:nvSpPr>
        <p:spPr>
          <a:xfrm flipV="1">
            <a:off x="2751469" y="1917127"/>
            <a:ext cx="124028" cy="223250"/>
          </a:xfrm>
          <a:prstGeom prst="line">
            <a:avLst/>
          </a:prstGeom>
          <a:noFill/>
          <a:ln w="19050">
            <a:solidFill>
              <a:srgbClr val="14283A"/>
            </a:solidFill>
            <a:prstDash val="solid"/>
            <a:tailEnd type="triangle"/>
          </a:ln>
        </p:spPr>
      </p:sp>
      <p:sp>
        <p:nvSpPr>
          <p:cNvPr id="15" name="tr-179-1"/>
          <p:cNvSpPr/>
          <p:nvPr/>
        </p:nvSpPr>
        <p:spPr>
          <a:xfrm flipV="1">
            <a:off x="2147867" y="2446312"/>
            <a:ext cx="314203" cy="396889"/>
          </a:xfrm>
          <a:prstGeom prst="line">
            <a:avLst/>
          </a:prstGeom>
          <a:noFill/>
          <a:ln w="15875">
            <a:solidFill>
              <a:srgbClr val="A5392E"/>
            </a:solidFill>
            <a:prstDash val="dash"/>
            <a:tailEnd type="triangle"/>
          </a:ln>
        </p:spPr>
      </p:sp>
      <p:sp>
        <p:nvSpPr>
          <p:cNvPr id="16" name="tr-179-2"/>
          <p:cNvSpPr/>
          <p:nvPr/>
        </p:nvSpPr>
        <p:spPr>
          <a:xfrm>
            <a:off x="2247089" y="1892322"/>
            <a:ext cx="504379" cy="24806"/>
          </a:xfrm>
          <a:prstGeom prst="line">
            <a:avLst/>
          </a:prstGeom>
          <a:noFill/>
          <a:ln w="15875">
            <a:solidFill>
              <a:srgbClr val="A5392E"/>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6"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710126" y="328970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280163" y="23305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2569561"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710126"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4" name="notebox-179"/>
          <p:cNvSpPr/>
          <p:nvPr/>
        </p:nvSpPr>
        <p:spPr>
          <a:xfrm>
            <a:off x="4911495" y="2606040"/>
            <a:ext cx="3821025" cy="1143000"/>
          </a:xfrm>
          <a:prstGeom prst="roundRect">
            <a:avLst>
              <a:gd name="adj" fmla="val 4800"/>
            </a:avLst>
          </a:prstGeom>
          <a:solidFill>
            <a:srgbClr val="E3EDF2"/>
          </a:solidFill>
          <a:ln/>
        </p:spPr>
      </p:sp>
      <p:sp>
        <p:nvSpPr>
          <p:cNvPr id="35" name="notelbl-17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17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RELEVO de emparejamiento: el poste alto se clava — d2 lo persigue una zona y lo entrega a la última línea. Cobertura de individual, piernas de zona: el cortador nunca encuentra costura, la forma nunca se rompe.</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name="Slide 18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8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0-0"/>
          <p:cNvSpPr/>
          <p:nvPr/>
        </p:nvSpPr>
        <p:spPr>
          <a:xfrm flipV="1">
            <a:off x="3842912" y="2553802"/>
            <a:ext cx="140565" cy="537453"/>
          </a:xfrm>
          <a:prstGeom prst="line">
            <a:avLst/>
          </a:prstGeom>
          <a:noFill/>
          <a:ln w="19050">
            <a:solidFill>
              <a:srgbClr val="14283A"/>
            </a:solidFill>
            <a:prstDash val="sysDot"/>
            <a:tailEnd type="triangle"/>
          </a:ln>
        </p:spPr>
      </p:sp>
      <p:sp>
        <p:nvSpPr>
          <p:cNvPr id="14" name="tr-180-1"/>
          <p:cNvSpPr/>
          <p:nvPr/>
        </p:nvSpPr>
        <p:spPr>
          <a:xfrm flipV="1">
            <a:off x="3801569" y="2719173"/>
            <a:ext cx="165370" cy="339009"/>
          </a:xfrm>
          <a:prstGeom prst="line">
            <a:avLst/>
          </a:prstGeom>
          <a:noFill/>
          <a:ln w="15875">
            <a:solidFill>
              <a:srgbClr val="A5392E"/>
            </a:solidFill>
            <a:prstDash val="dash"/>
            <a:tailEnd type="triangle"/>
          </a:ln>
        </p:spPr>
      </p:sp>
      <p:sp>
        <p:nvSpPr>
          <p:cNvPr id="15" name="tr-180-2"/>
          <p:cNvSpPr/>
          <p:nvPr/>
        </p:nvSpPr>
        <p:spPr>
          <a:xfrm flipV="1">
            <a:off x="2892033" y="2165182"/>
            <a:ext cx="892999" cy="16537"/>
          </a:xfrm>
          <a:prstGeom prst="line">
            <a:avLst/>
          </a:prstGeom>
          <a:noFill/>
          <a:ln w="15875">
            <a:solidFill>
              <a:srgbClr val="A5392E"/>
            </a:solidFill>
            <a:prstDash val="dash"/>
            <a:tailEnd type="triangle"/>
          </a:ln>
        </p:spPr>
      </p:sp>
      <p:sp>
        <p:nvSpPr>
          <p:cNvPr id="16" name="tr-180-3"/>
          <p:cNvSpPr/>
          <p:nvPr/>
        </p:nvSpPr>
        <p:spPr>
          <a:xfrm flipV="1">
            <a:off x="2751469" y="1850979"/>
            <a:ext cx="82685" cy="66148"/>
          </a:xfrm>
          <a:prstGeom prst="line">
            <a:avLst/>
          </a:prstGeom>
          <a:noFill/>
          <a:ln w="15875">
            <a:solidFill>
              <a:srgbClr val="A5392E"/>
            </a:solidFill>
            <a:prstDash val="dash"/>
            <a:tailEnd type="triangle"/>
          </a:ln>
        </p:spPr>
      </p:sp>
      <p:sp>
        <p:nvSpPr>
          <p:cNvPr id="17" name="tr-180-4"/>
          <p:cNvSpPr/>
          <p:nvPr/>
        </p:nvSpPr>
        <p:spPr>
          <a:xfrm flipV="1">
            <a:off x="2462071" y="2280942"/>
            <a:ext cx="66148" cy="165370"/>
          </a:xfrm>
          <a:prstGeom prst="line">
            <a:avLst/>
          </a:prstGeom>
          <a:noFill/>
          <a:ln w="15875">
            <a:solidFill>
              <a:srgbClr val="A5392E"/>
            </a:solidFill>
            <a:prstDash val="dash"/>
            <a:tailEnd type="triangle"/>
          </a:ln>
        </p:spPr>
      </p:sp>
      <p:sp>
        <p:nvSpPr>
          <p:cNvPr id="18" name="tr-180-5"/>
          <p:cNvSpPr/>
          <p:nvPr/>
        </p:nvSpPr>
        <p:spPr>
          <a:xfrm flipV="1">
            <a:off x="2892033" y="3240089"/>
            <a:ext cx="231518" cy="165370"/>
          </a:xfrm>
          <a:prstGeom prst="line">
            <a:avLst/>
          </a:prstGeom>
          <a:noFill/>
          <a:ln w="15875">
            <a:solidFill>
              <a:srgbClr val="A5392E"/>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4"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8"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941644"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346311"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785032"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65224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3603125" y="204942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4041356" y="2429775"/>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6" name="notebox-180"/>
          <p:cNvSpPr/>
          <p:nvPr/>
        </p:nvSpPr>
        <p:spPr>
          <a:xfrm>
            <a:off x="4911495" y="2606040"/>
            <a:ext cx="3821025" cy="1143000"/>
          </a:xfrm>
          <a:prstGeom prst="roundRect">
            <a:avLst>
              <a:gd name="adj" fmla="val 4800"/>
            </a:avLst>
          </a:prstGeom>
          <a:solidFill>
            <a:srgbClr val="E3EDF2"/>
          </a:solidFill>
          <a:ln/>
        </p:spPr>
      </p:sp>
      <p:sp>
        <p:nvSpPr>
          <p:cNvPr id="37" name="notelbl-18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8" name="note-18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bote por el fondo dispara la TRAMPA UNO: ala y última línea cierran fuerte — mientras el que se clavó sigue adelantado y el carril sigue empacado. Cerrado antes de que llegara la trampa.</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name="Slide 18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8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1-0"/>
          <p:cNvSpPr/>
          <p:nvPr/>
        </p:nvSpPr>
        <p:spPr>
          <a:xfrm flipH="1">
            <a:off x="2528219" y="3240089"/>
            <a:ext cx="595333" cy="330740"/>
          </a:xfrm>
          <a:prstGeom prst="line">
            <a:avLst/>
          </a:prstGeom>
          <a:noFill/>
          <a:ln w="15875">
            <a:solidFill>
              <a:srgbClr val="A5392E"/>
            </a:solidFill>
            <a:prstDash val="dash"/>
            <a:tailEnd type="triangle"/>
          </a:ln>
        </p:spPr>
      </p:sp>
      <p:sp>
        <p:nvSpPr>
          <p:cNvPr id="14" name="tr-181-1"/>
          <p:cNvSpPr/>
          <p:nvPr/>
        </p:nvSpPr>
        <p:spPr>
          <a:xfrm flipH="1">
            <a:off x="3570051" y="2719173"/>
            <a:ext cx="396889" cy="272861"/>
          </a:xfrm>
          <a:prstGeom prst="line">
            <a:avLst/>
          </a:prstGeom>
          <a:noFill/>
          <a:ln w="15875">
            <a:solidFill>
              <a:srgbClr val="A5392E"/>
            </a:solidFill>
            <a:prstDash val="dash"/>
            <a:tailEnd type="triangle"/>
          </a:ln>
        </p:spPr>
      </p:sp>
      <p:sp>
        <p:nvSpPr>
          <p:cNvPr id="15" name="tr-181-2"/>
          <p:cNvSpPr/>
          <p:nvPr/>
        </p:nvSpPr>
        <p:spPr>
          <a:xfrm flipH="1" flipV="1">
            <a:off x="3140089" y="1950201"/>
            <a:ext cx="644944" cy="214981"/>
          </a:xfrm>
          <a:prstGeom prst="line">
            <a:avLst/>
          </a:prstGeom>
          <a:noFill/>
          <a:ln w="15875">
            <a:solidFill>
              <a:srgbClr val="A5392E"/>
            </a:solidFill>
            <a:prstDash val="dash"/>
            <a:tailEnd type="triangle"/>
          </a:ln>
        </p:spPr>
      </p:sp>
      <p:sp>
        <p:nvSpPr>
          <p:cNvPr id="16" name="trp-181"/>
          <p:cNvSpPr/>
          <p:nvPr/>
        </p:nvSpPr>
        <p:spPr>
          <a:xfrm flipH="1">
            <a:off x="2586098" y="2479386"/>
            <a:ext cx="1504869" cy="1322962"/>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2"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6"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46311"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346311"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388144" y="287627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2652246"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958181" y="183444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4" name="notebox-181"/>
          <p:cNvSpPr/>
          <p:nvPr/>
        </p:nvSpPr>
        <p:spPr>
          <a:xfrm>
            <a:off x="4911495" y="2606040"/>
            <a:ext cx="3821025" cy="1143000"/>
          </a:xfrm>
          <a:prstGeom prst="roundRect">
            <a:avLst>
              <a:gd name="adj" fmla="val 4800"/>
            </a:avLst>
          </a:prstGeom>
          <a:solidFill>
            <a:srgbClr val="E3EDF2"/>
          </a:solidFill>
          <a:ln/>
        </p:spPr>
      </p:sp>
      <p:sp>
        <p:nvSpPr>
          <p:cNvPr id="35" name="notelbl-18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6" name="note-18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Saliendo de la trampa: el pase de regreso encuentra al defensor más cercano ya emparejando la recepción, y ambos trampeadores corren a casa. El caos nunca cuesta una bandeja — recupera POR la pintura, nunca alrededor.</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name="Slide 18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8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6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2-0"/>
          <p:cNvSpPr/>
          <p:nvPr/>
        </p:nvSpPr>
        <p:spPr>
          <a:xfrm flipH="1">
            <a:off x="1238331" y="2280942"/>
            <a:ext cx="1289888" cy="768971"/>
          </a:xfrm>
          <a:prstGeom prst="line">
            <a:avLst/>
          </a:prstGeom>
          <a:noFill/>
          <a:ln w="15875">
            <a:solidFill>
              <a:srgbClr val="A5392E"/>
            </a:solidFill>
            <a:prstDash val="dash"/>
            <a:tailEnd type="triangle"/>
          </a:ln>
        </p:spPr>
      </p:sp>
      <p:sp>
        <p:nvSpPr>
          <p:cNvPr id="14" name="tr-182-1"/>
          <p:cNvSpPr/>
          <p:nvPr/>
        </p:nvSpPr>
        <p:spPr>
          <a:xfrm flipH="1" flipV="1">
            <a:off x="2214015" y="3190478"/>
            <a:ext cx="314203" cy="380351"/>
          </a:xfrm>
          <a:prstGeom prst="line">
            <a:avLst/>
          </a:prstGeom>
          <a:noFill/>
          <a:ln w="15875">
            <a:solidFill>
              <a:srgbClr val="A5392E"/>
            </a:solidFill>
            <a:prstDash val="dash"/>
            <a:tailEnd type="triangle"/>
          </a:ln>
        </p:spPr>
      </p:sp>
      <p:sp>
        <p:nvSpPr>
          <p:cNvPr id="15" name="tr-182-2"/>
          <p:cNvSpPr/>
          <p:nvPr/>
        </p:nvSpPr>
        <p:spPr>
          <a:xfrm flipH="1">
            <a:off x="2065182" y="1850979"/>
            <a:ext cx="768971" cy="16537"/>
          </a:xfrm>
          <a:prstGeom prst="line">
            <a:avLst/>
          </a:prstGeom>
          <a:noFill/>
          <a:ln w="15875">
            <a:solidFill>
              <a:srgbClr val="A5392E"/>
            </a:solidFill>
            <a:prstDash val="dash"/>
            <a:tailEnd type="triangle"/>
          </a:ln>
        </p:spPr>
      </p:sp>
      <p:sp>
        <p:nvSpPr>
          <p:cNvPr id="16" name="tr-182-3"/>
          <p:cNvSpPr/>
          <p:nvPr/>
        </p:nvSpPr>
        <p:spPr>
          <a:xfrm flipH="1">
            <a:off x="2875496" y="1950201"/>
            <a:ext cx="264592" cy="49611"/>
          </a:xfrm>
          <a:prstGeom prst="line">
            <a:avLst/>
          </a:prstGeom>
          <a:noFill/>
          <a:ln w="15875">
            <a:solidFill>
              <a:srgbClr val="A5392E"/>
            </a:solidFill>
            <a:prstDash val="dash"/>
            <a:tailEnd type="triangle"/>
          </a:ln>
        </p:spPr>
      </p:sp>
      <p:sp>
        <p:nvSpPr>
          <p:cNvPr id="17" name="tr-182-4"/>
          <p:cNvSpPr/>
          <p:nvPr/>
        </p:nvSpPr>
        <p:spPr>
          <a:xfrm flipH="1" flipV="1">
            <a:off x="3222774" y="2859737"/>
            <a:ext cx="347277" cy="132296"/>
          </a:xfrm>
          <a:prstGeom prst="line">
            <a:avLst/>
          </a:prstGeom>
          <a:noFill/>
          <a:ln w="15875">
            <a:solidFill>
              <a:srgbClr val="A5392E"/>
            </a:solidFill>
            <a:prstDash val="dash"/>
            <a:tailEnd type="triangle"/>
          </a:ln>
        </p:spPr>
      </p:sp>
      <p:sp>
        <p:nvSpPr>
          <p:cNvPr id="18" name="trp-182"/>
          <p:cNvSpPr/>
          <p:nvPr/>
        </p:nvSpPr>
        <p:spPr>
          <a:xfrm flipH="1" flipV="1">
            <a:off x="1221794"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4"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8"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032108" y="307471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056424"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040866" y="274397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1883275" y="175175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693589"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6" name="notebox-182"/>
          <p:cNvSpPr/>
          <p:nvPr/>
        </p:nvSpPr>
        <p:spPr>
          <a:xfrm>
            <a:off x="4911495" y="2606040"/>
            <a:ext cx="3821025" cy="1143000"/>
          </a:xfrm>
          <a:prstGeom prst="roundRect">
            <a:avLst>
              <a:gd name="adj" fmla="val 4800"/>
            </a:avLst>
          </a:prstGeom>
          <a:solidFill>
            <a:srgbClr val="E3EDF2"/>
          </a:solidFill>
          <a:ln/>
        </p:spPr>
      </p:sp>
      <p:sp>
        <p:nvSpPr>
          <p:cNvPr id="37" name="notelbl-18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6</a:t>
            </a:r>
            <a:endParaRPr lang="en-US" sz="900" dirty="0"/>
          </a:p>
        </p:txBody>
      </p:sp>
      <p:sp>
        <p:nvSpPr>
          <p:cNvPr id="38" name="note-18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Skip al ala débil: el defensor lejano vuela al cierre, el nail se toma detrás de él, y la última línea se desliza — la pintura se re-empaca antes de que la recepción se vuelva drive.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name="Slide 18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8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7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3-0"/>
          <p:cNvSpPr/>
          <p:nvPr/>
        </p:nvSpPr>
        <p:spPr>
          <a:xfrm flipH="1" flipV="1">
            <a:off x="1304479" y="1751757"/>
            <a:ext cx="760703" cy="115759"/>
          </a:xfrm>
          <a:prstGeom prst="line">
            <a:avLst/>
          </a:prstGeom>
          <a:noFill/>
          <a:ln w="15875">
            <a:solidFill>
              <a:srgbClr val="A5392E"/>
            </a:solidFill>
            <a:prstDash val="dash"/>
            <a:tailEnd type="triangle"/>
          </a:ln>
        </p:spPr>
      </p:sp>
      <p:sp>
        <p:nvSpPr>
          <p:cNvPr id="14" name="tr-183-1"/>
          <p:cNvSpPr/>
          <p:nvPr/>
        </p:nvSpPr>
        <p:spPr>
          <a:xfrm flipH="1" flipV="1">
            <a:off x="1155646" y="2363627"/>
            <a:ext cx="82685" cy="686286"/>
          </a:xfrm>
          <a:prstGeom prst="line">
            <a:avLst/>
          </a:prstGeom>
          <a:noFill/>
          <a:ln w="15875">
            <a:solidFill>
              <a:srgbClr val="A5392E"/>
            </a:solidFill>
            <a:prstDash val="dash"/>
            <a:tailEnd type="triangle"/>
          </a:ln>
        </p:spPr>
      </p:sp>
      <p:sp>
        <p:nvSpPr>
          <p:cNvPr id="15" name="tr-183-2"/>
          <p:cNvSpPr/>
          <p:nvPr/>
        </p:nvSpPr>
        <p:spPr>
          <a:xfrm flipH="1" flipV="1">
            <a:off x="2528219" y="1892322"/>
            <a:ext cx="347277" cy="107491"/>
          </a:xfrm>
          <a:prstGeom prst="line">
            <a:avLst/>
          </a:prstGeom>
          <a:noFill/>
          <a:ln w="15875">
            <a:solidFill>
              <a:srgbClr val="A5392E"/>
            </a:solidFill>
            <a:prstDash val="dash"/>
            <a:tailEnd type="triangle"/>
          </a:ln>
        </p:spPr>
      </p:sp>
      <p:sp>
        <p:nvSpPr>
          <p:cNvPr id="16" name="tr-183-3"/>
          <p:cNvSpPr/>
          <p:nvPr/>
        </p:nvSpPr>
        <p:spPr>
          <a:xfrm flipH="1" flipV="1">
            <a:off x="1916349" y="2859737"/>
            <a:ext cx="297666" cy="330740"/>
          </a:xfrm>
          <a:prstGeom prst="line">
            <a:avLst/>
          </a:prstGeom>
          <a:noFill/>
          <a:ln w="15875">
            <a:solidFill>
              <a:srgbClr val="A5392E"/>
            </a:solidFill>
            <a:prstDash val="dash"/>
            <a:tailEnd type="triangle"/>
          </a:ln>
        </p:spPr>
      </p:sp>
      <p:sp>
        <p:nvSpPr>
          <p:cNvPr id="17" name="tr-183-4"/>
          <p:cNvSpPr/>
          <p:nvPr/>
        </p:nvSpPr>
        <p:spPr>
          <a:xfrm flipH="1" flipV="1">
            <a:off x="2892033" y="2677830"/>
            <a:ext cx="330740" cy="181907"/>
          </a:xfrm>
          <a:prstGeom prst="line">
            <a:avLst/>
          </a:prstGeom>
          <a:noFill/>
          <a:ln w="15875">
            <a:solidFill>
              <a:srgbClr val="A5392E"/>
            </a:solidFill>
            <a:prstDash val="dash"/>
            <a:tailEnd type="triangle"/>
          </a:ln>
        </p:spPr>
      </p:sp>
      <p:sp>
        <p:nvSpPr>
          <p:cNvPr id="18" name="trp-183"/>
          <p:cNvSpPr/>
          <p:nvPr/>
        </p:nvSpPr>
        <p:spPr>
          <a:xfrm flipH="1" flipV="1">
            <a:off x="866248" y="1404479"/>
            <a:ext cx="355546"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4"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768006" y="1809637"/>
            <a:ext cx="214981" cy="214981"/>
          </a:xfrm>
          <a:prstGeom prst="ellipse">
            <a:avLst/>
          </a:prstGeom>
          <a:solidFill>
            <a:srgbClr val="FFFFFF"/>
          </a:solidFill>
          <a:ln w="19050">
            <a:solidFill>
              <a:srgbClr val="14283A"/>
            </a:solidFill>
            <a:prstDash val="solid"/>
          </a:ln>
        </p:spPr>
      </p:sp>
      <p:sp>
        <p:nvSpPr>
          <p:cNvPr id="28" name="!!no5"/>
          <p:cNvSpPr/>
          <p:nvPr/>
        </p:nvSpPr>
        <p:spPr>
          <a:xfrm>
            <a:off x="2768006"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734442" y="274397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973739" y="22478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710126" y="256207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1122572" y="163599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346311"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816637" y="135486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6" name="notebox-183"/>
          <p:cNvSpPr/>
          <p:nvPr/>
        </p:nvSpPr>
        <p:spPr>
          <a:xfrm>
            <a:off x="4911495" y="2606040"/>
            <a:ext cx="3821025" cy="1143000"/>
          </a:xfrm>
          <a:prstGeom prst="roundRect">
            <a:avLst>
              <a:gd name="adj" fmla="val 4800"/>
            </a:avLst>
          </a:prstGeom>
          <a:solidFill>
            <a:srgbClr val="E3EDF2"/>
          </a:solidFill>
          <a:ln/>
        </p:spPr>
      </p:sp>
      <p:sp>
        <p:nvSpPr>
          <p:cNvPr id="37" name="notelbl-18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7</a:t>
            </a:r>
            <a:endParaRPr lang="en-US" sz="900" dirty="0"/>
          </a:p>
        </p:txBody>
      </p:sp>
      <p:sp>
        <p:nvSpPr>
          <p:cNvPr id="38" name="note-18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profunda de esquina — TRAMPA DOS, el segundo disparador: defensores de arriba y del fondo cierran desde dos ángulos, aro adelantado, carril de reversión sombreado. La misma regla de siempre: el carril lleno mientras el balón está acorralado.</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name="Slide 18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NUESTRO LOOK PRINCIPAL  ·  EMPAREJAMIENTOS +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Trampa de Emparejamientos (Reglas de Temple)</a:t>
            </a:r>
            <a:endParaRPr lang="en-US" sz="2200" dirty="0"/>
          </a:p>
        </p:txBody>
      </p:sp>
      <p:sp>
        <p:nvSpPr>
          <p:cNvPr id="4" name="ph-18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8 DE 8</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4-0"/>
          <p:cNvSpPr/>
          <p:nvPr/>
        </p:nvSpPr>
        <p:spPr>
          <a:xfrm>
            <a:off x="1916349" y="2859737"/>
            <a:ext cx="562259" cy="661481"/>
          </a:xfrm>
          <a:prstGeom prst="line">
            <a:avLst/>
          </a:prstGeom>
          <a:noFill/>
          <a:ln w="15875">
            <a:solidFill>
              <a:srgbClr val="A5392E"/>
            </a:solidFill>
            <a:prstDash val="dash"/>
            <a:tailEnd type="triangle"/>
          </a:ln>
        </p:spPr>
      </p:sp>
      <p:sp>
        <p:nvSpPr>
          <p:cNvPr id="14" name="tr-184-1"/>
          <p:cNvSpPr/>
          <p:nvPr/>
        </p:nvSpPr>
        <p:spPr>
          <a:xfrm>
            <a:off x="1155646" y="2363627"/>
            <a:ext cx="248055" cy="603601"/>
          </a:xfrm>
          <a:prstGeom prst="line">
            <a:avLst/>
          </a:prstGeom>
          <a:noFill/>
          <a:ln w="15875">
            <a:solidFill>
              <a:srgbClr val="A5392E"/>
            </a:solidFill>
            <a:prstDash val="dash"/>
            <a:tailEnd type="triangle"/>
          </a:ln>
        </p:spPr>
      </p:sp>
      <p:sp>
        <p:nvSpPr>
          <p:cNvPr id="15" name="tr-184-2"/>
          <p:cNvSpPr/>
          <p:nvPr/>
        </p:nvSpPr>
        <p:spPr>
          <a:xfrm>
            <a:off x="2892033" y="2677830"/>
            <a:ext cx="661481" cy="289398"/>
          </a:xfrm>
          <a:prstGeom prst="line">
            <a:avLst/>
          </a:prstGeom>
          <a:noFill/>
          <a:ln w="15875">
            <a:solidFill>
              <a:srgbClr val="A5392E"/>
            </a:solidFill>
            <a:prstDash val="dash"/>
            <a:tailEnd type="triangle"/>
          </a:ln>
        </p:spPr>
      </p:sp>
      <p:sp>
        <p:nvSpPr>
          <p:cNvPr id="16" name="tr-184-3"/>
          <p:cNvSpPr/>
          <p:nvPr/>
        </p:nvSpPr>
        <p:spPr>
          <a:xfrm>
            <a:off x="1304479" y="1751757"/>
            <a:ext cx="471305" cy="99222"/>
          </a:xfrm>
          <a:prstGeom prst="line">
            <a:avLst/>
          </a:prstGeom>
          <a:noFill/>
          <a:ln w="15875">
            <a:solidFill>
              <a:srgbClr val="A5392E"/>
            </a:solidFill>
            <a:prstDash val="dash"/>
            <a:tailEnd type="triangle"/>
          </a:ln>
        </p:spPr>
      </p:sp>
      <p:sp>
        <p:nvSpPr>
          <p:cNvPr id="17" name="tr-184-4"/>
          <p:cNvSpPr/>
          <p:nvPr/>
        </p:nvSpPr>
        <p:spPr>
          <a:xfrm flipV="1">
            <a:off x="2528219" y="1850979"/>
            <a:ext cx="653212" cy="41343"/>
          </a:xfrm>
          <a:prstGeom prst="line">
            <a:avLst/>
          </a:prstGeom>
          <a:noFill/>
          <a:ln w="15875">
            <a:solidFill>
              <a:srgbClr val="A5392E"/>
            </a:solidFill>
            <a:prstDash val="dash"/>
            <a:tailEnd type="triangle"/>
          </a:ln>
        </p:spPr>
      </p:sp>
      <p:sp>
        <p:nvSpPr>
          <p:cNvPr id="18" name="tr-184-5"/>
          <p:cNvSpPr/>
          <p:nvPr/>
        </p:nvSpPr>
        <p:spPr>
          <a:xfrm flipH="1">
            <a:off x="2478608" y="1917127"/>
            <a:ext cx="396889" cy="678018"/>
          </a:xfrm>
          <a:prstGeom prst="line">
            <a:avLst/>
          </a:prstGeom>
          <a:noFill/>
          <a:ln w="19050">
            <a:solidFill>
              <a:srgbClr val="14283A"/>
            </a:solidFill>
            <a:prstDash val="solid"/>
            <a:tailEnd type="triangle"/>
          </a:ln>
        </p:spPr>
      </p:sp>
      <p:sp>
        <p:nvSpPr>
          <p:cNvPr id="19" name="trp-184"/>
          <p:cNvSpPr/>
          <p:nvPr/>
        </p:nvSpPr>
        <p:spPr>
          <a:xfrm>
            <a:off x="866248" y="1404479"/>
            <a:ext cx="1719850" cy="2397868"/>
          </a:xfrm>
          <a:prstGeom prst="line">
            <a:avLst/>
          </a:prstGeom>
          <a:noFill/>
          <a:ln w="19050">
            <a:solidFill>
              <a:srgbClr val="2E7391"/>
            </a:solidFill>
            <a:prstDash val="dash"/>
            <a:tailEnd type="triangle"/>
          </a:ln>
        </p:spPr>
      </p:sp>
      <p:sp>
        <p:nvSpPr>
          <p:cNvPr id="20"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1"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3"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3875986" y="2446312"/>
            <a:ext cx="214981" cy="214981"/>
          </a:xfrm>
          <a:prstGeom prst="ellipse">
            <a:avLst/>
          </a:prstGeom>
          <a:solidFill>
            <a:srgbClr val="FFFFFF"/>
          </a:solidFill>
          <a:ln w="19050">
            <a:solidFill>
              <a:srgbClr val="14283A"/>
            </a:solidFill>
            <a:prstDash val="solid"/>
          </a:ln>
        </p:spPr>
      </p:sp>
      <p:sp>
        <p:nvSpPr>
          <p:cNvPr id="25" name="!!no3"/>
          <p:cNvSpPr/>
          <p:nvPr/>
        </p:nvSpPr>
        <p:spPr>
          <a:xfrm>
            <a:off x="3875986"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7"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9"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2296700" y="34054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look insignia de media cancha, construido sobre las reglas que John Chaney hizo famosas con la zona de emparejamientos de Temple: tres arriba, dos atrás, y PARECE zona mientras defiende como individual — quien entra a tu área es tuyo, pegado. Dos innegociables mandan en todo el esquema: nada entra a la pintura, y cuando la ofensiva declara un lado, se queda ahí. Entonces llegan las trampas — en botes por el fondo y recepciones profundas de esquina, con el carril ya empacado detrás.</a:t>
            </a:r>
            <a:endParaRPr lang="en-US" sz="950" dirty="0"/>
          </a:p>
        </p:txBody>
      </p:sp>
      <p:sp>
        <p:nvSpPr>
          <p:cNvPr id="37" name="notebox-184"/>
          <p:cNvSpPr/>
          <p:nvPr/>
        </p:nvSpPr>
        <p:spPr>
          <a:xfrm>
            <a:off x="4911495" y="2606040"/>
            <a:ext cx="3821025" cy="1143000"/>
          </a:xfrm>
          <a:prstGeom prst="roundRect">
            <a:avLst>
              <a:gd name="adj" fmla="val 4800"/>
            </a:avLst>
          </a:prstGeom>
          <a:solidFill>
            <a:srgbClr val="E3EDF2"/>
          </a:solidFill>
          <a:ln/>
        </p:spPr>
      </p:sp>
      <p:sp>
        <p:nvSpPr>
          <p:cNvPr id="38" name="notelbl-18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8</a:t>
            </a:r>
            <a:endParaRPr lang="en-US" sz="900" dirty="0"/>
          </a:p>
        </p:txBody>
      </p:sp>
      <p:sp>
        <p:nvSpPr>
          <p:cNvPr id="39" name="note-18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de escape va largo — y todos corren a casa por sus rotaciones: tres arriba, dos atrás, cada recepción emparejada. Ciclo completo, dos trampas, cero toques de pintura. Ese es el Tiburón.</a:t>
            </a:r>
            <a:endParaRPr lang="en-US" sz="1050" dirty="0"/>
          </a:p>
        </p:txBody>
      </p:sp>
      <p:sp>
        <p:nvSpPr>
          <p:cNvPr id="40" name="kp-18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1" name="kpl-18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Empareja, no mires: quien entra a tu área es TUYO, pegado como individual. La zona es solo lo que se ve desde la banca.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Regla uno: nada entra a la pintura. Poste alto adelantado, cortadores golpeados, cada drive encuentra tres cuerpos.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Cuando la ofensiva declara un lado, QUE SE QUEDE ahí — niega la reversión y la cancha se encoge a la mitad.</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name="Slide 18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Pantallas Directas</a:t>
            </a:r>
            <a:endParaRPr lang="en-US" sz="2200" dirty="0"/>
          </a:p>
        </p:txBody>
      </p:sp>
      <p:sp>
        <p:nvSpPr>
          <p:cNvPr id="4" name="ph-18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2653025"/>
            <a:ext cx="214981" cy="214981"/>
          </a:xfrm>
          <a:prstGeom prst="ellipse">
            <a:avLst/>
          </a:prstGeom>
          <a:solidFill>
            <a:srgbClr val="FFFFFF"/>
          </a:solidFill>
          <a:ln w="19050">
            <a:solidFill>
              <a:srgbClr val="14283A"/>
            </a:solidFill>
            <a:prstDash val="solid"/>
          </a:ln>
        </p:spPr>
      </p:sp>
      <p:sp>
        <p:nvSpPr>
          <p:cNvPr id="22" name="!!no5"/>
          <p:cNvSpPr/>
          <p:nvPr/>
        </p:nvSpPr>
        <p:spPr>
          <a:xfrm>
            <a:off x="2825885"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Lo primero que intentan los buenos equipos contra el Tiburón: pantallear la punta, apostando a que la pantalla obliga a dos defensores a marcar a uno. Nuestra respuesta nunca cambia las reglas — el defensor del balón pelea POR ARRIBA, el ala cercana amaga sin dejar su área, y el que rueda se entrega a la última línea como cualquier cortador. Sin cambios, sin desajustes, sin carril abierto.</a:t>
            </a:r>
            <a:endParaRPr lang="en-US" sz="950" dirty="0"/>
          </a:p>
        </p:txBody>
      </p:sp>
      <p:sp>
        <p:nvSpPr>
          <p:cNvPr id="30" name="notebox-185"/>
          <p:cNvSpPr/>
          <p:nvPr/>
        </p:nvSpPr>
        <p:spPr>
          <a:xfrm>
            <a:off x="4911495" y="2606040"/>
            <a:ext cx="3821025" cy="1143000"/>
          </a:xfrm>
          <a:prstGeom prst="roundRect">
            <a:avLst>
              <a:gd name="adj" fmla="val 4800"/>
            </a:avLst>
          </a:prstGeom>
          <a:solidFill>
            <a:srgbClr val="E3EDF2"/>
          </a:solidFill>
          <a:ln/>
        </p:spPr>
      </p:sp>
      <p:sp>
        <p:nvSpPr>
          <p:cNvPr id="31" name="notelbl-18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8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Preparación de scouting contra equipos de muchas pantallas. Repítelo semanal: el Tiburón solo se queda en la cancha si sobrevive una pantalla sin romper la forma.</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18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Pantallas Directas</a:t>
            </a:r>
            <a:endParaRPr lang="en-US" sz="2200" dirty="0"/>
          </a:p>
        </p:txBody>
      </p:sp>
      <p:sp>
        <p:nvSpPr>
          <p:cNvPr id="4" name="ph-18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6-0"/>
          <p:cNvSpPr/>
          <p:nvPr/>
        </p:nvSpPr>
        <p:spPr>
          <a:xfrm flipH="1">
            <a:off x="2693589" y="2760515"/>
            <a:ext cx="239787" cy="810314"/>
          </a:xfrm>
          <a:prstGeom prst="line">
            <a:avLst/>
          </a:prstGeom>
          <a:noFill/>
          <a:ln w="44450">
            <a:solidFill>
              <a:srgbClr val="2E7391">
                <a:alpha val="65000"/>
              </a:srgbClr>
            </a:solidFill>
            <a:prstDash val="solid"/>
            <a:tailEnd type="oval"/>
          </a:ln>
        </p:spPr>
      </p:sp>
      <p:sp>
        <p:nvSpPr>
          <p:cNvPr id="14" name="tr-186-1"/>
          <p:cNvSpPr/>
          <p:nvPr/>
        </p:nvSpPr>
        <p:spPr>
          <a:xfrm>
            <a:off x="2478608" y="3504681"/>
            <a:ext cx="16537" cy="132296"/>
          </a:xfrm>
          <a:prstGeom prst="line">
            <a:avLst/>
          </a:prstGeom>
          <a:noFill/>
          <a:ln w="15875">
            <a:solidFill>
              <a:srgbClr val="A5392E"/>
            </a:solidFill>
            <a:prstDash val="dash"/>
            <a:tailEnd type="triangle"/>
          </a:ln>
        </p:spPr>
      </p:sp>
      <p:sp>
        <p:nvSpPr>
          <p:cNvPr id="15"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6"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8"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0"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586098" y="3463339"/>
            <a:ext cx="214981" cy="214981"/>
          </a:xfrm>
          <a:prstGeom prst="ellipse">
            <a:avLst/>
          </a:prstGeom>
          <a:solidFill>
            <a:srgbClr val="FFFFFF"/>
          </a:solidFill>
          <a:ln w="19050">
            <a:solidFill>
              <a:srgbClr val="14283A"/>
            </a:solidFill>
            <a:prstDash val="solid"/>
          </a:ln>
        </p:spPr>
      </p:sp>
      <p:sp>
        <p:nvSpPr>
          <p:cNvPr id="24" name="!!no5"/>
          <p:cNvSpPr/>
          <p:nvPr/>
        </p:nvSpPr>
        <p:spPr>
          <a:xfrm>
            <a:off x="2586098" y="3463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2313237" y="352121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Lo primero que intentan los buenos equipos contra el Tiburón: pantallear la punta, apostando a que la pantalla obliga a dos defensores a marcar a uno. Nuestra respuesta nunca cambia las reglas — el defensor del balón pelea POR ARRIBA, el ala cercana amaga sin dejar su área, y el que rueda se entrega a la última línea como cualquier cortador. Sin cambios, sin desajustes, sin carril abierto.</a:t>
            </a:r>
            <a:endParaRPr lang="en-US" sz="950" dirty="0"/>
          </a:p>
        </p:txBody>
      </p:sp>
      <p:sp>
        <p:nvSpPr>
          <p:cNvPr id="32" name="notebox-186"/>
          <p:cNvSpPr/>
          <p:nvPr/>
        </p:nvSpPr>
        <p:spPr>
          <a:xfrm>
            <a:off x="4911495" y="2606040"/>
            <a:ext cx="3821025" cy="1143000"/>
          </a:xfrm>
          <a:prstGeom prst="roundRect">
            <a:avLst>
              <a:gd name="adj" fmla="val 4800"/>
            </a:avLst>
          </a:prstGeom>
          <a:solidFill>
            <a:srgbClr val="E3EDF2"/>
          </a:solidFill>
          <a:ln/>
        </p:spPr>
      </p:sp>
      <p:sp>
        <p:nvSpPr>
          <p:cNvPr id="33" name="notelbl-18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4" name="note-18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Ahí viene: la pantalla a la punta de la zona — la ofensiva apuesta a que una pantalla vence a cinco reglas.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name="Slide 18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Pantallas Directas</a:t>
            </a:r>
            <a:endParaRPr lang="en-US" sz="2200" dirty="0"/>
          </a:p>
        </p:txBody>
      </p:sp>
      <p:sp>
        <p:nvSpPr>
          <p:cNvPr id="4" name="ph-18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7-0"/>
          <p:cNvSpPr/>
          <p:nvPr/>
        </p:nvSpPr>
        <p:spPr>
          <a:xfrm flipV="1">
            <a:off x="2478608" y="3438533"/>
            <a:ext cx="578796" cy="438231"/>
          </a:xfrm>
          <a:prstGeom prst="line">
            <a:avLst/>
          </a:prstGeom>
          <a:noFill/>
          <a:ln w="19050">
            <a:solidFill>
              <a:srgbClr val="14283A"/>
            </a:solidFill>
            <a:prstDash val="sysDot"/>
          </a:ln>
        </p:spPr>
      </p:sp>
      <p:sp>
        <p:nvSpPr>
          <p:cNvPr id="14" name="tr-187-0"/>
          <p:cNvSpPr/>
          <p:nvPr/>
        </p:nvSpPr>
        <p:spPr>
          <a:xfrm flipV="1">
            <a:off x="3057403" y="2992034"/>
            <a:ext cx="289398" cy="446500"/>
          </a:xfrm>
          <a:prstGeom prst="line">
            <a:avLst/>
          </a:prstGeom>
          <a:noFill/>
          <a:ln w="19050">
            <a:solidFill>
              <a:srgbClr val="14283A"/>
            </a:solidFill>
            <a:prstDash val="sysDot"/>
            <a:tailEnd type="triangle"/>
          </a:ln>
        </p:spPr>
      </p:sp>
      <p:sp>
        <p:nvSpPr>
          <p:cNvPr id="15" name="tr-187-1"/>
          <p:cNvSpPr/>
          <p:nvPr/>
        </p:nvSpPr>
        <p:spPr>
          <a:xfrm flipV="1">
            <a:off x="2495145" y="3355848"/>
            <a:ext cx="413426" cy="281129"/>
          </a:xfrm>
          <a:prstGeom prst="line">
            <a:avLst/>
          </a:prstGeom>
          <a:noFill/>
          <a:ln w="15875">
            <a:solidFill>
              <a:srgbClr val="A5392E"/>
            </a:solidFill>
            <a:prstDash val="dash"/>
            <a:tailEnd type="triangle"/>
          </a:ln>
        </p:spPr>
      </p:sp>
      <p:sp>
        <p:nvSpPr>
          <p:cNvPr id="16" name="tr-187-2"/>
          <p:cNvSpPr/>
          <p:nvPr/>
        </p:nvSpPr>
        <p:spPr>
          <a:xfrm flipH="1">
            <a:off x="3404681" y="2967228"/>
            <a:ext cx="148833" cy="107491"/>
          </a:xfrm>
          <a:prstGeom prst="line">
            <a:avLst/>
          </a:prstGeom>
          <a:noFill/>
          <a:ln w="15875">
            <a:solidFill>
              <a:srgbClr val="A5392E"/>
            </a:solidFill>
            <a:prstDash val="dash"/>
          </a:ln>
        </p:spPr>
      </p:sp>
      <p:sp>
        <p:nvSpPr>
          <p:cNvPr id="17" name="tr-187-2"/>
          <p:cNvSpPr/>
          <p:nvPr/>
        </p:nvSpPr>
        <p:spPr>
          <a:xfrm flipV="1">
            <a:off x="3404681" y="3025108"/>
            <a:ext cx="82685" cy="49611"/>
          </a:xfrm>
          <a:prstGeom prst="line">
            <a:avLst/>
          </a:prstGeom>
          <a:noFill/>
          <a:ln w="15875">
            <a:solidFill>
              <a:srgbClr val="A5392E"/>
            </a:solidFill>
            <a:prstDash val="dash"/>
            <a:tailEnd type="triangle"/>
          </a:ln>
        </p:spPr>
      </p:sp>
      <p:sp>
        <p:nvSpPr>
          <p:cNvPr id="18"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19"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586098" y="3463339"/>
            <a:ext cx="214981" cy="214981"/>
          </a:xfrm>
          <a:prstGeom prst="ellipse">
            <a:avLst/>
          </a:prstGeom>
          <a:solidFill>
            <a:srgbClr val="FFFFFF"/>
          </a:solidFill>
          <a:ln w="19050">
            <a:solidFill>
              <a:srgbClr val="14283A"/>
            </a:solidFill>
            <a:prstDash val="solid"/>
          </a:ln>
        </p:spPr>
      </p:sp>
      <p:sp>
        <p:nvSpPr>
          <p:cNvPr id="27" name="!!no5"/>
          <p:cNvSpPr/>
          <p:nvPr/>
        </p:nvSpPr>
        <p:spPr>
          <a:xfrm>
            <a:off x="2586098" y="346333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726663" y="324008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305459"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404681" y="2868006"/>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Lo primero que intentan los buenos equipos contra el Tiburón: pantallear la punta, apostando a que la pantalla obliga a dos defensores a marcar a uno. Nuestra respuesta nunca cambia las reglas — el defensor del balón pelea POR ARRIBA, el ala cercana amaga sin dejar su área, y el que rueda se entrega a la última línea como cualquier cortador. Sin cambios, sin desajustes, sin carril abierto.</a:t>
            </a:r>
            <a:endParaRPr lang="en-US" sz="950" dirty="0"/>
          </a:p>
        </p:txBody>
      </p:sp>
      <p:sp>
        <p:nvSpPr>
          <p:cNvPr id="35" name="notebox-187"/>
          <p:cNvSpPr/>
          <p:nvPr/>
        </p:nvSpPr>
        <p:spPr>
          <a:xfrm>
            <a:off x="4911495" y="2606040"/>
            <a:ext cx="3821025" cy="1143000"/>
          </a:xfrm>
          <a:prstGeom prst="roundRect">
            <a:avLst>
              <a:gd name="adj" fmla="val 4800"/>
            </a:avLst>
          </a:prstGeom>
          <a:solidFill>
            <a:srgbClr val="E3EDF2"/>
          </a:solidFill>
          <a:ln/>
        </p:spPr>
      </p:sp>
      <p:sp>
        <p:nvSpPr>
          <p:cNvPr id="36" name="notelbl-18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7" name="note-18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base dobla la esquina — y el Tiburón NO cambia: d1 pelea por arriba mientras el ala amaga un paso fuerte y recupera. Dos defensores mostrados, cero áreas abandonadas.</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name="Slide 18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Pantallas Directas</a:t>
            </a:r>
            <a:endParaRPr lang="en-US" sz="2200" dirty="0"/>
          </a:p>
        </p:txBody>
      </p:sp>
      <p:sp>
        <p:nvSpPr>
          <p:cNvPr id="4" name="ph-18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8-0"/>
          <p:cNvSpPr/>
          <p:nvPr/>
        </p:nvSpPr>
        <p:spPr>
          <a:xfrm flipV="1">
            <a:off x="2693589" y="2347090"/>
            <a:ext cx="74417" cy="1223740"/>
          </a:xfrm>
          <a:prstGeom prst="line">
            <a:avLst/>
          </a:prstGeom>
          <a:noFill/>
          <a:ln w="19050">
            <a:solidFill>
              <a:srgbClr val="14283A"/>
            </a:solidFill>
            <a:prstDash val="solid"/>
          </a:ln>
        </p:spPr>
      </p:sp>
      <p:sp>
        <p:nvSpPr>
          <p:cNvPr id="14" name="tr-188-0"/>
          <p:cNvSpPr/>
          <p:nvPr/>
        </p:nvSpPr>
        <p:spPr>
          <a:xfrm flipV="1">
            <a:off x="2768006" y="2016349"/>
            <a:ext cx="90954" cy="330740"/>
          </a:xfrm>
          <a:prstGeom prst="line">
            <a:avLst/>
          </a:prstGeom>
          <a:noFill/>
          <a:ln w="19050">
            <a:solidFill>
              <a:srgbClr val="14283A"/>
            </a:solidFill>
            <a:prstDash val="solid"/>
            <a:tailEnd type="triangle"/>
          </a:ln>
        </p:spPr>
      </p:sp>
      <p:sp>
        <p:nvSpPr>
          <p:cNvPr id="15" name="tr-188-1"/>
          <p:cNvSpPr/>
          <p:nvPr/>
        </p:nvSpPr>
        <p:spPr>
          <a:xfrm flipH="1">
            <a:off x="2892033" y="1850979"/>
            <a:ext cx="289398" cy="206713"/>
          </a:xfrm>
          <a:prstGeom prst="line">
            <a:avLst/>
          </a:prstGeom>
          <a:noFill/>
          <a:ln w="15875">
            <a:solidFill>
              <a:srgbClr val="A5392E"/>
            </a:solidFill>
            <a:prstDash val="dash"/>
            <a:tailEnd type="triangle"/>
          </a:ln>
        </p:spPr>
      </p:sp>
      <p:sp>
        <p:nvSpPr>
          <p:cNvPr id="16" name="tr-188-2"/>
          <p:cNvSpPr/>
          <p:nvPr/>
        </p:nvSpPr>
        <p:spPr>
          <a:xfrm>
            <a:off x="1775784" y="1850979"/>
            <a:ext cx="578796" cy="41343"/>
          </a:xfrm>
          <a:prstGeom prst="line">
            <a:avLst/>
          </a:prstGeom>
          <a:noFill/>
          <a:ln w="15875">
            <a:solidFill>
              <a:srgbClr val="A5392E"/>
            </a:solidFill>
            <a:prstDash val="dash"/>
            <a:tailEnd type="triangle"/>
          </a:ln>
        </p:spPr>
      </p:sp>
      <p:sp>
        <p:nvSpPr>
          <p:cNvPr id="17" name="tr-188-3"/>
          <p:cNvSpPr/>
          <p:nvPr/>
        </p:nvSpPr>
        <p:spPr>
          <a:xfrm flipV="1">
            <a:off x="1403701" y="2578608"/>
            <a:ext cx="620138" cy="388620"/>
          </a:xfrm>
          <a:prstGeom prst="line">
            <a:avLst/>
          </a:prstGeom>
          <a:noFill/>
          <a:ln w="15875">
            <a:solidFill>
              <a:srgbClr val="A5392E"/>
            </a:solidFill>
            <a:prstDash val="dash"/>
            <a:tailEnd type="triangle"/>
          </a:ln>
        </p:spPr>
      </p:sp>
      <p:sp>
        <p:nvSpPr>
          <p:cNvPr id="18"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19"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3"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751469" y="1908859"/>
            <a:ext cx="214981" cy="214981"/>
          </a:xfrm>
          <a:prstGeom prst="ellipse">
            <a:avLst/>
          </a:prstGeom>
          <a:solidFill>
            <a:srgbClr val="FFFFFF"/>
          </a:solidFill>
          <a:ln w="19050">
            <a:solidFill>
              <a:srgbClr val="14283A"/>
            </a:solidFill>
            <a:prstDash val="solid"/>
          </a:ln>
        </p:spPr>
      </p:sp>
      <p:sp>
        <p:nvSpPr>
          <p:cNvPr id="27" name="!!no5"/>
          <p:cNvSpPr/>
          <p:nvPr/>
        </p:nvSpPr>
        <p:spPr>
          <a:xfrm>
            <a:off x="2751469"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726663" y="324008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841932" y="246284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305459"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2172673"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710126"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404681" y="2868006"/>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Lo primero que intentan los buenos equipos contra el Tiburón: pantallear la punta, apostando a que la pantalla obliga a dos defensores a marcar a uno. Nuestra respuesta nunca cambia las reglas — el defensor del balón pelea POR ARRIBA, el ala cercana amaga sin dejar su área, y el que rueda se entrega a la última línea como cualquier cortador. Sin cambios, sin desajustes, sin carril abierto.</a:t>
            </a:r>
            <a:endParaRPr lang="en-US" sz="950" dirty="0"/>
          </a:p>
        </p:txBody>
      </p:sp>
      <p:sp>
        <p:nvSpPr>
          <p:cNvPr id="35" name="notebox-188"/>
          <p:cNvSpPr/>
          <p:nvPr/>
        </p:nvSpPr>
        <p:spPr>
          <a:xfrm>
            <a:off x="4911495" y="2606040"/>
            <a:ext cx="3821025" cy="1143000"/>
          </a:xfrm>
          <a:prstGeom prst="roundRect">
            <a:avLst>
              <a:gd name="adj" fmla="val 4800"/>
            </a:avLst>
          </a:prstGeom>
          <a:solidFill>
            <a:srgbClr val="E3EDF2"/>
          </a:solidFill>
          <a:ln/>
        </p:spPr>
      </p:sp>
      <p:sp>
        <p:nvSpPr>
          <p:cNvPr id="36" name="notelbl-18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7" name="note-18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rol es un cortador más: la última línea lo toma, el lado débil se empaca detrás. El pase corto muere en el tráfico — ese pase es toda la prueba, y falla.</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name="Slide 18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Pantallas Directas</a:t>
            </a:r>
            <a:endParaRPr lang="en-US" sz="2200" dirty="0"/>
          </a:p>
        </p:txBody>
      </p:sp>
      <p:sp>
        <p:nvSpPr>
          <p:cNvPr id="4" name="ph-18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89-0"/>
          <p:cNvSpPr/>
          <p:nvPr/>
        </p:nvSpPr>
        <p:spPr>
          <a:xfrm flipV="1">
            <a:off x="3487366" y="1751757"/>
            <a:ext cx="595333" cy="1273351"/>
          </a:xfrm>
          <a:prstGeom prst="line">
            <a:avLst/>
          </a:prstGeom>
          <a:noFill/>
          <a:ln w="15875">
            <a:solidFill>
              <a:srgbClr val="A5392E"/>
            </a:solidFill>
            <a:prstDash val="dash"/>
            <a:tailEnd type="triangle"/>
          </a:ln>
        </p:spPr>
      </p:sp>
      <p:sp>
        <p:nvSpPr>
          <p:cNvPr id="14" name="tr-189-1"/>
          <p:cNvSpPr/>
          <p:nvPr/>
        </p:nvSpPr>
        <p:spPr>
          <a:xfrm flipV="1">
            <a:off x="2892033" y="1867516"/>
            <a:ext cx="148833" cy="190176"/>
          </a:xfrm>
          <a:prstGeom prst="line">
            <a:avLst/>
          </a:prstGeom>
          <a:noFill/>
          <a:ln w="15875">
            <a:solidFill>
              <a:srgbClr val="A5392E"/>
            </a:solidFill>
            <a:prstDash val="dash"/>
            <a:tailEnd type="triangle"/>
          </a:ln>
        </p:spPr>
      </p:sp>
      <p:sp>
        <p:nvSpPr>
          <p:cNvPr id="15" name="tr-189-2"/>
          <p:cNvSpPr/>
          <p:nvPr/>
        </p:nvSpPr>
        <p:spPr>
          <a:xfrm flipH="1" flipV="1">
            <a:off x="2743200" y="3107793"/>
            <a:ext cx="165370" cy="248055"/>
          </a:xfrm>
          <a:prstGeom prst="line">
            <a:avLst/>
          </a:prstGeom>
          <a:noFill/>
          <a:ln w="15875">
            <a:solidFill>
              <a:srgbClr val="A5392E"/>
            </a:solidFill>
            <a:prstDash val="dash"/>
            <a:tailEnd type="triangle"/>
          </a:ln>
        </p:spPr>
      </p:sp>
      <p:sp>
        <p:nvSpPr>
          <p:cNvPr id="16" name="trp-189"/>
          <p:cNvSpPr/>
          <p:nvPr/>
        </p:nvSpPr>
        <p:spPr>
          <a:xfrm flipV="1">
            <a:off x="3454292" y="1404479"/>
            <a:ext cx="851657" cy="1513137"/>
          </a:xfrm>
          <a:prstGeom prst="line">
            <a:avLst/>
          </a:prstGeom>
          <a:noFill/>
          <a:ln w="19050">
            <a:solidFill>
              <a:srgbClr val="2E7391"/>
            </a:solidFill>
            <a:prstDash val="dash"/>
            <a:tailEnd type="triangle"/>
          </a:ln>
        </p:spPr>
      </p:sp>
      <p:sp>
        <p:nvSpPr>
          <p:cNvPr id="17"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18"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751469" y="1908859"/>
            <a:ext cx="214981" cy="214981"/>
          </a:xfrm>
          <a:prstGeom prst="ellipse">
            <a:avLst/>
          </a:prstGeom>
          <a:solidFill>
            <a:srgbClr val="FFFFFF"/>
          </a:solidFill>
          <a:ln w="19050">
            <a:solidFill>
              <a:srgbClr val="14283A"/>
            </a:solidFill>
            <a:prstDash val="solid"/>
          </a:ln>
        </p:spPr>
      </p:sp>
      <p:sp>
        <p:nvSpPr>
          <p:cNvPr id="26" name="!!no5"/>
          <p:cNvSpPr/>
          <p:nvPr/>
        </p:nvSpPr>
        <p:spPr>
          <a:xfrm>
            <a:off x="2751469" y="190885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561293" y="299203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841932" y="246284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900791" y="163599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2172673"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58959" y="175175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Lo primero que intentan los buenos equipos contra el Tiburón: pantallear la punta, apostando a que la pantalla obliga a dos defensores a marcar a uno. Nuestra respuesta nunca cambia las reglas — el defensor del balón pelea POR ARRIBA, el ala cercana amaga sin dejar su área, y el que rueda se entrega a la última línea como cualquier cortador. Sin cambios, sin desajustes, sin carril abierto.</a:t>
            </a:r>
            <a:endParaRPr lang="en-US" sz="950" dirty="0"/>
          </a:p>
        </p:txBody>
      </p:sp>
      <p:sp>
        <p:nvSpPr>
          <p:cNvPr id="34" name="notebox-189"/>
          <p:cNvSpPr/>
          <p:nvPr/>
        </p:nvSpPr>
        <p:spPr>
          <a:xfrm>
            <a:off x="4911495" y="2606040"/>
            <a:ext cx="3821025" cy="1143000"/>
          </a:xfrm>
          <a:prstGeom prst="roundRect">
            <a:avLst>
              <a:gd name="adj" fmla="val 4800"/>
            </a:avLst>
          </a:prstGeom>
          <a:solidFill>
            <a:srgbClr val="E3EDF2"/>
          </a:solidFill>
          <a:ln/>
        </p:spPr>
      </p:sp>
      <p:sp>
        <p:nvSpPr>
          <p:cNvPr id="35" name="notelbl-18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6" name="note-18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Descarga a la esquina: cierre a sprint, bloque adelantado detrás, nail tomado. Aquí no hay trampa — contra la pantalla contenemos, relevamos, cerramos. Los disparadores no se mueven.</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name="Slide 19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PNR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Pantallas Directas</a:t>
            </a:r>
            <a:endParaRPr lang="en-US" sz="2200" dirty="0"/>
          </a:p>
        </p:txBody>
      </p:sp>
      <p:sp>
        <p:nvSpPr>
          <p:cNvPr id="4" name="ph-19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0-0"/>
          <p:cNvSpPr/>
          <p:nvPr/>
        </p:nvSpPr>
        <p:spPr>
          <a:xfrm flipH="1">
            <a:off x="2478608" y="3107793"/>
            <a:ext cx="264592" cy="413426"/>
          </a:xfrm>
          <a:prstGeom prst="line">
            <a:avLst/>
          </a:prstGeom>
          <a:noFill/>
          <a:ln w="15875">
            <a:solidFill>
              <a:srgbClr val="A5392E"/>
            </a:solidFill>
            <a:prstDash val="dash"/>
            <a:tailEnd type="triangle"/>
          </a:ln>
        </p:spPr>
      </p:sp>
      <p:sp>
        <p:nvSpPr>
          <p:cNvPr id="14" name="tr-190-1"/>
          <p:cNvSpPr/>
          <p:nvPr/>
        </p:nvSpPr>
        <p:spPr>
          <a:xfrm flipH="1">
            <a:off x="3553514" y="1751757"/>
            <a:ext cx="529185" cy="1215471"/>
          </a:xfrm>
          <a:prstGeom prst="line">
            <a:avLst/>
          </a:prstGeom>
          <a:noFill/>
          <a:ln w="15875">
            <a:solidFill>
              <a:srgbClr val="A5392E"/>
            </a:solidFill>
            <a:prstDash val="dash"/>
            <a:tailEnd type="triangle"/>
          </a:ln>
        </p:spPr>
      </p:sp>
      <p:sp>
        <p:nvSpPr>
          <p:cNvPr id="15" name="tr-190-2"/>
          <p:cNvSpPr/>
          <p:nvPr/>
        </p:nvSpPr>
        <p:spPr>
          <a:xfrm flipV="1">
            <a:off x="3040866" y="1850979"/>
            <a:ext cx="140565" cy="16537"/>
          </a:xfrm>
          <a:prstGeom prst="line">
            <a:avLst/>
          </a:prstGeom>
          <a:noFill/>
          <a:ln w="15875">
            <a:solidFill>
              <a:srgbClr val="A5392E"/>
            </a:solidFill>
            <a:prstDash val="dash"/>
            <a:tailEnd type="triangle"/>
          </a:ln>
        </p:spPr>
      </p:sp>
      <p:sp>
        <p:nvSpPr>
          <p:cNvPr id="16" name="tr-190-3"/>
          <p:cNvSpPr/>
          <p:nvPr/>
        </p:nvSpPr>
        <p:spPr>
          <a:xfrm flipH="1">
            <a:off x="1403701" y="2578608"/>
            <a:ext cx="620138" cy="388620"/>
          </a:xfrm>
          <a:prstGeom prst="line">
            <a:avLst/>
          </a:prstGeom>
          <a:noFill/>
          <a:ln w="15875">
            <a:solidFill>
              <a:srgbClr val="A5392E"/>
            </a:solidFill>
            <a:prstDash val="dash"/>
            <a:tailEnd type="triangle"/>
          </a:ln>
        </p:spPr>
      </p:sp>
      <p:sp>
        <p:nvSpPr>
          <p:cNvPr id="17" name="tr-190-4"/>
          <p:cNvSpPr/>
          <p:nvPr/>
        </p:nvSpPr>
        <p:spPr>
          <a:xfrm flipH="1" flipV="1">
            <a:off x="1775784" y="1850979"/>
            <a:ext cx="578796" cy="41343"/>
          </a:xfrm>
          <a:prstGeom prst="line">
            <a:avLst/>
          </a:prstGeom>
          <a:noFill/>
          <a:ln w="15875">
            <a:solidFill>
              <a:srgbClr val="A5392E"/>
            </a:solidFill>
            <a:prstDash val="dash"/>
            <a:tailEnd type="triangle"/>
          </a:ln>
        </p:spPr>
      </p:sp>
      <p:sp>
        <p:nvSpPr>
          <p:cNvPr id="18" name="tr-190-5"/>
          <p:cNvSpPr/>
          <p:nvPr/>
        </p:nvSpPr>
        <p:spPr>
          <a:xfrm>
            <a:off x="2858959" y="2016349"/>
            <a:ext cx="74417" cy="744166"/>
          </a:xfrm>
          <a:prstGeom prst="line">
            <a:avLst/>
          </a:prstGeom>
          <a:noFill/>
          <a:ln w="19050">
            <a:solidFill>
              <a:srgbClr val="14283A"/>
            </a:solidFill>
            <a:prstDash val="solid"/>
            <a:tailEnd type="triangle"/>
          </a:ln>
        </p:spPr>
      </p:sp>
      <p:sp>
        <p:nvSpPr>
          <p:cNvPr id="19" name="trp-190"/>
          <p:cNvSpPr/>
          <p:nvPr/>
        </p:nvSpPr>
        <p:spPr>
          <a:xfrm flipH="1">
            <a:off x="3454292" y="1404479"/>
            <a:ext cx="851657" cy="1513137"/>
          </a:xfrm>
          <a:prstGeom prst="line">
            <a:avLst/>
          </a:prstGeom>
          <a:noFill/>
          <a:ln w="19050">
            <a:solidFill>
              <a:srgbClr val="2E7391"/>
            </a:solidFill>
            <a:prstDash val="dash"/>
            <a:tailEnd type="triangle"/>
          </a:ln>
        </p:spPr>
      </p:sp>
      <p:sp>
        <p:nvSpPr>
          <p:cNvPr id="20" name="!!o1"/>
          <p:cNvSpPr/>
          <p:nvPr/>
        </p:nvSpPr>
        <p:spPr>
          <a:xfrm>
            <a:off x="3239311" y="2884543"/>
            <a:ext cx="214981" cy="214981"/>
          </a:xfrm>
          <a:prstGeom prst="ellipse">
            <a:avLst/>
          </a:prstGeom>
          <a:solidFill>
            <a:srgbClr val="FFFFFF"/>
          </a:solidFill>
          <a:ln w="19050">
            <a:solidFill>
              <a:srgbClr val="14283A"/>
            </a:solidFill>
            <a:prstDash val="solid"/>
          </a:ln>
        </p:spPr>
      </p:sp>
      <p:sp>
        <p:nvSpPr>
          <p:cNvPr id="21" name="!!no1"/>
          <p:cNvSpPr/>
          <p:nvPr/>
        </p:nvSpPr>
        <p:spPr>
          <a:xfrm>
            <a:off x="3239311" y="288454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3"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7"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825885" y="2653025"/>
            <a:ext cx="214981" cy="214981"/>
          </a:xfrm>
          <a:prstGeom prst="ellipse">
            <a:avLst/>
          </a:prstGeom>
          <a:solidFill>
            <a:srgbClr val="FFFFFF"/>
          </a:solidFill>
          <a:ln w="19050">
            <a:solidFill>
              <a:srgbClr val="14283A"/>
            </a:solidFill>
            <a:prstDash val="solid"/>
          </a:ln>
        </p:spPr>
      </p:sp>
      <p:sp>
        <p:nvSpPr>
          <p:cNvPr id="29" name="!!no5"/>
          <p:cNvSpPr/>
          <p:nvPr/>
        </p:nvSpPr>
        <p:spPr>
          <a:xfrm>
            <a:off x="2825885"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2296700" y="34054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3404681" y="2868006"/>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Lo primero que intentan los buenos equipos contra el Tiburón: pantallear la punta, apostando a que la pantalla obliga a dos defensores a marcar a uno. Nuestra respuesta nunca cambia las reglas — el defensor del balón pelea POR ARRIBA, el ala cercana amaga sin dejar su área, y el que rueda se entrega a la última línea como cualquier cortador. Sin cambios, sin desajustes, sin carril abierto.</a:t>
            </a:r>
            <a:endParaRPr lang="en-US" sz="950" dirty="0"/>
          </a:p>
        </p:txBody>
      </p:sp>
      <p:sp>
        <p:nvSpPr>
          <p:cNvPr id="37" name="notebox-190"/>
          <p:cNvSpPr/>
          <p:nvPr/>
        </p:nvSpPr>
        <p:spPr>
          <a:xfrm>
            <a:off x="4911495" y="2606040"/>
            <a:ext cx="3821025" cy="1143000"/>
          </a:xfrm>
          <a:prstGeom prst="roundRect">
            <a:avLst>
              <a:gd name="adj" fmla="val 4800"/>
            </a:avLst>
          </a:prstGeom>
          <a:solidFill>
            <a:srgbClr val="E3EDF2"/>
          </a:solidFill>
          <a:ln/>
        </p:spPr>
      </p:sp>
      <p:sp>
        <p:nvSpPr>
          <p:cNvPr id="38" name="notelbl-19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9" name="note-19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Reversión afuera y todos re-emparejan a casa: pantalla absorbida, cero cambios, carril jamás abierto. Ciclo completo — la pantalla costó ocho segundos y no compró nada.</a:t>
            </a:r>
            <a:endParaRPr lang="en-US" sz="1050" dirty="0"/>
          </a:p>
        </p:txBody>
      </p:sp>
      <p:sp>
        <p:nvSpPr>
          <p:cNvPr id="40" name="kp-19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1" name="kpl-19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Nunca cambies la pantalla de la punta — pelea por arriba. El cambio es exactamente el desajuste que la ofensiva anda comprando.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ala AMAGA, nunca se compromete: un paso fuerte y recuperar. Muestra dos, no regales ninguno.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que rueda es solo un cortador: la última línea lo toma, la primera se recupera. La misma regla de relevo de siempre.</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name="Slide 19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ATAQUE DE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Sobrecarga + Rincón Corto</a:t>
            </a:r>
            <a:endParaRPr lang="en-US" sz="2200" dirty="0"/>
          </a:p>
        </p:txBody>
      </p:sp>
      <p:sp>
        <p:nvSpPr>
          <p:cNvPr id="4" name="ph-19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14"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16"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18"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0"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2"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3032598" y="362870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rompe-zonas clásico — sobrecargar un lado, plantar un hombre en el rincón corto detrás de la última línea, lanzar el poste alto — es exactamente lo que nuestro propio Loader le hace a las zonas. El Tiburón lo sobrevive porque no cuenta cuerpos: los POSEE. Cada jugador de la sobrecarga tiene defensor emparejado, los dos objetivos interiores quedan adelantados, y la recepción profunda de esquina igual camina hacia la trampa.</a:t>
            </a:r>
            <a:endParaRPr lang="en-US" sz="950" dirty="0"/>
          </a:p>
        </p:txBody>
      </p:sp>
      <p:sp>
        <p:nvSpPr>
          <p:cNvPr id="30" name="notebox-191"/>
          <p:cNvSpPr/>
          <p:nvPr/>
        </p:nvSpPr>
        <p:spPr>
          <a:xfrm>
            <a:off x="4911495" y="2606040"/>
            <a:ext cx="3821025" cy="1143000"/>
          </a:xfrm>
          <a:prstGeom prst="roundRect">
            <a:avLst>
              <a:gd name="adj" fmla="val 4800"/>
            </a:avLst>
          </a:prstGeom>
          <a:solidFill>
            <a:srgbClr val="E3EDF2"/>
          </a:solidFill>
          <a:ln/>
        </p:spPr>
      </p:sp>
      <p:sp>
        <p:nvSpPr>
          <p:cNvPr id="31" name="notelbl-19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9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Scouting contra equipos con paquete real de ataque de zona. Esta es la posesión que demuestra que el emparejamiento no es una zona.</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19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ATAQUE DE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Sobrecarga + Rincón Corto</a:t>
            </a:r>
            <a:endParaRPr lang="en-US" sz="2200" dirty="0"/>
          </a:p>
        </p:txBody>
      </p:sp>
      <p:sp>
        <p:nvSpPr>
          <p:cNvPr id="4" name="ph-19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2-0"/>
          <p:cNvSpPr/>
          <p:nvPr/>
        </p:nvSpPr>
        <p:spPr>
          <a:xfrm>
            <a:off x="3553514" y="2967228"/>
            <a:ext cx="231518" cy="57880"/>
          </a:xfrm>
          <a:prstGeom prst="line">
            <a:avLst/>
          </a:prstGeom>
          <a:noFill/>
          <a:ln w="15875">
            <a:solidFill>
              <a:srgbClr val="A5392E"/>
            </a:solidFill>
            <a:prstDash val="dash"/>
            <a:tailEnd type="triangle"/>
          </a:ln>
        </p:spPr>
      </p:sp>
      <p:sp>
        <p:nvSpPr>
          <p:cNvPr id="14" name="tr-192-1"/>
          <p:cNvSpPr/>
          <p:nvPr/>
        </p:nvSpPr>
        <p:spPr>
          <a:xfrm flipV="1">
            <a:off x="2478608" y="3297968"/>
            <a:ext cx="413426" cy="206713"/>
          </a:xfrm>
          <a:prstGeom prst="line">
            <a:avLst/>
          </a:prstGeom>
          <a:noFill/>
          <a:ln w="15875">
            <a:solidFill>
              <a:srgbClr val="A5392E"/>
            </a:solidFill>
            <a:prstDash val="dash"/>
            <a:tailEnd type="triangle"/>
          </a:ln>
        </p:spPr>
      </p:sp>
      <p:sp>
        <p:nvSpPr>
          <p:cNvPr id="15" name="tr-192-2"/>
          <p:cNvSpPr/>
          <p:nvPr/>
        </p:nvSpPr>
        <p:spPr>
          <a:xfrm flipH="1">
            <a:off x="2875496" y="1850979"/>
            <a:ext cx="305935" cy="429963"/>
          </a:xfrm>
          <a:prstGeom prst="line">
            <a:avLst/>
          </a:prstGeom>
          <a:noFill/>
          <a:ln w="15875">
            <a:solidFill>
              <a:srgbClr val="A5392E"/>
            </a:solidFill>
            <a:prstDash val="dash"/>
            <a:tailEnd type="triangle"/>
          </a:ln>
        </p:spPr>
      </p:sp>
      <p:sp>
        <p:nvSpPr>
          <p:cNvPr id="16" name="tr-192-3"/>
          <p:cNvSpPr/>
          <p:nvPr/>
        </p:nvSpPr>
        <p:spPr>
          <a:xfrm>
            <a:off x="1775784" y="1850979"/>
            <a:ext cx="537453" cy="16537"/>
          </a:xfrm>
          <a:prstGeom prst="line">
            <a:avLst/>
          </a:prstGeom>
          <a:noFill/>
          <a:ln w="15875">
            <a:solidFill>
              <a:srgbClr val="A5392E"/>
            </a:solidFill>
            <a:prstDash val="dash"/>
            <a:tailEnd type="triangle"/>
          </a:ln>
        </p:spPr>
      </p:sp>
      <p:sp>
        <p:nvSpPr>
          <p:cNvPr id="17" name="tr-192-4"/>
          <p:cNvSpPr/>
          <p:nvPr/>
        </p:nvSpPr>
        <p:spPr>
          <a:xfrm flipV="1">
            <a:off x="1403701" y="2801858"/>
            <a:ext cx="702823" cy="165370"/>
          </a:xfrm>
          <a:prstGeom prst="line">
            <a:avLst/>
          </a:prstGeom>
          <a:noFill/>
          <a:ln w="15875">
            <a:solidFill>
              <a:srgbClr val="A5392E"/>
            </a:solidFill>
            <a:prstDash val="dash"/>
            <a:tailEnd type="triangle"/>
          </a:ln>
        </p:spPr>
      </p:sp>
      <p:sp>
        <p:nvSpPr>
          <p:cNvPr id="18" name="trp-192"/>
          <p:cNvSpPr/>
          <p:nvPr/>
        </p:nvSpPr>
        <p:spPr>
          <a:xfrm flipV="1">
            <a:off x="3082209" y="2975497"/>
            <a:ext cx="909536" cy="702823"/>
          </a:xfrm>
          <a:prstGeom prst="line">
            <a:avLst/>
          </a:prstGeom>
          <a:noFill/>
          <a:ln w="19050">
            <a:solidFill>
              <a:srgbClr val="2E7391"/>
            </a:solidFill>
            <a:prstDash val="dash"/>
            <a:tailEnd type="triangle"/>
          </a:ln>
        </p:spPr>
      </p:sp>
      <p:sp>
        <p:nvSpPr>
          <p:cNvPr id="19"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20"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2"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6"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10126" y="318220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603125"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131330" y="175175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693589"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42134" y="2925885"/>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rompe-zonas clásico — sobrecargar un lado, plantar un hombre en el rincón corto detrás de la última línea, lanzar el poste alto — es exactamente lo que nuestro propio Loader le hace a las zonas. El Tiburón lo sobrevive porque no cuenta cuerpos: los POSEE. Cada jugador de la sobrecarga tiene defensor emparejado, los dos objetivos interiores quedan adelantados, y la recepción profunda de esquina igual camina hacia la trampa.</a:t>
            </a:r>
            <a:endParaRPr lang="en-US" sz="950" dirty="0"/>
          </a:p>
        </p:txBody>
      </p:sp>
      <p:sp>
        <p:nvSpPr>
          <p:cNvPr id="36" name="notebox-192"/>
          <p:cNvSpPr/>
          <p:nvPr/>
        </p:nvSpPr>
        <p:spPr>
          <a:xfrm>
            <a:off x="4911495" y="2606040"/>
            <a:ext cx="3821025" cy="1143000"/>
          </a:xfrm>
          <a:prstGeom prst="roundRect">
            <a:avLst>
              <a:gd name="adj" fmla="val 4800"/>
            </a:avLst>
          </a:prstGeom>
          <a:solidFill>
            <a:srgbClr val="E3EDF2"/>
          </a:solidFill>
          <a:ln/>
        </p:spPr>
      </p:sp>
      <p:sp>
        <p:nvSpPr>
          <p:cNvPr id="37" name="notelbl-19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19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sobrecarga inclina todo a la derecha: ala, esquina, rincón corto, poste alto — cuatro amenazas en un lado. Una zona cuenta y entra en pánico; el emparejamiento solo empareja.</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name="Slide 19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ATAQUE DE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Sobrecarga + Rincón Corto</a:t>
            </a:r>
            <a:endParaRPr lang="en-US" sz="2200" dirty="0"/>
          </a:p>
        </p:txBody>
      </p:sp>
      <p:sp>
        <p:nvSpPr>
          <p:cNvPr id="4" name="ph-19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3-0"/>
          <p:cNvSpPr/>
          <p:nvPr/>
        </p:nvSpPr>
        <p:spPr>
          <a:xfrm flipV="1">
            <a:off x="3785032" y="1975007"/>
            <a:ext cx="198444" cy="1050101"/>
          </a:xfrm>
          <a:prstGeom prst="line">
            <a:avLst/>
          </a:prstGeom>
          <a:noFill/>
          <a:ln w="15875">
            <a:solidFill>
              <a:srgbClr val="A5392E"/>
            </a:solidFill>
            <a:prstDash val="dash"/>
            <a:tailEnd type="triangle"/>
          </a:ln>
        </p:spPr>
      </p:sp>
      <p:sp>
        <p:nvSpPr>
          <p:cNvPr id="14" name="tr-193-1"/>
          <p:cNvSpPr/>
          <p:nvPr/>
        </p:nvSpPr>
        <p:spPr>
          <a:xfrm flipV="1">
            <a:off x="2875496" y="1685609"/>
            <a:ext cx="1050101" cy="595333"/>
          </a:xfrm>
          <a:prstGeom prst="line">
            <a:avLst/>
          </a:prstGeom>
          <a:noFill/>
          <a:ln w="15875">
            <a:solidFill>
              <a:srgbClr val="A5392E"/>
            </a:solidFill>
            <a:prstDash val="dash"/>
            <a:tailEnd type="triangle"/>
          </a:ln>
        </p:spPr>
      </p:sp>
      <p:sp>
        <p:nvSpPr>
          <p:cNvPr id="15" name="tr-193-2"/>
          <p:cNvSpPr/>
          <p:nvPr/>
        </p:nvSpPr>
        <p:spPr>
          <a:xfrm flipV="1">
            <a:off x="2313237" y="1784831"/>
            <a:ext cx="661481" cy="82685"/>
          </a:xfrm>
          <a:prstGeom prst="line">
            <a:avLst/>
          </a:prstGeom>
          <a:noFill/>
          <a:ln w="15875">
            <a:solidFill>
              <a:srgbClr val="A5392E"/>
            </a:solidFill>
            <a:prstDash val="dash"/>
            <a:tailEnd type="triangle"/>
          </a:ln>
        </p:spPr>
      </p:sp>
      <p:sp>
        <p:nvSpPr>
          <p:cNvPr id="16" name="tr-193-3"/>
          <p:cNvSpPr/>
          <p:nvPr/>
        </p:nvSpPr>
        <p:spPr>
          <a:xfrm flipV="1">
            <a:off x="2106525" y="2388432"/>
            <a:ext cx="372083" cy="413426"/>
          </a:xfrm>
          <a:prstGeom prst="line">
            <a:avLst/>
          </a:prstGeom>
          <a:noFill/>
          <a:ln w="15875">
            <a:solidFill>
              <a:srgbClr val="A5392E"/>
            </a:solidFill>
            <a:prstDash val="dash"/>
            <a:tailEnd type="triangle"/>
          </a:ln>
        </p:spPr>
      </p:sp>
      <p:sp>
        <p:nvSpPr>
          <p:cNvPr id="17" name="tr-193-4"/>
          <p:cNvSpPr/>
          <p:nvPr/>
        </p:nvSpPr>
        <p:spPr>
          <a:xfrm flipV="1">
            <a:off x="2892033" y="3091256"/>
            <a:ext cx="248055" cy="206713"/>
          </a:xfrm>
          <a:prstGeom prst="line">
            <a:avLst/>
          </a:prstGeom>
          <a:noFill/>
          <a:ln w="15875">
            <a:solidFill>
              <a:srgbClr val="A5392E"/>
            </a:solidFill>
            <a:prstDash val="dash"/>
            <a:tailEnd type="triangle"/>
          </a:ln>
        </p:spPr>
      </p:sp>
      <p:sp>
        <p:nvSpPr>
          <p:cNvPr id="18" name="trp-193"/>
          <p:cNvSpPr/>
          <p:nvPr/>
        </p:nvSpPr>
        <p:spPr>
          <a:xfrm flipV="1">
            <a:off x="3991745" y="1404479"/>
            <a:ext cx="314203" cy="1571017"/>
          </a:xfrm>
          <a:prstGeom prst="line">
            <a:avLst/>
          </a:prstGeom>
          <a:noFill/>
          <a:ln w="19050">
            <a:solidFill>
              <a:srgbClr val="2E7391"/>
            </a:solidFill>
            <a:prstDash val="dash"/>
            <a:tailEnd type="triangle"/>
          </a:ln>
        </p:spPr>
      </p:sp>
      <p:sp>
        <p:nvSpPr>
          <p:cNvPr id="19"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20"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2"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4"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6"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8"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958181"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296700" y="227267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80156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792811"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3743690" y="15698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rompe-zonas clásico — sobrecargar un lado, plantar un hombre en el rincón corto detrás de la última línea, lanzar el poste alto — es exactamente lo que nuestro propio Loader le hace a las zonas. El Tiburón lo sobrevive porque no cuenta cuerpos: los POSEE. Cada jugador de la sobrecarga tiene defensor emparejado, los dos objetivos interiores quedan adelantados, y la recepción profunda de esquina igual camina hacia la trampa.</a:t>
            </a:r>
            <a:endParaRPr lang="en-US" sz="950" dirty="0"/>
          </a:p>
        </p:txBody>
      </p:sp>
      <p:sp>
        <p:nvSpPr>
          <p:cNvPr id="36" name="notebox-193"/>
          <p:cNvSpPr/>
          <p:nvPr/>
        </p:nvSpPr>
        <p:spPr>
          <a:xfrm>
            <a:off x="4911495" y="2606040"/>
            <a:ext cx="3821025" cy="1143000"/>
          </a:xfrm>
          <a:prstGeom prst="roundRect">
            <a:avLst>
              <a:gd name="adj" fmla="val 4800"/>
            </a:avLst>
          </a:prstGeom>
          <a:solidFill>
            <a:srgbClr val="E3EDF2"/>
          </a:solidFill>
          <a:ln/>
        </p:spPr>
      </p:sp>
      <p:sp>
        <p:nvSpPr>
          <p:cNvPr id="37" name="notelbl-19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8" name="note-19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profunda de esquina — la trampa dispara como siempre, y mira la última línea: el defensor débil cruza a adelantar el rincón corto mientras la trampa cierra. Ambos interiores con dueño, balón acorralado.</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name="Slide 19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ATAQUE DE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Sobrecarga + Rincón Corto</a:t>
            </a:r>
            <a:endParaRPr lang="en-US" sz="2200" dirty="0"/>
          </a:p>
        </p:txBody>
      </p:sp>
      <p:sp>
        <p:nvSpPr>
          <p:cNvPr id="4" name="ph-19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4-0"/>
          <p:cNvSpPr/>
          <p:nvPr/>
        </p:nvSpPr>
        <p:spPr>
          <a:xfrm flipV="1">
            <a:off x="2974718" y="1726951"/>
            <a:ext cx="347277" cy="57880"/>
          </a:xfrm>
          <a:prstGeom prst="line">
            <a:avLst/>
          </a:prstGeom>
          <a:noFill/>
          <a:ln w="15875">
            <a:solidFill>
              <a:srgbClr val="A5392E"/>
            </a:solidFill>
            <a:prstDash val="dash"/>
            <a:tailEnd type="triangle"/>
          </a:ln>
        </p:spPr>
      </p:sp>
      <p:sp>
        <p:nvSpPr>
          <p:cNvPr id="14" name="tr-194-1"/>
          <p:cNvSpPr/>
          <p:nvPr/>
        </p:nvSpPr>
        <p:spPr>
          <a:xfrm flipH="1">
            <a:off x="3685810" y="1685609"/>
            <a:ext cx="239787" cy="124028"/>
          </a:xfrm>
          <a:prstGeom prst="line">
            <a:avLst/>
          </a:prstGeom>
          <a:noFill/>
          <a:ln w="15875">
            <a:solidFill>
              <a:srgbClr val="A5392E"/>
            </a:solidFill>
            <a:prstDash val="dash"/>
            <a:tailEnd type="triangle"/>
          </a:ln>
        </p:spPr>
      </p:sp>
      <p:sp>
        <p:nvSpPr>
          <p:cNvPr id="15" name="tr-194-2"/>
          <p:cNvSpPr/>
          <p:nvPr/>
        </p:nvSpPr>
        <p:spPr>
          <a:xfrm flipV="1">
            <a:off x="2478608" y="2032886"/>
            <a:ext cx="198444" cy="355546"/>
          </a:xfrm>
          <a:prstGeom prst="line">
            <a:avLst/>
          </a:prstGeom>
          <a:noFill/>
          <a:ln w="15875">
            <a:solidFill>
              <a:srgbClr val="A5392E"/>
            </a:solidFill>
            <a:prstDash val="dash"/>
            <a:tailEnd type="triangle"/>
          </a:ln>
        </p:spPr>
      </p:sp>
      <p:sp>
        <p:nvSpPr>
          <p:cNvPr id="16" name="trp-194"/>
          <p:cNvSpPr/>
          <p:nvPr/>
        </p:nvSpPr>
        <p:spPr>
          <a:xfrm flipH="1">
            <a:off x="3661005" y="1404479"/>
            <a:ext cx="644944" cy="124028"/>
          </a:xfrm>
          <a:prstGeom prst="line">
            <a:avLst/>
          </a:prstGeom>
          <a:noFill/>
          <a:ln w="19050">
            <a:solidFill>
              <a:srgbClr val="2E7391"/>
            </a:solidFill>
            <a:prstDash val="dash"/>
            <a:tailEnd type="triangle"/>
          </a:ln>
        </p:spPr>
      </p:sp>
      <p:sp>
        <p:nvSpPr>
          <p:cNvPr id="17"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18"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0"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4"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6"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958181"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495145"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80156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140089" y="16111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3503903"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611394" y="1478896"/>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rompe-zonas clásico — sobrecargar un lado, plantar un hombre en el rincón corto detrás de la última línea, lanzar el poste alto — es exactamente lo que nuestro propio Loader le hace a las zonas. El Tiburón lo sobrevive porque no cuenta cuerpos: los POSEE. Cada jugador de la sobrecarga tiene defensor emparejado, los dos objetivos interiores quedan adelantados, y la recepción profunda de esquina igual camina hacia la trampa.</a:t>
            </a:r>
            <a:endParaRPr lang="en-US" sz="950" dirty="0"/>
          </a:p>
        </p:txBody>
      </p:sp>
      <p:sp>
        <p:nvSpPr>
          <p:cNvPr id="34" name="notebox-194"/>
          <p:cNvSpPr/>
          <p:nvPr/>
        </p:nvSpPr>
        <p:spPr>
          <a:xfrm>
            <a:off x="4911495" y="2606040"/>
            <a:ext cx="3821025" cy="1143000"/>
          </a:xfrm>
          <a:prstGeom prst="roundRect">
            <a:avLst>
              <a:gd name="adj" fmla="val 4800"/>
            </a:avLst>
          </a:prstGeom>
          <a:solidFill>
            <a:srgbClr val="E3EDF2"/>
          </a:solidFill>
          <a:ln/>
        </p:spPr>
      </p:sp>
      <p:sp>
        <p:nvSpPr>
          <p:cNvPr id="35" name="notelbl-19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19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Lo fuerzan al rincón corto igual — y la recepción queda asfixiada: el adelanto se vuelve doble, el aro amurallado, y no hay ángulo a ningún lado. A la sobrecarga se le acabaron los jugadores.</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name="Slide 19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ATAQUE DE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Sobrecarga + Rincón Corto</a:t>
            </a:r>
            <a:endParaRPr lang="en-US" sz="2200" dirty="0"/>
          </a:p>
        </p:txBody>
      </p:sp>
      <p:sp>
        <p:nvSpPr>
          <p:cNvPr id="4" name="ph-19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5-0"/>
          <p:cNvSpPr/>
          <p:nvPr/>
        </p:nvSpPr>
        <p:spPr>
          <a:xfrm flipH="1">
            <a:off x="2933376" y="3091256"/>
            <a:ext cx="206713" cy="372083"/>
          </a:xfrm>
          <a:prstGeom prst="line">
            <a:avLst/>
          </a:prstGeom>
          <a:noFill/>
          <a:ln w="15875">
            <a:solidFill>
              <a:srgbClr val="A5392E"/>
            </a:solidFill>
            <a:prstDash val="dash"/>
            <a:tailEnd type="triangle"/>
          </a:ln>
        </p:spPr>
      </p:sp>
      <p:sp>
        <p:nvSpPr>
          <p:cNvPr id="14" name="tr-195-1"/>
          <p:cNvSpPr/>
          <p:nvPr/>
        </p:nvSpPr>
        <p:spPr>
          <a:xfrm flipH="1">
            <a:off x="3553514" y="1975007"/>
            <a:ext cx="429963" cy="992221"/>
          </a:xfrm>
          <a:prstGeom prst="line">
            <a:avLst/>
          </a:prstGeom>
          <a:noFill/>
          <a:ln w="15875">
            <a:solidFill>
              <a:srgbClr val="A5392E"/>
            </a:solidFill>
            <a:prstDash val="dash"/>
            <a:tailEnd type="triangle"/>
          </a:ln>
        </p:spPr>
      </p:sp>
      <p:sp>
        <p:nvSpPr>
          <p:cNvPr id="15" name="tr-195-2"/>
          <p:cNvSpPr/>
          <p:nvPr/>
        </p:nvSpPr>
        <p:spPr>
          <a:xfrm flipH="1">
            <a:off x="3181431" y="1809637"/>
            <a:ext cx="504379" cy="41343"/>
          </a:xfrm>
          <a:prstGeom prst="line">
            <a:avLst/>
          </a:prstGeom>
          <a:noFill/>
          <a:ln w="15875">
            <a:solidFill>
              <a:srgbClr val="A5392E"/>
            </a:solidFill>
            <a:prstDash val="dash"/>
            <a:tailEnd type="triangle"/>
          </a:ln>
        </p:spPr>
      </p:sp>
      <p:sp>
        <p:nvSpPr>
          <p:cNvPr id="16" name="tr-195-3"/>
          <p:cNvSpPr/>
          <p:nvPr/>
        </p:nvSpPr>
        <p:spPr>
          <a:xfrm flipH="1">
            <a:off x="2478608" y="1726951"/>
            <a:ext cx="843388" cy="90954"/>
          </a:xfrm>
          <a:prstGeom prst="line">
            <a:avLst/>
          </a:prstGeom>
          <a:noFill/>
          <a:ln w="15875">
            <a:solidFill>
              <a:srgbClr val="A5392E"/>
            </a:solidFill>
            <a:prstDash val="dash"/>
          </a:ln>
        </p:spPr>
      </p:sp>
      <p:sp>
        <p:nvSpPr>
          <p:cNvPr id="17" name="tr-195-3"/>
          <p:cNvSpPr/>
          <p:nvPr/>
        </p:nvSpPr>
        <p:spPr>
          <a:xfrm flipH="1">
            <a:off x="1775784" y="1817905"/>
            <a:ext cx="702823" cy="33074"/>
          </a:xfrm>
          <a:prstGeom prst="line">
            <a:avLst/>
          </a:prstGeom>
          <a:noFill/>
          <a:ln w="15875">
            <a:solidFill>
              <a:srgbClr val="A5392E"/>
            </a:solidFill>
            <a:prstDash val="dash"/>
            <a:tailEnd type="triangle"/>
          </a:ln>
        </p:spPr>
      </p:sp>
      <p:sp>
        <p:nvSpPr>
          <p:cNvPr id="18" name="tr-195-4"/>
          <p:cNvSpPr/>
          <p:nvPr/>
        </p:nvSpPr>
        <p:spPr>
          <a:xfrm flipH="1">
            <a:off x="1403701" y="2032886"/>
            <a:ext cx="1273351" cy="934342"/>
          </a:xfrm>
          <a:prstGeom prst="line">
            <a:avLst/>
          </a:prstGeom>
          <a:noFill/>
          <a:ln w="15875">
            <a:solidFill>
              <a:srgbClr val="A5392E"/>
            </a:solidFill>
            <a:prstDash val="dash"/>
            <a:tailEnd type="triangle"/>
          </a:ln>
        </p:spPr>
      </p:sp>
      <p:sp>
        <p:nvSpPr>
          <p:cNvPr id="19" name="trp-195"/>
          <p:cNvSpPr/>
          <p:nvPr/>
        </p:nvSpPr>
        <p:spPr>
          <a:xfrm flipH="1">
            <a:off x="3082209" y="1528507"/>
            <a:ext cx="578796" cy="2149813"/>
          </a:xfrm>
          <a:prstGeom prst="line">
            <a:avLst/>
          </a:prstGeom>
          <a:noFill/>
          <a:ln w="19050">
            <a:solidFill>
              <a:srgbClr val="2E7391"/>
            </a:solidFill>
            <a:prstDash val="dash"/>
            <a:tailEnd type="triangle"/>
          </a:ln>
        </p:spPr>
      </p:sp>
      <p:sp>
        <p:nvSpPr>
          <p:cNvPr id="20" name="!!o1"/>
          <p:cNvSpPr/>
          <p:nvPr/>
        </p:nvSpPr>
        <p:spPr>
          <a:xfrm>
            <a:off x="2867228" y="3645246"/>
            <a:ext cx="214981" cy="214981"/>
          </a:xfrm>
          <a:prstGeom prst="ellipse">
            <a:avLst/>
          </a:prstGeom>
          <a:solidFill>
            <a:srgbClr val="FFFFFF"/>
          </a:solidFill>
          <a:ln w="19050">
            <a:solidFill>
              <a:srgbClr val="14283A"/>
            </a:solidFill>
            <a:prstDash val="solid"/>
          </a:ln>
        </p:spPr>
      </p:sp>
      <p:sp>
        <p:nvSpPr>
          <p:cNvPr id="21" name="!!no1"/>
          <p:cNvSpPr/>
          <p:nvPr/>
        </p:nvSpPr>
        <p:spPr>
          <a:xfrm>
            <a:off x="2867228" y="36452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2" name="!!o2"/>
          <p:cNvSpPr/>
          <p:nvPr/>
        </p:nvSpPr>
        <p:spPr>
          <a:xfrm>
            <a:off x="3776764" y="2942422"/>
            <a:ext cx="214981" cy="214981"/>
          </a:xfrm>
          <a:prstGeom prst="ellipse">
            <a:avLst/>
          </a:prstGeom>
          <a:solidFill>
            <a:srgbClr val="FFFFFF"/>
          </a:solidFill>
          <a:ln w="19050">
            <a:solidFill>
              <a:srgbClr val="14283A"/>
            </a:solidFill>
            <a:prstDash val="solid"/>
          </a:ln>
        </p:spPr>
      </p:sp>
      <p:sp>
        <p:nvSpPr>
          <p:cNvPr id="23" name="!!no2"/>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4" name="!!o3"/>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3"/>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6" name="!!o4"/>
          <p:cNvSpPr/>
          <p:nvPr/>
        </p:nvSpPr>
        <p:spPr>
          <a:xfrm>
            <a:off x="3446023" y="1495433"/>
            <a:ext cx="214981" cy="214981"/>
          </a:xfrm>
          <a:prstGeom prst="ellipse">
            <a:avLst/>
          </a:prstGeom>
          <a:solidFill>
            <a:srgbClr val="FFFFFF"/>
          </a:solidFill>
          <a:ln w="19050">
            <a:solidFill>
              <a:srgbClr val="14283A"/>
            </a:solidFill>
            <a:prstDash val="solid"/>
          </a:ln>
        </p:spPr>
      </p:sp>
      <p:sp>
        <p:nvSpPr>
          <p:cNvPr id="27" name="!!no4"/>
          <p:cNvSpPr/>
          <p:nvPr/>
        </p:nvSpPr>
        <p:spPr>
          <a:xfrm>
            <a:off x="3446023" y="149543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8" name="!!o5"/>
          <p:cNvSpPr/>
          <p:nvPr/>
        </p:nvSpPr>
        <p:spPr>
          <a:xfrm>
            <a:off x="2371117" y="2487654"/>
            <a:ext cx="214981" cy="214981"/>
          </a:xfrm>
          <a:prstGeom prst="ellipse">
            <a:avLst/>
          </a:prstGeom>
          <a:solidFill>
            <a:srgbClr val="FFFFFF"/>
          </a:solidFill>
          <a:ln w="19050">
            <a:solidFill>
              <a:srgbClr val="14283A"/>
            </a:solidFill>
            <a:prstDash val="solid"/>
          </a:ln>
        </p:spPr>
      </p:sp>
      <p:sp>
        <p:nvSpPr>
          <p:cNvPr id="29" name="!!no5"/>
          <p:cNvSpPr/>
          <p:nvPr/>
        </p:nvSpPr>
        <p:spPr>
          <a:xfrm>
            <a:off x="2371117"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0" name="!!d1"/>
          <p:cNvSpPr/>
          <p:nvPr/>
        </p:nvSpPr>
        <p:spPr>
          <a:xfrm>
            <a:off x="2751469" y="33475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1"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2"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3"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4"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5" name="!!ball"/>
          <p:cNvSpPr/>
          <p:nvPr/>
        </p:nvSpPr>
        <p:spPr>
          <a:xfrm>
            <a:off x="3032598" y="3628709"/>
            <a:ext cx="99222" cy="99222"/>
          </a:xfrm>
          <a:prstGeom prst="ellipse">
            <a:avLst/>
          </a:prstGeom>
          <a:solidFill>
            <a:srgbClr val="D9641E"/>
          </a:solidFill>
          <a:ln w="9525">
            <a:solidFill>
              <a:srgbClr val="B04E12"/>
            </a:solidFill>
            <a:prstDash val="solid"/>
          </a:ln>
        </p:spPr>
      </p:sp>
      <p:sp>
        <p:nvSpPr>
          <p:cNvPr id="3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rompe-zonas clásico — sobrecargar un lado, plantar un hombre en el rincón corto detrás de la última línea, lanzar el poste alto — es exactamente lo que nuestro propio Loader le hace a las zonas. El Tiburón lo sobrevive porque no cuenta cuerpos: los POSEE. Cada jugador de la sobrecarga tiene defensor emparejado, los dos objetivos interiores quedan adelantados, y la recepción profunda de esquina igual camina hacia la trampa.</a:t>
            </a:r>
            <a:endParaRPr lang="en-US" sz="950" dirty="0"/>
          </a:p>
        </p:txBody>
      </p:sp>
      <p:sp>
        <p:nvSpPr>
          <p:cNvPr id="37" name="notebox-195"/>
          <p:cNvSpPr/>
          <p:nvPr/>
        </p:nvSpPr>
        <p:spPr>
          <a:xfrm>
            <a:off x="4911495" y="2606040"/>
            <a:ext cx="3821025" cy="1143000"/>
          </a:xfrm>
          <a:prstGeom prst="roundRect">
            <a:avLst>
              <a:gd name="adj" fmla="val 4800"/>
            </a:avLst>
          </a:prstGeom>
          <a:solidFill>
            <a:srgbClr val="E3EDF2"/>
          </a:solidFill>
          <a:ln/>
        </p:spPr>
      </p:sp>
      <p:sp>
        <p:nvSpPr>
          <p:cNvPr id="38" name="notelbl-19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9" name="note-19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de rescate — y el Tiburón RE-EMPAREJA: los defensores corren a casa por la pintura y toman el lugar MÁS CERCANO, no 'el suyo'. La forma se cura con el más próximo. Sobrecarga vencida, ciclo completo.</a:t>
            </a:r>
            <a:endParaRPr lang="en-US" sz="1050" dirty="0"/>
          </a:p>
        </p:txBody>
      </p:sp>
      <p:sp>
        <p:nvSpPr>
          <p:cNvPr id="40" name="kp-19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1" name="kpl-19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sobrecarga supera en número a una ZONA — no puede superar a un emparejamiento. Empareja cada cuerpo; nunca cuentes.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dos interiores quedan adelantados: el poste alto por el guardia que se hunde, el rincón corto por la última línea que cruza.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trampa de esquina profunda dispara igual — la sobrecarga solo metió a su peor pasador dentro de ella.</a:t>
            </a:r>
            <a:endParaRPr lang="en-US" sz="8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name="Slide 19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MOTION DE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Motion y Pantallas</a:t>
            </a:r>
            <a:endParaRPr lang="en-US" sz="2200" dirty="0"/>
          </a:p>
        </p:txBody>
      </p:sp>
      <p:sp>
        <p:nvSpPr>
          <p:cNvPr id="4" name="ph-19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2"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999524"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ataque que el Tiburón debe sobrevivir: equipos que simplemente corren su ofensiva de individual contra él — pantallas bajas, curvas, pasa-y-corta — apostando a que las pantallas vencen zonas. A esta no: las pantallas contra un emparejamiento golpean aire, porque el cortador cambia de zona y simplemente cambia de DUEÑO. El tirador curva por dos pantallas hacia un defensor que ya estaba parado ahí.</a:t>
            </a:r>
            <a:endParaRPr lang="en-US" sz="950" dirty="0"/>
          </a:p>
        </p:txBody>
      </p:sp>
      <p:sp>
        <p:nvSpPr>
          <p:cNvPr id="30" name="notebox-196"/>
          <p:cNvSpPr/>
          <p:nvPr/>
        </p:nvSpPr>
        <p:spPr>
          <a:xfrm>
            <a:off x="4911495" y="2606040"/>
            <a:ext cx="3821025" cy="1143000"/>
          </a:xfrm>
          <a:prstGeom prst="roundRect">
            <a:avLst>
              <a:gd name="adj" fmla="val 4800"/>
            </a:avLst>
          </a:prstGeom>
          <a:solidFill>
            <a:srgbClr val="E3EDF2"/>
          </a:solidFill>
          <a:ln/>
        </p:spPr>
      </p:sp>
      <p:sp>
        <p:nvSpPr>
          <p:cNvPr id="31" name="notelbl-19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19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Scouting contra equipos que juegan ofensiva de individual contra todo. También la mejor repetición diaria: nuestro propio motion contra nuestro propio Tiburón.</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19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MOTION DE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Motion y Pantallas</a:t>
            </a:r>
            <a:endParaRPr lang="en-US" sz="2200" dirty="0"/>
          </a:p>
        </p:txBody>
      </p:sp>
      <p:sp>
        <p:nvSpPr>
          <p:cNvPr id="4" name="ph-19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7-0"/>
          <p:cNvSpPr/>
          <p:nvPr/>
        </p:nvSpPr>
        <p:spPr>
          <a:xfrm>
            <a:off x="3553514" y="2967228"/>
            <a:ext cx="248055" cy="90954"/>
          </a:xfrm>
          <a:prstGeom prst="line">
            <a:avLst/>
          </a:prstGeom>
          <a:noFill/>
          <a:ln w="15875">
            <a:solidFill>
              <a:srgbClr val="A5392E"/>
            </a:solidFill>
            <a:prstDash val="dash"/>
            <a:tailEnd type="triangle"/>
          </a:ln>
        </p:spPr>
      </p:sp>
      <p:sp>
        <p:nvSpPr>
          <p:cNvPr id="14" name="tr-197-1"/>
          <p:cNvSpPr/>
          <p:nvPr/>
        </p:nvSpPr>
        <p:spPr>
          <a:xfrm flipV="1">
            <a:off x="2478608" y="3339311"/>
            <a:ext cx="413426" cy="165370"/>
          </a:xfrm>
          <a:prstGeom prst="line">
            <a:avLst/>
          </a:prstGeom>
          <a:noFill/>
          <a:ln w="15875">
            <a:solidFill>
              <a:srgbClr val="A5392E"/>
            </a:solidFill>
            <a:prstDash val="dash"/>
            <a:tailEnd type="triangle"/>
          </a:ln>
        </p:spPr>
      </p:sp>
      <p:sp>
        <p:nvSpPr>
          <p:cNvPr id="15" name="tr-197-2"/>
          <p:cNvSpPr/>
          <p:nvPr/>
        </p:nvSpPr>
        <p:spPr>
          <a:xfrm flipV="1">
            <a:off x="1403701" y="2884543"/>
            <a:ext cx="578796" cy="82685"/>
          </a:xfrm>
          <a:prstGeom prst="line">
            <a:avLst/>
          </a:prstGeom>
          <a:noFill/>
          <a:ln w="15875">
            <a:solidFill>
              <a:srgbClr val="A5392E"/>
            </a:solidFill>
            <a:prstDash val="dash"/>
            <a:tailEnd type="triangle"/>
          </a:ln>
        </p:spPr>
      </p:sp>
      <p:sp>
        <p:nvSpPr>
          <p:cNvPr id="16" name="tr-197-3"/>
          <p:cNvSpPr/>
          <p:nvPr/>
        </p:nvSpPr>
        <p:spPr>
          <a:xfrm flipH="1">
            <a:off x="3016061" y="1850979"/>
            <a:ext cx="165370" cy="66148"/>
          </a:xfrm>
          <a:prstGeom prst="line">
            <a:avLst/>
          </a:prstGeom>
          <a:noFill/>
          <a:ln w="15875">
            <a:solidFill>
              <a:srgbClr val="A5392E"/>
            </a:solidFill>
            <a:prstDash val="dash"/>
            <a:tailEnd type="triangle"/>
          </a:ln>
        </p:spPr>
      </p:sp>
      <p:sp>
        <p:nvSpPr>
          <p:cNvPr id="17" name="trp-197"/>
          <p:cNvSpPr/>
          <p:nvPr/>
        </p:nvSpPr>
        <p:spPr>
          <a:xfrm flipV="1">
            <a:off x="2586098" y="3016839"/>
            <a:ext cx="1364304" cy="785509"/>
          </a:xfrm>
          <a:prstGeom prst="line">
            <a:avLst/>
          </a:prstGeom>
          <a:noFill/>
          <a:ln w="19050">
            <a:solidFill>
              <a:srgbClr val="2E7391"/>
            </a:solidFill>
            <a:prstDash val="dash"/>
            <a:tailEnd type="triangle"/>
          </a:ln>
        </p:spPr>
      </p:sp>
      <p:sp>
        <p:nvSpPr>
          <p:cNvPr id="18"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1916349" y="1784831"/>
            <a:ext cx="214981" cy="214981"/>
          </a:xfrm>
          <a:prstGeom prst="ellipse">
            <a:avLst/>
          </a:prstGeom>
          <a:solidFill>
            <a:srgbClr val="FFFFFF"/>
          </a:solidFill>
          <a:ln w="19050">
            <a:solidFill>
              <a:srgbClr val="14283A"/>
            </a:solidFill>
            <a:prstDash val="solid"/>
          </a:ln>
        </p:spPr>
      </p:sp>
      <p:sp>
        <p:nvSpPr>
          <p:cNvPr id="27" name="!!no5"/>
          <p:cNvSpPr/>
          <p:nvPr/>
        </p:nvSpPr>
        <p:spPr>
          <a:xfrm>
            <a:off x="1916349"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800590" y="276878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ataque que el Tiburón debe sobrevivir: equipos que simplemente corren su ofensiva de individual contra él — pantallas bajas, curvas, pasa-y-corta — apostando a que las pantallas vencen zonas. A esta no: las pantallas contra un emparejamiento golpean aire, porque el cortador cambia de zona y simplemente cambia de DUEÑO. El tirador curva por dos pantallas hacia un defensor que ya estaba parado ahí.</a:t>
            </a:r>
            <a:endParaRPr lang="en-US" sz="950" dirty="0"/>
          </a:p>
        </p:txBody>
      </p:sp>
      <p:sp>
        <p:nvSpPr>
          <p:cNvPr id="35" name="notebox-197"/>
          <p:cNvSpPr/>
          <p:nvPr/>
        </p:nvSpPr>
        <p:spPr>
          <a:xfrm>
            <a:off x="4911495" y="2606040"/>
            <a:ext cx="3821025" cy="1143000"/>
          </a:xfrm>
          <a:prstGeom prst="roundRect">
            <a:avLst>
              <a:gd name="adj" fmla="val 4800"/>
            </a:avLst>
          </a:prstGeom>
          <a:solidFill>
            <a:srgbClr val="E3EDF2"/>
          </a:solidFill>
          <a:ln/>
        </p:spPr>
      </p:sp>
      <p:sp>
        <p:nvSpPr>
          <p:cNvPr id="36" name="notelbl-19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7" name="note-19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Ofensiva de individual contra el Tiburón: la entrada al ala declara el lado, como siempre — y el lado débil ya está cargando una pantalla baja.</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name="Slide 19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MOTION DE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Motion y Pantallas</a:t>
            </a:r>
            <a:endParaRPr lang="en-US" sz="2200" dirty="0"/>
          </a:p>
        </p:txBody>
      </p:sp>
      <p:sp>
        <p:nvSpPr>
          <p:cNvPr id="4" name="ph-19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8-0"/>
          <p:cNvSpPr/>
          <p:nvPr/>
        </p:nvSpPr>
        <p:spPr>
          <a:xfrm flipH="1">
            <a:off x="1006813" y="1892322"/>
            <a:ext cx="1017027" cy="140565"/>
          </a:xfrm>
          <a:prstGeom prst="line">
            <a:avLst/>
          </a:prstGeom>
          <a:noFill/>
          <a:ln w="44450">
            <a:solidFill>
              <a:srgbClr val="2E7391">
                <a:alpha val="65000"/>
              </a:srgbClr>
            </a:solidFill>
            <a:prstDash val="solid"/>
            <a:tailEnd type="oval"/>
          </a:ln>
        </p:spPr>
      </p:sp>
      <p:sp>
        <p:nvSpPr>
          <p:cNvPr id="14" name="tr-198-1"/>
          <p:cNvSpPr/>
          <p:nvPr/>
        </p:nvSpPr>
        <p:spPr>
          <a:xfrm>
            <a:off x="758757" y="1478896"/>
            <a:ext cx="297666" cy="1099712"/>
          </a:xfrm>
          <a:prstGeom prst="line">
            <a:avLst/>
          </a:prstGeom>
          <a:noFill/>
          <a:ln w="19050">
            <a:solidFill>
              <a:srgbClr val="14283A"/>
            </a:solidFill>
            <a:prstDash val="solid"/>
          </a:ln>
        </p:spPr>
      </p:sp>
      <p:sp>
        <p:nvSpPr>
          <p:cNvPr id="15" name="tr-198-1"/>
          <p:cNvSpPr/>
          <p:nvPr/>
        </p:nvSpPr>
        <p:spPr>
          <a:xfrm>
            <a:off x="1056424" y="2578608"/>
            <a:ext cx="140565" cy="388620"/>
          </a:xfrm>
          <a:prstGeom prst="line">
            <a:avLst/>
          </a:prstGeom>
          <a:noFill/>
          <a:ln w="19050">
            <a:solidFill>
              <a:srgbClr val="14283A"/>
            </a:solidFill>
            <a:prstDash val="solid"/>
            <a:tailEnd type="triangle"/>
          </a:ln>
        </p:spPr>
      </p:sp>
      <p:sp>
        <p:nvSpPr>
          <p:cNvPr id="16" name="tr-198-2"/>
          <p:cNvSpPr/>
          <p:nvPr/>
        </p:nvSpPr>
        <p:spPr>
          <a:xfrm flipH="1">
            <a:off x="1287942" y="2884543"/>
            <a:ext cx="694555" cy="41343"/>
          </a:xfrm>
          <a:prstGeom prst="line">
            <a:avLst/>
          </a:prstGeom>
          <a:noFill/>
          <a:ln w="15875">
            <a:solidFill>
              <a:srgbClr val="A5392E"/>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089498" y="2859737"/>
            <a:ext cx="214981" cy="214981"/>
          </a:xfrm>
          <a:prstGeom prst="ellipse">
            <a:avLst/>
          </a:prstGeom>
          <a:solidFill>
            <a:srgbClr val="FFFFFF"/>
          </a:solidFill>
          <a:ln w="19050">
            <a:solidFill>
              <a:srgbClr val="14283A"/>
            </a:solidFill>
            <a:prstDash val="solid"/>
          </a:ln>
        </p:spPr>
      </p:sp>
      <p:sp>
        <p:nvSpPr>
          <p:cNvPr id="24" name="!!no4"/>
          <p:cNvSpPr/>
          <p:nvPr/>
        </p:nvSpPr>
        <p:spPr>
          <a:xfrm>
            <a:off x="108949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899322" y="1925396"/>
            <a:ext cx="214981" cy="214981"/>
          </a:xfrm>
          <a:prstGeom prst="ellipse">
            <a:avLst/>
          </a:prstGeom>
          <a:solidFill>
            <a:srgbClr val="FFFFFF"/>
          </a:solidFill>
          <a:ln w="19050">
            <a:solidFill>
              <a:srgbClr val="14283A"/>
            </a:solidFill>
            <a:prstDash val="solid"/>
          </a:ln>
        </p:spPr>
      </p:sp>
      <p:sp>
        <p:nvSpPr>
          <p:cNvPr id="26" name="!!no5"/>
          <p:cNvSpPr/>
          <p:nvPr/>
        </p:nvSpPr>
        <p:spPr>
          <a:xfrm>
            <a:off x="899322" y="192539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106035" y="281012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593877" y="173522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ataque que el Tiburón debe sobrevivir: equipos que simplemente corren su ofensiva de individual contra él — pantallas bajas, curvas, pasa-y-corta — apostando a que las pantallas vencen zonas. A esta no: las pantallas contra un emparejamiento golpean aire, porque el cortador cambia de zona y simplemente cambia de DUEÑO. El tirador curva por dos pantallas hacia un defensor que ya estaba parado ahí.</a:t>
            </a:r>
            <a:endParaRPr lang="en-US" sz="950" dirty="0"/>
          </a:p>
        </p:txBody>
      </p:sp>
      <p:sp>
        <p:nvSpPr>
          <p:cNvPr id="34" name="notebox-198"/>
          <p:cNvSpPr/>
          <p:nvPr/>
        </p:nvSpPr>
        <p:spPr>
          <a:xfrm>
            <a:off x="4911495" y="2606040"/>
            <a:ext cx="3821025" cy="1143000"/>
          </a:xfrm>
          <a:prstGeom prst="roundRect">
            <a:avLst>
              <a:gd name="adj" fmla="val 4800"/>
            </a:avLst>
          </a:prstGeom>
          <a:solidFill>
            <a:srgbClr val="E3EDF2"/>
          </a:solidFill>
          <a:ln/>
        </p:spPr>
      </p:sp>
      <p:sp>
        <p:nvSpPr>
          <p:cNvPr id="35" name="notelbl-19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19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pantalla baja llega — y golpea AIRE: el que curva cambia de zona, así que cambia de dueño. d2 ya espera en el ala; d4 empareja al pantallador que se desliza. Nadie persiguió nada.</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name="Slide 19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MOTION DE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Motion y Pantallas</a:t>
            </a:r>
            <a:endParaRPr lang="en-US" sz="2200" dirty="0"/>
          </a:p>
        </p:txBody>
      </p:sp>
      <p:sp>
        <p:nvSpPr>
          <p:cNvPr id="4" name="ph-19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199-0"/>
          <p:cNvSpPr/>
          <p:nvPr/>
        </p:nvSpPr>
        <p:spPr>
          <a:xfrm flipV="1">
            <a:off x="1006813" y="1917127"/>
            <a:ext cx="545722" cy="115759"/>
          </a:xfrm>
          <a:prstGeom prst="line">
            <a:avLst/>
          </a:prstGeom>
          <a:noFill/>
          <a:ln w="19050">
            <a:solidFill>
              <a:srgbClr val="14283A"/>
            </a:solidFill>
            <a:prstDash val="solid"/>
            <a:tailEnd type="triangle"/>
          </a:ln>
        </p:spPr>
      </p:sp>
      <p:sp>
        <p:nvSpPr>
          <p:cNvPr id="14" name="tr-199-1"/>
          <p:cNvSpPr/>
          <p:nvPr/>
        </p:nvSpPr>
        <p:spPr>
          <a:xfrm flipH="1">
            <a:off x="1635220" y="1850979"/>
            <a:ext cx="140565" cy="82685"/>
          </a:xfrm>
          <a:prstGeom prst="line">
            <a:avLst/>
          </a:prstGeom>
          <a:noFill/>
          <a:ln w="15875">
            <a:solidFill>
              <a:srgbClr val="A5392E"/>
            </a:solidFill>
            <a:prstDash val="dash"/>
            <a:tailEnd type="triangle"/>
          </a:ln>
        </p:spPr>
      </p:sp>
      <p:sp>
        <p:nvSpPr>
          <p:cNvPr id="15" name="trp-199"/>
          <p:cNvSpPr/>
          <p:nvPr/>
        </p:nvSpPr>
        <p:spPr>
          <a:xfrm flipH="1">
            <a:off x="2586098" y="3016839"/>
            <a:ext cx="1364304" cy="785509"/>
          </a:xfrm>
          <a:prstGeom prst="line">
            <a:avLst/>
          </a:prstGeom>
          <a:noFill/>
          <a:ln w="19050">
            <a:solidFill>
              <a:srgbClr val="2E7391"/>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1089498" y="2859737"/>
            <a:ext cx="214981" cy="214981"/>
          </a:xfrm>
          <a:prstGeom prst="ellipse">
            <a:avLst/>
          </a:prstGeom>
          <a:solidFill>
            <a:srgbClr val="FFFFFF"/>
          </a:solidFill>
          <a:ln w="19050">
            <a:solidFill>
              <a:srgbClr val="14283A"/>
            </a:solidFill>
            <a:prstDash val="solid"/>
          </a:ln>
        </p:spPr>
      </p:sp>
      <p:sp>
        <p:nvSpPr>
          <p:cNvPr id="23" name="!!no4"/>
          <p:cNvSpPr/>
          <p:nvPr/>
        </p:nvSpPr>
        <p:spPr>
          <a:xfrm>
            <a:off x="108949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1445044" y="1809637"/>
            <a:ext cx="214981" cy="214981"/>
          </a:xfrm>
          <a:prstGeom prst="ellipse">
            <a:avLst/>
          </a:prstGeom>
          <a:solidFill>
            <a:srgbClr val="FFFFFF"/>
          </a:solidFill>
          <a:ln w="19050">
            <a:solidFill>
              <a:srgbClr val="14283A"/>
            </a:solidFill>
            <a:prstDash val="solid"/>
          </a:ln>
        </p:spPr>
      </p:sp>
      <p:sp>
        <p:nvSpPr>
          <p:cNvPr id="25" name="!!no5"/>
          <p:cNvSpPr/>
          <p:nvPr/>
        </p:nvSpPr>
        <p:spPr>
          <a:xfrm>
            <a:off x="1445044"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106035" y="281012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619662"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453312"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ataque que el Tiburón debe sobrevivir: equipos que simplemente corren su ofensiva de individual contra él — pantallas bajas, curvas, pasa-y-corta — apostando a que las pantallas vencen zonas. A esta no: las pantallas contra un emparejamiento golpean aire, porque el cortador cambia de zona y simplemente cambia de DUEÑO. El tirador curva por dos pantallas hacia un defensor que ya estaba parado ahí.</a:t>
            </a:r>
            <a:endParaRPr lang="en-US" sz="950" dirty="0"/>
          </a:p>
        </p:txBody>
      </p:sp>
      <p:sp>
        <p:nvSpPr>
          <p:cNvPr id="33" name="notebox-199"/>
          <p:cNvSpPr/>
          <p:nvPr/>
        </p:nvSpPr>
        <p:spPr>
          <a:xfrm>
            <a:off x="4911495" y="2606040"/>
            <a:ext cx="3821025" cy="1143000"/>
          </a:xfrm>
          <a:prstGeom prst="roundRect">
            <a:avLst>
              <a:gd name="adj" fmla="val 4800"/>
            </a:avLst>
          </a:prstGeom>
          <a:solidFill>
            <a:srgbClr val="E3EDF2"/>
          </a:solidFill>
          <a:ln/>
        </p:spPr>
      </p:sp>
      <p:sp>
        <p:nvSpPr>
          <p:cNvPr id="34" name="notelbl-19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19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se desliza al carril — emparejado por la última línea como todo cortador. Dos pantallas gastadas, cero ventajas creadas.</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name="Slide 20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MOTION DE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Motion y Pantallas</a:t>
            </a:r>
            <a:endParaRPr lang="en-US" sz="2200" dirty="0"/>
          </a:p>
        </p:txBody>
      </p:sp>
      <p:sp>
        <p:nvSpPr>
          <p:cNvPr id="4" name="ph-20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0-0"/>
          <p:cNvSpPr/>
          <p:nvPr/>
        </p:nvSpPr>
        <p:spPr>
          <a:xfrm flipH="1">
            <a:off x="1238331" y="2925885"/>
            <a:ext cx="49611" cy="107491"/>
          </a:xfrm>
          <a:prstGeom prst="line">
            <a:avLst/>
          </a:prstGeom>
          <a:noFill/>
          <a:ln w="15875">
            <a:solidFill>
              <a:srgbClr val="A5392E"/>
            </a:solidFill>
            <a:prstDash val="dash"/>
            <a:tailEnd type="triangle"/>
          </a:ln>
        </p:spPr>
      </p:sp>
      <p:sp>
        <p:nvSpPr>
          <p:cNvPr id="14" name="tr-200-1"/>
          <p:cNvSpPr/>
          <p:nvPr/>
        </p:nvSpPr>
        <p:spPr>
          <a:xfrm flipH="1">
            <a:off x="2519950" y="3339311"/>
            <a:ext cx="372083" cy="206713"/>
          </a:xfrm>
          <a:prstGeom prst="line">
            <a:avLst/>
          </a:prstGeom>
          <a:noFill/>
          <a:ln w="15875">
            <a:solidFill>
              <a:srgbClr val="A5392E"/>
            </a:solidFill>
            <a:prstDash val="dash"/>
          </a:ln>
        </p:spPr>
      </p:sp>
      <p:sp>
        <p:nvSpPr>
          <p:cNvPr id="15" name="tr-200-1"/>
          <p:cNvSpPr/>
          <p:nvPr/>
        </p:nvSpPr>
        <p:spPr>
          <a:xfrm flipH="1" flipV="1">
            <a:off x="2230552" y="3240089"/>
            <a:ext cx="289398" cy="305935"/>
          </a:xfrm>
          <a:prstGeom prst="line">
            <a:avLst/>
          </a:prstGeom>
          <a:noFill/>
          <a:ln w="15875">
            <a:solidFill>
              <a:srgbClr val="A5392E"/>
            </a:solidFill>
            <a:prstDash val="dash"/>
            <a:tailEnd type="triangle"/>
          </a:ln>
        </p:spPr>
      </p:sp>
      <p:sp>
        <p:nvSpPr>
          <p:cNvPr id="16" name="tr-200-2"/>
          <p:cNvSpPr/>
          <p:nvPr/>
        </p:nvSpPr>
        <p:spPr>
          <a:xfrm flipH="1" flipV="1">
            <a:off x="3388144" y="2992034"/>
            <a:ext cx="413426" cy="66148"/>
          </a:xfrm>
          <a:prstGeom prst="line">
            <a:avLst/>
          </a:prstGeom>
          <a:noFill/>
          <a:ln w="15875">
            <a:solidFill>
              <a:srgbClr val="A5392E"/>
            </a:solidFill>
            <a:prstDash val="dash"/>
            <a:tailEnd type="triangle"/>
          </a:ln>
        </p:spPr>
      </p:sp>
      <p:sp>
        <p:nvSpPr>
          <p:cNvPr id="17" name="trp-200"/>
          <p:cNvSpPr/>
          <p:nvPr/>
        </p:nvSpPr>
        <p:spPr>
          <a:xfrm flipH="1" flipV="1">
            <a:off x="1304479" y="2892811"/>
            <a:ext cx="1281619" cy="909536"/>
          </a:xfrm>
          <a:prstGeom prst="line">
            <a:avLst/>
          </a:prstGeom>
          <a:noFill/>
          <a:ln w="19050">
            <a:solidFill>
              <a:srgbClr val="2E7391"/>
            </a:solidFill>
            <a:prstDash val="dash"/>
            <a:tailEnd type="triangle"/>
          </a:ln>
        </p:spPr>
      </p:sp>
      <p:sp>
        <p:nvSpPr>
          <p:cNvPr id="18"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1089498" y="2859737"/>
            <a:ext cx="214981" cy="214981"/>
          </a:xfrm>
          <a:prstGeom prst="ellipse">
            <a:avLst/>
          </a:prstGeom>
          <a:solidFill>
            <a:srgbClr val="FFFFFF"/>
          </a:solidFill>
          <a:ln w="19050">
            <a:solidFill>
              <a:srgbClr val="14283A"/>
            </a:solidFill>
            <a:prstDash val="solid"/>
          </a:ln>
        </p:spPr>
      </p:sp>
      <p:sp>
        <p:nvSpPr>
          <p:cNvPr id="25" name="!!no4"/>
          <p:cNvSpPr/>
          <p:nvPr/>
        </p:nvSpPr>
        <p:spPr>
          <a:xfrm>
            <a:off x="1089498" y="28597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1445044" y="1809637"/>
            <a:ext cx="214981" cy="214981"/>
          </a:xfrm>
          <a:prstGeom prst="ellipse">
            <a:avLst/>
          </a:prstGeom>
          <a:solidFill>
            <a:srgbClr val="FFFFFF"/>
          </a:solidFill>
          <a:ln w="19050">
            <a:solidFill>
              <a:srgbClr val="14283A"/>
            </a:solidFill>
            <a:prstDash val="solid"/>
          </a:ln>
        </p:spPr>
      </p:sp>
      <p:sp>
        <p:nvSpPr>
          <p:cNvPr id="27" name="!!no5"/>
          <p:cNvSpPr/>
          <p:nvPr/>
        </p:nvSpPr>
        <p:spPr>
          <a:xfrm>
            <a:off x="1445044"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2048645"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056424" y="29176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206237" y="287627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453312"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1254868" y="2843200"/>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ataque que el Tiburón debe sobrevivir: equipos que simplemente corren su ofensiva de individual contra él — pantallas bajas, curvas, pasa-y-corta — apostando a que las pantallas vencen zonas. A esta no: las pantallas contra un emparejamiento golpean aire, porque el cortador cambia de zona y simplemente cambia de DUEÑO. El tirador curva por dos pantallas hacia un defensor que ya estaba parado ahí.</a:t>
            </a:r>
            <a:endParaRPr lang="en-US" sz="950" dirty="0"/>
          </a:p>
        </p:txBody>
      </p:sp>
      <p:sp>
        <p:nvSpPr>
          <p:cNvPr id="35" name="notebox-200"/>
          <p:cNvSpPr/>
          <p:nvPr/>
        </p:nvSpPr>
        <p:spPr>
          <a:xfrm>
            <a:off x="4911495" y="2606040"/>
            <a:ext cx="3821025" cy="1143000"/>
          </a:xfrm>
          <a:prstGeom prst="roundRect">
            <a:avLst>
              <a:gd name="adj" fmla="val 4800"/>
            </a:avLst>
          </a:prstGeom>
          <a:solidFill>
            <a:srgbClr val="E3EDF2"/>
          </a:solidFill>
          <a:ln/>
        </p:spPr>
      </p:sp>
      <p:sp>
        <p:nvSpPr>
          <p:cNvPr id="36" name="notelbl-20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7" name="note-20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Reversión al que curvó — su dueño cierra CORTO, porque nunca dejó el área. No puedes pantallear a una defensa que es dueña de su suelo.</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name="Slide 20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PAQUETE TIBURÓN  ·  VS MOTION DE PANTALLAS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Tiburón 3-2 — vs Motion y Pantallas</a:t>
            </a:r>
            <a:endParaRPr lang="en-US" sz="2200" dirty="0"/>
          </a:p>
        </p:txBody>
      </p:sp>
      <p:sp>
        <p:nvSpPr>
          <p:cNvPr id="4" name="ph-20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1-0"/>
          <p:cNvSpPr/>
          <p:nvPr/>
        </p:nvSpPr>
        <p:spPr>
          <a:xfrm flipV="1">
            <a:off x="1196989" y="2694367"/>
            <a:ext cx="438231" cy="272861"/>
          </a:xfrm>
          <a:prstGeom prst="line">
            <a:avLst/>
          </a:prstGeom>
          <a:noFill/>
          <a:ln w="19050">
            <a:solidFill>
              <a:srgbClr val="14283A"/>
            </a:solidFill>
            <a:prstDash val="sysDot"/>
          </a:ln>
        </p:spPr>
      </p:sp>
      <p:sp>
        <p:nvSpPr>
          <p:cNvPr id="14" name="tr-201-0"/>
          <p:cNvSpPr/>
          <p:nvPr/>
        </p:nvSpPr>
        <p:spPr>
          <a:xfrm flipV="1">
            <a:off x="1635220" y="2446312"/>
            <a:ext cx="330740" cy="248055"/>
          </a:xfrm>
          <a:prstGeom prst="line">
            <a:avLst/>
          </a:prstGeom>
          <a:noFill/>
          <a:ln w="19050">
            <a:solidFill>
              <a:srgbClr val="14283A"/>
            </a:solidFill>
            <a:prstDash val="sysDot"/>
            <a:tailEnd type="triangle"/>
          </a:ln>
        </p:spPr>
      </p:sp>
      <p:sp>
        <p:nvSpPr>
          <p:cNvPr id="15" name="tr-201-1"/>
          <p:cNvSpPr/>
          <p:nvPr/>
        </p:nvSpPr>
        <p:spPr>
          <a:xfrm flipH="1" flipV="1">
            <a:off x="2180941" y="3074719"/>
            <a:ext cx="49611" cy="165370"/>
          </a:xfrm>
          <a:prstGeom prst="line">
            <a:avLst/>
          </a:prstGeom>
          <a:noFill/>
          <a:ln w="15875">
            <a:solidFill>
              <a:srgbClr val="A5392E"/>
            </a:solidFill>
            <a:prstDash val="dash"/>
            <a:tailEnd type="triangle"/>
          </a:ln>
        </p:spPr>
      </p:sp>
      <p:sp>
        <p:nvSpPr>
          <p:cNvPr id="16" name="tr-201-2"/>
          <p:cNvSpPr/>
          <p:nvPr/>
        </p:nvSpPr>
        <p:spPr>
          <a:xfrm>
            <a:off x="1635220" y="1933664"/>
            <a:ext cx="396889" cy="214981"/>
          </a:xfrm>
          <a:prstGeom prst="line">
            <a:avLst/>
          </a:prstGeom>
          <a:noFill/>
          <a:ln w="15875">
            <a:solidFill>
              <a:srgbClr val="A5392E"/>
            </a:solidFill>
            <a:prstDash val="dash"/>
            <a:tailEnd type="triangle"/>
          </a:ln>
        </p:spPr>
      </p:sp>
      <p:sp>
        <p:nvSpPr>
          <p:cNvPr id="17" name="trp-201"/>
          <p:cNvSpPr/>
          <p:nvPr/>
        </p:nvSpPr>
        <p:spPr>
          <a:xfrm>
            <a:off x="2073451" y="2371895"/>
            <a:ext cx="512648" cy="1430452"/>
          </a:xfrm>
          <a:prstGeom prst="line">
            <a:avLst/>
          </a:prstGeom>
          <a:noFill/>
          <a:ln w="19050">
            <a:solidFill>
              <a:srgbClr val="2E7391"/>
            </a:solidFill>
            <a:prstDash val="dash"/>
            <a:tailEnd type="triangle"/>
          </a:ln>
        </p:spPr>
      </p:sp>
      <p:sp>
        <p:nvSpPr>
          <p:cNvPr id="18"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9"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1858469" y="2338821"/>
            <a:ext cx="214981" cy="214981"/>
          </a:xfrm>
          <a:prstGeom prst="ellipse">
            <a:avLst/>
          </a:prstGeom>
          <a:solidFill>
            <a:srgbClr val="FFFFFF"/>
          </a:solidFill>
          <a:ln w="19050">
            <a:solidFill>
              <a:srgbClr val="14283A"/>
            </a:solidFill>
            <a:prstDash val="solid"/>
          </a:ln>
        </p:spPr>
      </p:sp>
      <p:sp>
        <p:nvSpPr>
          <p:cNvPr id="25" name="!!no4"/>
          <p:cNvSpPr/>
          <p:nvPr/>
        </p:nvSpPr>
        <p:spPr>
          <a:xfrm>
            <a:off x="1858469" y="233882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1445044" y="1809637"/>
            <a:ext cx="214981" cy="214981"/>
          </a:xfrm>
          <a:prstGeom prst="ellipse">
            <a:avLst/>
          </a:prstGeom>
          <a:solidFill>
            <a:srgbClr val="FFFFFF"/>
          </a:solidFill>
          <a:ln w="19050">
            <a:solidFill>
              <a:srgbClr val="14283A"/>
            </a:solidFill>
            <a:prstDash val="solid"/>
          </a:ln>
        </p:spPr>
      </p:sp>
      <p:sp>
        <p:nvSpPr>
          <p:cNvPr id="27" name="!!no5"/>
          <p:cNvSpPr/>
          <p:nvPr/>
        </p:nvSpPr>
        <p:spPr>
          <a:xfrm>
            <a:off x="1445044" y="180963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1999034" y="29589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056424" y="29176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206237" y="287627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1850201" y="203288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834154" y="18013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ataque que el Tiburón debe sobrevivir: equipos que simplemente corren su ofensiva de individual contra él — pantallas bajas, curvas, pasa-y-corta — apostando a que las pantallas vencen zonas. A esta no: las pantallas contra un emparejamiento golpean aire, porque el cortador cambia de zona y simplemente cambia de DUEÑO. El tirador curva por dos pantallas hacia un defensor que ya estaba parado ahí.</a:t>
            </a:r>
            <a:endParaRPr lang="en-US" sz="950" dirty="0"/>
          </a:p>
        </p:txBody>
      </p:sp>
      <p:sp>
        <p:nvSpPr>
          <p:cNvPr id="35" name="notebox-201"/>
          <p:cNvSpPr/>
          <p:nvPr/>
        </p:nvSpPr>
        <p:spPr>
          <a:xfrm>
            <a:off x="4911495" y="2606040"/>
            <a:ext cx="3821025" cy="1143000"/>
          </a:xfrm>
          <a:prstGeom prst="roundRect">
            <a:avLst>
              <a:gd name="adj" fmla="val 4800"/>
            </a:avLst>
          </a:prstGeom>
          <a:solidFill>
            <a:srgbClr val="E3EDF2"/>
          </a:solidFill>
          <a:ln/>
        </p:spPr>
      </p:sp>
      <p:sp>
        <p:nvSpPr>
          <p:cNvPr id="36" name="notelbl-20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7" name="note-20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drive choca con la misma pared que todo set: el dueño acompaña, el nail excava, la última línea adelanta. Descarga forzada, todos re-emparejan — PnR, sobrecarga, motion: las reglas nunca cambiaron. Ese es el Tiburón.</a:t>
            </a:r>
            <a:endParaRPr lang="en-US" sz="1050" dirty="0"/>
          </a:p>
        </p:txBody>
      </p:sp>
      <p:sp>
        <p:nvSpPr>
          <p:cNvPr id="38" name="kp-20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9" name="kpl-20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pantallas golpean aire: nunca persigas a un cortador por una pantalla — cambia de zona, cambia de dueño. Canta el relevo FUERTE.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pantallador que se desliza es el peligro real — la última línea empareja cada deslizamiento como un corte.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cierres salen del dueño del área de la recepción, así que son cortos por definición — los drives chocan con la misma pared que todo set.</a:t>
            </a:r>
            <a:endParaRPr lang="en-US" sz="8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name="Slide 20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20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4"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16"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18"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0"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d1"/>
          <p:cNvSpPr/>
          <p:nvPr/>
        </p:nvSpPr>
        <p:spPr>
          <a:xfrm>
            <a:off x="1701368"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2" name="!!d2"/>
          <p:cNvSpPr/>
          <p:nvPr/>
        </p:nvSpPr>
        <p:spPr>
          <a:xfrm>
            <a:off x="2478608" y="32648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3" name="!!d3"/>
          <p:cNvSpPr/>
          <p:nvPr/>
        </p:nvSpPr>
        <p:spPr>
          <a:xfrm>
            <a:off x="2858959"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4" name="!!d4"/>
          <p:cNvSpPr/>
          <p:nvPr/>
        </p:nvSpPr>
        <p:spPr>
          <a:xfrm>
            <a:off x="1155646"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5" name="!!ball"/>
          <p:cNvSpPr/>
          <p:nvPr/>
        </p:nvSpPr>
        <p:spPr>
          <a:xfrm>
            <a:off x="1875006" y="3670051"/>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27" name="notebox-202"/>
          <p:cNvSpPr/>
          <p:nvPr/>
        </p:nvSpPr>
        <p:spPr>
          <a:xfrm>
            <a:off x="4911495" y="2606040"/>
            <a:ext cx="3821025" cy="1143000"/>
          </a:xfrm>
          <a:prstGeom prst="roundRect">
            <a:avLst>
              <a:gd name="adj" fmla="val 4800"/>
            </a:avLst>
          </a:prstGeom>
          <a:solidFill>
            <a:srgbClr val="E3EDF2"/>
          </a:solidFill>
          <a:ln/>
        </p:spPr>
      </p:sp>
      <p:sp>
        <p:nvSpPr>
          <p:cNvPr id="28" name="notelbl-20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9" name="note-20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Cada práctica. Primero solo pases (posiciones), luego drives en vivo (ayudar y recuperar), luego totalmente en vivo con marcador.</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name="Slide 20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20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3-0"/>
          <p:cNvSpPr/>
          <p:nvPr/>
        </p:nvSpPr>
        <p:spPr>
          <a:xfrm flipV="1">
            <a:off x="1883275" y="3380654"/>
            <a:ext cx="496111" cy="190176"/>
          </a:xfrm>
          <a:prstGeom prst="line">
            <a:avLst/>
          </a:prstGeom>
          <a:noFill/>
          <a:ln w="15875">
            <a:solidFill>
              <a:srgbClr val="A5392E"/>
            </a:solidFill>
            <a:prstDash val="dash"/>
            <a:tailEnd type="triangle"/>
          </a:ln>
        </p:spPr>
      </p:sp>
      <p:sp>
        <p:nvSpPr>
          <p:cNvPr id="14" name="tr-203-1"/>
          <p:cNvSpPr/>
          <p:nvPr/>
        </p:nvSpPr>
        <p:spPr>
          <a:xfrm>
            <a:off x="2660515" y="3380654"/>
            <a:ext cx="413426" cy="190176"/>
          </a:xfrm>
          <a:prstGeom prst="line">
            <a:avLst/>
          </a:prstGeom>
          <a:noFill/>
          <a:ln w="15875">
            <a:solidFill>
              <a:srgbClr val="A5392E"/>
            </a:solidFill>
            <a:prstDash val="dash"/>
            <a:tailEnd type="triangle"/>
          </a:ln>
        </p:spPr>
      </p:sp>
      <p:sp>
        <p:nvSpPr>
          <p:cNvPr id="15" name="tr-203-2"/>
          <p:cNvSpPr/>
          <p:nvPr/>
        </p:nvSpPr>
        <p:spPr>
          <a:xfrm>
            <a:off x="3040866" y="2719173"/>
            <a:ext cx="529185" cy="388620"/>
          </a:xfrm>
          <a:prstGeom prst="line">
            <a:avLst/>
          </a:prstGeom>
          <a:noFill/>
          <a:ln w="15875">
            <a:solidFill>
              <a:srgbClr val="A5392E"/>
            </a:solidFill>
            <a:prstDash val="dash"/>
            <a:tailEnd type="triangle"/>
          </a:ln>
        </p:spPr>
      </p:sp>
      <p:sp>
        <p:nvSpPr>
          <p:cNvPr id="16" name="tr-203-3"/>
          <p:cNvSpPr/>
          <p:nvPr/>
        </p:nvSpPr>
        <p:spPr>
          <a:xfrm flipV="1">
            <a:off x="1337553" y="2909348"/>
            <a:ext cx="686286" cy="347277"/>
          </a:xfrm>
          <a:prstGeom prst="line">
            <a:avLst/>
          </a:prstGeom>
          <a:noFill/>
          <a:ln w="15875">
            <a:solidFill>
              <a:srgbClr val="A5392E"/>
            </a:solidFill>
            <a:prstDash val="dash"/>
            <a:tailEnd type="triangle"/>
          </a:ln>
        </p:spPr>
      </p:sp>
      <p:sp>
        <p:nvSpPr>
          <p:cNvPr id="17" name="trp-203"/>
          <p:cNvSpPr/>
          <p:nvPr/>
        </p:nvSpPr>
        <p:spPr>
          <a:xfrm>
            <a:off x="1924617" y="3719662"/>
            <a:ext cx="1322962" cy="0"/>
          </a:xfrm>
          <a:prstGeom prst="line">
            <a:avLst/>
          </a:prstGeom>
          <a:noFill/>
          <a:ln w="19050">
            <a:solidFill>
              <a:srgbClr val="2E7391"/>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23"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2197478" y="32648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892033" y="345507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388144" y="299203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841932" y="279358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2" name="notebox-203"/>
          <p:cNvSpPr/>
          <p:nvPr/>
        </p:nvSpPr>
        <p:spPr>
          <a:xfrm>
            <a:off x="4911495" y="2606040"/>
            <a:ext cx="3821025" cy="1143000"/>
          </a:xfrm>
          <a:prstGeom prst="roundRect">
            <a:avLst>
              <a:gd name="adj" fmla="val 4800"/>
            </a:avLst>
          </a:prstGeom>
          <a:solidFill>
            <a:srgbClr val="E3EDF2"/>
          </a:solidFill>
          <a:ln/>
        </p:spPr>
      </p:sp>
      <p:sp>
        <p:nvSpPr>
          <p:cNvPr id="33" name="notelbl-20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4" name="note-20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Pase en el aire — los cuatro defensores se mueven a la vez: nueva presión, nuevos espacios, nueva ayuda.</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name="Slide 20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20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4-0"/>
          <p:cNvSpPr/>
          <p:nvPr/>
        </p:nvSpPr>
        <p:spPr>
          <a:xfrm flipV="1">
            <a:off x="3570051" y="3091256"/>
            <a:ext cx="314203" cy="16537"/>
          </a:xfrm>
          <a:prstGeom prst="line">
            <a:avLst/>
          </a:prstGeom>
          <a:noFill/>
          <a:ln w="15875">
            <a:solidFill>
              <a:srgbClr val="A5392E"/>
            </a:solidFill>
            <a:prstDash val="dash"/>
            <a:tailEnd type="triangle"/>
          </a:ln>
        </p:spPr>
      </p:sp>
      <p:sp>
        <p:nvSpPr>
          <p:cNvPr id="14" name="tr-204-1"/>
          <p:cNvSpPr/>
          <p:nvPr/>
        </p:nvSpPr>
        <p:spPr>
          <a:xfrm flipV="1">
            <a:off x="3073940" y="3273163"/>
            <a:ext cx="248055" cy="297666"/>
          </a:xfrm>
          <a:prstGeom prst="line">
            <a:avLst/>
          </a:prstGeom>
          <a:noFill/>
          <a:ln w="15875">
            <a:solidFill>
              <a:srgbClr val="A5392E"/>
            </a:solidFill>
            <a:prstDash val="dash"/>
            <a:tailEnd type="triangle"/>
          </a:ln>
        </p:spPr>
      </p:sp>
      <p:sp>
        <p:nvSpPr>
          <p:cNvPr id="15" name="tr-204-2"/>
          <p:cNvSpPr/>
          <p:nvPr/>
        </p:nvSpPr>
        <p:spPr>
          <a:xfrm flipV="1">
            <a:off x="2379386" y="2942422"/>
            <a:ext cx="198444" cy="438231"/>
          </a:xfrm>
          <a:prstGeom prst="line">
            <a:avLst/>
          </a:prstGeom>
          <a:noFill/>
          <a:ln w="15875">
            <a:solidFill>
              <a:srgbClr val="A5392E"/>
            </a:solidFill>
            <a:prstDash val="dash"/>
            <a:tailEnd type="triangle"/>
          </a:ln>
        </p:spPr>
      </p:sp>
      <p:sp>
        <p:nvSpPr>
          <p:cNvPr id="16" name="tr-204-3"/>
          <p:cNvSpPr/>
          <p:nvPr/>
        </p:nvSpPr>
        <p:spPr>
          <a:xfrm flipV="1">
            <a:off x="2023840" y="2305747"/>
            <a:ext cx="107491" cy="603601"/>
          </a:xfrm>
          <a:prstGeom prst="line">
            <a:avLst/>
          </a:prstGeom>
          <a:noFill/>
          <a:ln w="15875">
            <a:solidFill>
              <a:srgbClr val="A5392E"/>
            </a:solidFill>
            <a:prstDash val="dash"/>
            <a:tailEnd type="triangle"/>
          </a:ln>
        </p:spPr>
      </p:sp>
      <p:sp>
        <p:nvSpPr>
          <p:cNvPr id="17" name="trp-204"/>
          <p:cNvSpPr/>
          <p:nvPr/>
        </p:nvSpPr>
        <p:spPr>
          <a:xfrm flipV="1">
            <a:off x="3247579" y="2934154"/>
            <a:ext cx="826851" cy="785509"/>
          </a:xfrm>
          <a:prstGeom prst="line">
            <a:avLst/>
          </a:prstGeom>
          <a:noFill/>
          <a:ln w="19050">
            <a:solidFill>
              <a:srgbClr val="2E7391"/>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859449" y="2901080"/>
            <a:ext cx="214981" cy="214981"/>
          </a:xfrm>
          <a:prstGeom prst="ellipse">
            <a:avLst/>
          </a:prstGeom>
          <a:solidFill>
            <a:srgbClr val="FFFFFF"/>
          </a:solidFill>
          <a:ln w="19050">
            <a:solidFill>
              <a:srgbClr val="14283A"/>
            </a:solidFill>
            <a:prstDash val="solid"/>
          </a:ln>
        </p:spPr>
      </p:sp>
      <p:sp>
        <p:nvSpPr>
          <p:cNvPr id="23" name="!!no3"/>
          <p:cNvSpPr/>
          <p:nvPr/>
        </p:nvSpPr>
        <p:spPr>
          <a:xfrm>
            <a:off x="3859449"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2395923" y="282666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140089" y="315740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949423"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4024819" y="2884543"/>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2" name="notebox-204"/>
          <p:cNvSpPr/>
          <p:nvPr/>
        </p:nvSpPr>
        <p:spPr>
          <a:xfrm>
            <a:off x="4911495" y="2606040"/>
            <a:ext cx="3821025" cy="1143000"/>
          </a:xfrm>
          <a:prstGeom prst="roundRect">
            <a:avLst>
              <a:gd name="adj" fmla="val 4800"/>
            </a:avLst>
          </a:prstGeom>
          <a:solidFill>
            <a:srgbClr val="E3EDF2"/>
          </a:solidFill>
          <a:ln/>
        </p:spPr>
      </p:sp>
      <p:sp>
        <p:nvSpPr>
          <p:cNvPr id="33" name="notelbl-20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4" name="note-20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Segundo swing al ala: los defensores del lado débil se hunden hacia el carril — triángulos por todos lados.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name="Slide 20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20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5-0"/>
          <p:cNvSpPr/>
          <p:nvPr/>
        </p:nvSpPr>
        <p:spPr>
          <a:xfrm flipV="1">
            <a:off x="3966940" y="2264405"/>
            <a:ext cx="16537" cy="744166"/>
          </a:xfrm>
          <a:prstGeom prst="line">
            <a:avLst/>
          </a:prstGeom>
          <a:noFill/>
          <a:ln w="19050">
            <a:solidFill>
              <a:srgbClr val="14283A"/>
            </a:solidFill>
            <a:prstDash val="sysDot"/>
          </a:ln>
        </p:spPr>
      </p:sp>
      <p:sp>
        <p:nvSpPr>
          <p:cNvPr id="14" name="tr-205-0"/>
          <p:cNvSpPr/>
          <p:nvPr/>
        </p:nvSpPr>
        <p:spPr>
          <a:xfrm flipH="1" flipV="1">
            <a:off x="3652736" y="1834442"/>
            <a:ext cx="330740" cy="429963"/>
          </a:xfrm>
          <a:prstGeom prst="line">
            <a:avLst/>
          </a:prstGeom>
          <a:noFill/>
          <a:ln w="19050">
            <a:solidFill>
              <a:srgbClr val="14283A"/>
            </a:solidFill>
            <a:prstDash val="sysDot"/>
            <a:tailEnd type="triangle"/>
          </a:ln>
        </p:spPr>
      </p:sp>
      <p:sp>
        <p:nvSpPr>
          <p:cNvPr id="15" name="tr-205-1"/>
          <p:cNvSpPr/>
          <p:nvPr/>
        </p:nvSpPr>
        <p:spPr>
          <a:xfrm flipH="1" flipV="1">
            <a:off x="3851180" y="2032886"/>
            <a:ext cx="33074" cy="1058369"/>
          </a:xfrm>
          <a:prstGeom prst="line">
            <a:avLst/>
          </a:prstGeom>
          <a:noFill/>
          <a:ln w="15875">
            <a:solidFill>
              <a:srgbClr val="A5392E"/>
            </a:solidFill>
            <a:prstDash val="dash"/>
            <a:tailEnd type="triangle"/>
          </a:ln>
        </p:spPr>
      </p:sp>
      <p:sp>
        <p:nvSpPr>
          <p:cNvPr id="16" name="tr-205-2"/>
          <p:cNvSpPr/>
          <p:nvPr/>
        </p:nvSpPr>
        <p:spPr>
          <a:xfrm flipV="1">
            <a:off x="2131330" y="1834442"/>
            <a:ext cx="744166" cy="471305"/>
          </a:xfrm>
          <a:prstGeom prst="line">
            <a:avLst/>
          </a:prstGeom>
          <a:noFill/>
          <a:ln w="15875">
            <a:solidFill>
              <a:srgbClr val="A5392E"/>
            </a:solidFill>
            <a:prstDash val="dash"/>
            <a:tailEnd type="triangle"/>
          </a:ln>
        </p:spPr>
      </p:sp>
      <p:sp>
        <p:nvSpPr>
          <p:cNvPr id="17" name="tr-205-3"/>
          <p:cNvSpPr/>
          <p:nvPr/>
        </p:nvSpPr>
        <p:spPr>
          <a:xfrm flipH="1" flipV="1">
            <a:off x="2164404" y="2363627"/>
            <a:ext cx="413426" cy="578796"/>
          </a:xfrm>
          <a:prstGeom prst="line">
            <a:avLst/>
          </a:prstGeom>
          <a:noFill/>
          <a:ln w="15875">
            <a:solidFill>
              <a:srgbClr val="A5392E"/>
            </a:solidFill>
            <a:prstDash val="dash"/>
            <a:tailEnd type="triangle"/>
          </a:ln>
        </p:spPr>
      </p:sp>
      <p:sp>
        <p:nvSpPr>
          <p:cNvPr id="18"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9"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1"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545246" y="1726951"/>
            <a:ext cx="214981" cy="214981"/>
          </a:xfrm>
          <a:prstGeom prst="ellipse">
            <a:avLst/>
          </a:prstGeom>
          <a:solidFill>
            <a:srgbClr val="FFFFFF"/>
          </a:solidFill>
          <a:ln w="19050">
            <a:solidFill>
              <a:srgbClr val="14283A"/>
            </a:solidFill>
            <a:prstDash val="solid"/>
          </a:ln>
        </p:spPr>
      </p:sp>
      <p:sp>
        <p:nvSpPr>
          <p:cNvPr id="23" name="!!no3"/>
          <p:cNvSpPr/>
          <p:nvPr/>
        </p:nvSpPr>
        <p:spPr>
          <a:xfrm>
            <a:off x="3545246" y="17269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5"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d1"/>
          <p:cNvSpPr/>
          <p:nvPr/>
        </p:nvSpPr>
        <p:spPr>
          <a:xfrm>
            <a:off x="1982497" y="224786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3140089" y="315740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669273"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693589" y="171868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ball"/>
          <p:cNvSpPr/>
          <p:nvPr/>
        </p:nvSpPr>
        <p:spPr>
          <a:xfrm>
            <a:off x="3710616" y="1710414"/>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2" name="notebox-205"/>
          <p:cNvSpPr/>
          <p:nvPr/>
        </p:nvSpPr>
        <p:spPr>
          <a:xfrm>
            <a:off x="4911495" y="2606040"/>
            <a:ext cx="3821025" cy="1143000"/>
          </a:xfrm>
          <a:prstGeom prst="roundRect">
            <a:avLst>
              <a:gd name="adj" fmla="val 4800"/>
            </a:avLst>
          </a:prstGeom>
          <a:solidFill>
            <a:srgbClr val="E3EDF2"/>
          </a:solidFill>
          <a:ln/>
        </p:spPr>
      </p:sp>
      <p:sp>
        <p:nvSpPr>
          <p:cNvPr id="33" name="notelbl-20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4" name="note-20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¡Drive por línea de fondo! El ayudante más bajo frena el balón fuera de la pintura; el siguiente hace la X detrás.</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name="Slide 20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DIARIA  ·  PRINCIPIOS DE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Shell — Ayudar y Recuperar</a:t>
            </a:r>
            <a:endParaRPr lang="en-US" sz="2200" dirty="0"/>
          </a:p>
        </p:txBody>
      </p:sp>
      <p:sp>
        <p:nvSpPr>
          <p:cNvPr id="4" name="ph-20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6-0"/>
          <p:cNvSpPr/>
          <p:nvPr/>
        </p:nvSpPr>
        <p:spPr>
          <a:xfrm flipH="1">
            <a:off x="3140089" y="3273163"/>
            <a:ext cx="181907" cy="248055"/>
          </a:xfrm>
          <a:prstGeom prst="line">
            <a:avLst/>
          </a:prstGeom>
          <a:noFill/>
          <a:ln w="15875">
            <a:solidFill>
              <a:srgbClr val="A5392E"/>
            </a:solidFill>
            <a:prstDash val="dash"/>
            <a:tailEnd type="triangle"/>
          </a:ln>
        </p:spPr>
      </p:sp>
      <p:sp>
        <p:nvSpPr>
          <p:cNvPr id="14" name="tr-206-1"/>
          <p:cNvSpPr/>
          <p:nvPr/>
        </p:nvSpPr>
        <p:spPr>
          <a:xfrm flipH="1">
            <a:off x="1651757" y="1834442"/>
            <a:ext cx="1223740" cy="1050101"/>
          </a:xfrm>
          <a:prstGeom prst="line">
            <a:avLst/>
          </a:prstGeom>
          <a:noFill/>
          <a:ln w="15875">
            <a:solidFill>
              <a:srgbClr val="A5392E"/>
            </a:solidFill>
            <a:prstDash val="dash"/>
            <a:tailEnd type="triangle"/>
          </a:ln>
        </p:spPr>
      </p:sp>
      <p:sp>
        <p:nvSpPr>
          <p:cNvPr id="15" name="tr-206-2"/>
          <p:cNvSpPr/>
          <p:nvPr/>
        </p:nvSpPr>
        <p:spPr>
          <a:xfrm>
            <a:off x="2164404" y="2363627"/>
            <a:ext cx="231518" cy="892999"/>
          </a:xfrm>
          <a:prstGeom prst="line">
            <a:avLst/>
          </a:prstGeom>
          <a:noFill/>
          <a:ln w="15875">
            <a:solidFill>
              <a:srgbClr val="A5392E"/>
            </a:solidFill>
            <a:prstDash val="dash"/>
            <a:tailEnd type="triangle"/>
          </a:ln>
        </p:spPr>
      </p:sp>
      <p:sp>
        <p:nvSpPr>
          <p:cNvPr id="16" name="trp-206"/>
          <p:cNvSpPr/>
          <p:nvPr/>
        </p:nvSpPr>
        <p:spPr>
          <a:xfrm flipH="1">
            <a:off x="3247579" y="1760025"/>
            <a:ext cx="512648" cy="1959637"/>
          </a:xfrm>
          <a:prstGeom prst="line">
            <a:avLst/>
          </a:prstGeom>
          <a:noFill/>
          <a:ln w="19050">
            <a:solidFill>
              <a:srgbClr val="2E7391"/>
            </a:solidFill>
            <a:prstDash val="dash"/>
            <a:tailEnd type="triangle"/>
          </a:ln>
        </p:spPr>
      </p:sp>
      <p:sp>
        <p:nvSpPr>
          <p:cNvPr id="17" name="!!o1"/>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1"/>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3032598" y="3686588"/>
            <a:ext cx="214981" cy="214981"/>
          </a:xfrm>
          <a:prstGeom prst="ellipse">
            <a:avLst/>
          </a:prstGeom>
          <a:solidFill>
            <a:srgbClr val="FFFFFF"/>
          </a:solidFill>
          <a:ln w="19050">
            <a:solidFill>
              <a:srgbClr val="14283A"/>
            </a:solidFill>
            <a:prstDash val="solid"/>
          </a:ln>
        </p:spPr>
      </p:sp>
      <p:sp>
        <p:nvSpPr>
          <p:cNvPr id="20" name="!!no2"/>
          <p:cNvSpPr/>
          <p:nvPr/>
        </p:nvSpPr>
        <p:spPr>
          <a:xfrm>
            <a:off x="3032598"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545246" y="1726951"/>
            <a:ext cx="214981" cy="214981"/>
          </a:xfrm>
          <a:prstGeom prst="ellipse">
            <a:avLst/>
          </a:prstGeom>
          <a:solidFill>
            <a:srgbClr val="FFFFFF"/>
          </a:solidFill>
          <a:ln w="19050">
            <a:solidFill>
              <a:srgbClr val="14283A"/>
            </a:solidFill>
            <a:prstDash val="solid"/>
          </a:ln>
        </p:spPr>
      </p:sp>
      <p:sp>
        <p:nvSpPr>
          <p:cNvPr id="22" name="!!no3"/>
          <p:cNvSpPr/>
          <p:nvPr/>
        </p:nvSpPr>
        <p:spPr>
          <a:xfrm>
            <a:off x="3545246" y="172695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882785" y="2901080"/>
            <a:ext cx="214981" cy="214981"/>
          </a:xfrm>
          <a:prstGeom prst="ellipse">
            <a:avLst/>
          </a:prstGeom>
          <a:solidFill>
            <a:srgbClr val="FFFFFF"/>
          </a:solidFill>
          <a:ln w="19050">
            <a:solidFill>
              <a:srgbClr val="14283A"/>
            </a:solidFill>
            <a:prstDash val="solid"/>
          </a:ln>
        </p:spPr>
      </p:sp>
      <p:sp>
        <p:nvSpPr>
          <p:cNvPr id="24" name="!!no4"/>
          <p:cNvSpPr/>
          <p:nvPr/>
        </p:nvSpPr>
        <p:spPr>
          <a:xfrm>
            <a:off x="882785"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d1"/>
          <p:cNvSpPr/>
          <p:nvPr/>
        </p:nvSpPr>
        <p:spPr>
          <a:xfrm>
            <a:off x="2214015"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2958181" y="340545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669273" y="191712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1469849" y="276878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ball"/>
          <p:cNvSpPr/>
          <p:nvPr/>
        </p:nvSpPr>
        <p:spPr>
          <a:xfrm>
            <a:off x="3197968" y="3670051"/>
            <a:ext cx="99222" cy="99222"/>
          </a:xfrm>
          <a:prstGeom prst="ellipse">
            <a:avLst/>
          </a:prstGeom>
          <a:solidFill>
            <a:srgbClr val="D9641E"/>
          </a:solidFill>
          <a:ln w="9525">
            <a:solidFill>
              <a:srgbClr val="B04E12"/>
            </a:solidFill>
            <a:prstDash val="solid"/>
          </a:ln>
        </p:spPr>
      </p:sp>
      <p:sp>
        <p:nvSpPr>
          <p:cNvPr id="30"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ejercicio que construye nuestra defensa de media cancha, corrido en cada práctica desde secundaria. Cuatro defensores aprenden los tres trabajos que rotan en cada pase: presionar el balón, negar/espacio a un pase, y hundirse a ayudar a dos pases.</a:t>
            </a:r>
            <a:endParaRPr lang="en-US" sz="950" dirty="0"/>
          </a:p>
        </p:txBody>
      </p:sp>
      <p:sp>
        <p:nvSpPr>
          <p:cNvPr id="31" name="notebox-206"/>
          <p:cNvSpPr/>
          <p:nvPr/>
        </p:nvSpPr>
        <p:spPr>
          <a:xfrm>
            <a:off x="4911495" y="2606040"/>
            <a:ext cx="3821025" cy="1143000"/>
          </a:xfrm>
          <a:prstGeom prst="roundRect">
            <a:avLst>
              <a:gd name="adj" fmla="val 4800"/>
            </a:avLst>
          </a:prstGeom>
          <a:solidFill>
            <a:srgbClr val="E3EDF2"/>
          </a:solidFill>
          <a:ln/>
        </p:spPr>
      </p:sp>
      <p:sp>
        <p:nvSpPr>
          <p:cNvPr id="32" name="notelbl-20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3" name="note-20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afuera: cierre corto y recupera el shell. La ayuda creó caos — la recuperación lo vuelve orden.</a:t>
            </a:r>
            <a:endParaRPr lang="en-US" sz="1050" dirty="0"/>
          </a:p>
        </p:txBody>
      </p:sp>
      <p:sp>
        <p:nvSpPr>
          <p:cNvPr id="34" name="kp-20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5" name="kpl-20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Muévete mientras el balón está EN EL AIRE — llega con la recepción, nunca después.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Balón–Tú–Hombre: lejos del balón siempre ves ambos. Pierdes visión, pierdes tu trabajo.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ayuda frena el balón; el SIGUIENTE defensor cubre al hombre del ayudante (la X). Una rotación, no dos apuestas.</a:t>
            </a:r>
            <a:endParaRPr lang="en-US" sz="8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name="Slide 20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20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47160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635220"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2958181"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0" name="notebox-207"/>
          <p:cNvSpPr/>
          <p:nvPr/>
        </p:nvSpPr>
        <p:spPr>
          <a:xfrm>
            <a:off x="4911495" y="2606040"/>
            <a:ext cx="3821025" cy="1143000"/>
          </a:xfrm>
          <a:prstGeom prst="roundRect">
            <a:avLst>
              <a:gd name="adj" fmla="val 4800"/>
            </a:avLst>
          </a:prstGeom>
          <a:solidFill>
            <a:srgbClr val="E3EDF2"/>
          </a:solidFill>
          <a:ln/>
        </p:spPr>
      </p:sp>
      <p:sp>
        <p:nvSpPr>
          <p:cNvPr id="31" name="notelbl-20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20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Defensa base cada posesión. Hecha para equipos que quieren amurallar la pintura, defender sin faltas y rebotear desde posición.</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name="Slide 20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20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8-0"/>
          <p:cNvSpPr/>
          <p:nvPr/>
        </p:nvSpPr>
        <p:spPr>
          <a:xfrm>
            <a:off x="3140089" y="2967228"/>
            <a:ext cx="578796" cy="90954"/>
          </a:xfrm>
          <a:prstGeom prst="line">
            <a:avLst/>
          </a:prstGeom>
          <a:noFill/>
          <a:ln w="15875">
            <a:solidFill>
              <a:srgbClr val="A5392E"/>
            </a:solidFill>
            <a:prstDash val="dash"/>
            <a:tailEnd type="triangle"/>
          </a:ln>
        </p:spPr>
      </p:sp>
      <p:sp>
        <p:nvSpPr>
          <p:cNvPr id="14" name="tr-208-1"/>
          <p:cNvSpPr/>
          <p:nvPr/>
        </p:nvSpPr>
        <p:spPr>
          <a:xfrm flipV="1">
            <a:off x="2478608" y="3091256"/>
            <a:ext cx="248055" cy="496111"/>
          </a:xfrm>
          <a:prstGeom prst="line">
            <a:avLst/>
          </a:prstGeom>
          <a:noFill/>
          <a:ln w="15875">
            <a:solidFill>
              <a:srgbClr val="A5392E"/>
            </a:solidFill>
            <a:prstDash val="dash"/>
            <a:tailEnd type="triangle"/>
          </a:ln>
        </p:spPr>
      </p:sp>
      <p:sp>
        <p:nvSpPr>
          <p:cNvPr id="15" name="tr-208-2"/>
          <p:cNvSpPr/>
          <p:nvPr/>
        </p:nvSpPr>
        <p:spPr>
          <a:xfrm flipV="1">
            <a:off x="1817127" y="2801858"/>
            <a:ext cx="289398" cy="165370"/>
          </a:xfrm>
          <a:prstGeom prst="line">
            <a:avLst/>
          </a:prstGeom>
          <a:noFill/>
          <a:ln w="15875">
            <a:solidFill>
              <a:srgbClr val="A5392E"/>
            </a:solidFill>
            <a:prstDash val="dash"/>
            <a:tailEnd type="triangle"/>
          </a:ln>
        </p:spPr>
      </p:sp>
      <p:sp>
        <p:nvSpPr>
          <p:cNvPr id="16" name="trp-208"/>
          <p:cNvSpPr/>
          <p:nvPr/>
        </p:nvSpPr>
        <p:spPr>
          <a:xfrm flipV="1">
            <a:off x="2586098" y="3016839"/>
            <a:ext cx="1364304" cy="785509"/>
          </a:xfrm>
          <a:prstGeom prst="line">
            <a:avLst/>
          </a:prstGeom>
          <a:noFill/>
          <a:ln w="19050">
            <a:solidFill>
              <a:srgbClr val="2E7391"/>
            </a:solidFill>
            <a:prstDash val="dash"/>
            <a:tailEnd type="triangle"/>
          </a:ln>
        </p:spPr>
      </p:sp>
      <p:sp>
        <p:nvSpPr>
          <p:cNvPr id="17"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8"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6"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544756"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536977"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4" name="notebox-208"/>
          <p:cNvSpPr/>
          <p:nvPr/>
        </p:nvSpPr>
        <p:spPr>
          <a:xfrm>
            <a:off x="4911495" y="2606040"/>
            <a:ext cx="3821025" cy="1143000"/>
          </a:xfrm>
          <a:prstGeom prst="roundRect">
            <a:avLst>
              <a:gd name="adj" fmla="val 4800"/>
            </a:avLst>
          </a:prstGeom>
          <a:solidFill>
            <a:srgbClr val="E3EDF2"/>
          </a:solidFill>
          <a:ln/>
        </p:spPr>
      </p:sp>
      <p:sp>
        <p:nvSpPr>
          <p:cNvPr id="35" name="notelbl-20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6" name="note-20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al ala: X3 cierra corto; los demás ya tienen los dos pies dentro del pack.</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name="Slide 20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20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09-0"/>
          <p:cNvSpPr/>
          <p:nvPr/>
        </p:nvSpPr>
        <p:spPr>
          <a:xfrm flipH="1" flipV="1">
            <a:off x="3454292" y="2942422"/>
            <a:ext cx="388620" cy="148833"/>
          </a:xfrm>
          <a:prstGeom prst="line">
            <a:avLst/>
          </a:prstGeom>
          <a:noFill/>
          <a:ln w="19050">
            <a:solidFill>
              <a:srgbClr val="14283A"/>
            </a:solidFill>
            <a:prstDash val="sysDot"/>
            <a:tailEnd type="triangle"/>
          </a:ln>
        </p:spPr>
      </p:sp>
      <p:sp>
        <p:nvSpPr>
          <p:cNvPr id="14" name="tr-209-1"/>
          <p:cNvSpPr/>
          <p:nvPr/>
        </p:nvSpPr>
        <p:spPr>
          <a:xfrm flipV="1">
            <a:off x="2726663" y="2975497"/>
            <a:ext cx="314203" cy="115759"/>
          </a:xfrm>
          <a:prstGeom prst="line">
            <a:avLst/>
          </a:prstGeom>
          <a:noFill/>
          <a:ln w="15875">
            <a:solidFill>
              <a:srgbClr val="A5392E"/>
            </a:solidFill>
            <a:prstDash val="dash"/>
          </a:ln>
        </p:spPr>
      </p:sp>
      <p:sp>
        <p:nvSpPr>
          <p:cNvPr id="15" name="tr-209-1"/>
          <p:cNvSpPr/>
          <p:nvPr/>
        </p:nvSpPr>
        <p:spPr>
          <a:xfrm flipH="1">
            <a:off x="2892033" y="2975497"/>
            <a:ext cx="148833" cy="66148"/>
          </a:xfrm>
          <a:prstGeom prst="line">
            <a:avLst/>
          </a:prstGeom>
          <a:noFill/>
          <a:ln w="15875">
            <a:solidFill>
              <a:srgbClr val="A5392E"/>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346801" y="2834932"/>
            <a:ext cx="214981" cy="214981"/>
          </a:xfrm>
          <a:prstGeom prst="ellipse">
            <a:avLst/>
          </a:prstGeom>
          <a:solidFill>
            <a:srgbClr val="FFFFFF"/>
          </a:solidFill>
          <a:ln w="19050">
            <a:solidFill>
              <a:srgbClr val="14283A"/>
            </a:solidFill>
            <a:prstDash val="solid"/>
          </a:ln>
        </p:spPr>
      </p:sp>
      <p:sp>
        <p:nvSpPr>
          <p:cNvPr id="21" name="!!no3"/>
          <p:cNvSpPr/>
          <p:nvPr/>
        </p:nvSpPr>
        <p:spPr>
          <a:xfrm>
            <a:off x="334680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5"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710126" y="292588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536977" y="29424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512171" y="2818395"/>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3" name="notebox-209"/>
          <p:cNvSpPr/>
          <p:nvPr/>
        </p:nvSpPr>
        <p:spPr>
          <a:xfrm>
            <a:off x="4911495" y="2606040"/>
            <a:ext cx="3821025" cy="1143000"/>
          </a:xfrm>
          <a:prstGeom prst="roundRect">
            <a:avLst>
              <a:gd name="adj" fmla="val 4800"/>
            </a:avLst>
          </a:prstGeom>
          <a:solidFill>
            <a:srgbClr val="E3EDF2"/>
          </a:solidFill>
          <a:ln/>
        </p:spPr>
      </p:sp>
      <p:sp>
        <p:nvSpPr>
          <p:cNvPr id="34" name="notelbl-20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20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intento de drive al medio choca contra una pared — el espacio se llenó antes de que el drive empezara. Devuelto.</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name="Slide 21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BASE  ·  INDIVIDUAL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Pack Line — Defensa Base</a:t>
            </a:r>
            <a:endParaRPr lang="en-US" sz="2200" dirty="0"/>
          </a:p>
        </p:txBody>
      </p:sp>
      <p:sp>
        <p:nvSpPr>
          <p:cNvPr id="4" name="ph-21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0-0"/>
          <p:cNvSpPr/>
          <p:nvPr/>
        </p:nvSpPr>
        <p:spPr>
          <a:xfrm flipH="1">
            <a:off x="2519950" y="3041645"/>
            <a:ext cx="372083" cy="463037"/>
          </a:xfrm>
          <a:prstGeom prst="line">
            <a:avLst/>
          </a:prstGeom>
          <a:noFill/>
          <a:ln w="15875">
            <a:solidFill>
              <a:srgbClr val="A5392E"/>
            </a:solidFill>
            <a:prstDash val="dash"/>
            <a:tailEnd type="triangle"/>
          </a:ln>
        </p:spPr>
      </p:sp>
      <p:sp>
        <p:nvSpPr>
          <p:cNvPr id="14" name="tr-210-1"/>
          <p:cNvSpPr/>
          <p:nvPr/>
        </p:nvSpPr>
        <p:spPr>
          <a:xfrm flipH="1" flipV="1">
            <a:off x="3264116" y="3008571"/>
            <a:ext cx="454768" cy="49611"/>
          </a:xfrm>
          <a:prstGeom prst="line">
            <a:avLst/>
          </a:prstGeom>
          <a:noFill/>
          <a:ln w="15875">
            <a:solidFill>
              <a:srgbClr val="A5392E"/>
            </a:solidFill>
            <a:prstDash val="dash"/>
            <a:tailEnd type="triangle"/>
          </a:ln>
        </p:spPr>
      </p:sp>
      <p:sp>
        <p:nvSpPr>
          <p:cNvPr id="15" name="trp-210"/>
          <p:cNvSpPr/>
          <p:nvPr/>
        </p:nvSpPr>
        <p:spPr>
          <a:xfrm flipH="1">
            <a:off x="2586098" y="2868006"/>
            <a:ext cx="975684" cy="934342"/>
          </a:xfrm>
          <a:prstGeom prst="line">
            <a:avLst/>
          </a:prstGeom>
          <a:noFill/>
          <a:ln w="19050">
            <a:solidFill>
              <a:srgbClr val="2E7391"/>
            </a:solidFill>
            <a:prstDash val="dash"/>
            <a:tailEnd type="triangle"/>
          </a:ln>
        </p:spPr>
      </p:sp>
      <p:sp>
        <p:nvSpPr>
          <p:cNvPr id="16"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7"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346801" y="2834932"/>
            <a:ext cx="214981" cy="214981"/>
          </a:xfrm>
          <a:prstGeom prst="ellipse">
            <a:avLst/>
          </a:prstGeom>
          <a:solidFill>
            <a:srgbClr val="FFFFFF"/>
          </a:solidFill>
          <a:ln w="19050">
            <a:solidFill>
              <a:srgbClr val="14283A"/>
            </a:solidFill>
            <a:prstDash val="solid"/>
          </a:ln>
        </p:spPr>
      </p:sp>
      <p:sp>
        <p:nvSpPr>
          <p:cNvPr id="21" name="!!no3"/>
          <p:cNvSpPr/>
          <p:nvPr/>
        </p:nvSpPr>
        <p:spPr>
          <a:xfrm>
            <a:off x="3346801" y="283493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5"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2338043" y="33889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92461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082209" y="289281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1387164"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586098"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identidad de media cancha desde secundaria. Un defensor presiona el balón; los otros cuatro mantienen los dos pies dentro de un arco imaginario medio metro adentro de la línea de tres — el 'pack'. Los espacios se llenan antes de que el drive empiece.</a:t>
            </a:r>
            <a:endParaRPr lang="en-US" sz="950" dirty="0"/>
          </a:p>
        </p:txBody>
      </p:sp>
      <p:sp>
        <p:nvSpPr>
          <p:cNvPr id="33" name="notebox-210"/>
          <p:cNvSpPr/>
          <p:nvPr/>
        </p:nvSpPr>
        <p:spPr>
          <a:xfrm>
            <a:off x="4911495" y="2606040"/>
            <a:ext cx="3821025" cy="1143000"/>
          </a:xfrm>
          <a:prstGeom prst="roundRect">
            <a:avLst>
              <a:gd name="adj" fmla="val 4800"/>
            </a:avLst>
          </a:prstGeom>
          <a:solidFill>
            <a:srgbClr val="E3EDF2"/>
          </a:solidFill>
          <a:ln/>
        </p:spPr>
      </p:sp>
      <p:sp>
        <p:nvSpPr>
          <p:cNvPr id="34" name="notelbl-21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21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Swing de vuelta afuera: cierre corto en la recepción, el pack se rearma detrás. Cada pase, la misma foto.</a:t>
            </a:r>
            <a:endParaRPr lang="en-US" sz="1050" dirty="0"/>
          </a:p>
        </p:txBody>
      </p:sp>
      <p:sp>
        <p:nvSpPr>
          <p:cNvPr id="36" name="kp-21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7" name="kpl-21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Contener vence a robar: pocas apuestas, pocas faltas, ninguna canasta fácil.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 balón: influye hacia la banda y el fondo. Sin balón: dos pies en el pack, punto.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Cierre CORTO — quita el drive, disputa tarde y alto. Que te pasen por al lado es peor que un triple abierto aquí.</a:t>
            </a:r>
            <a:endParaRPr lang="en-US" sz="8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name="Slide 21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21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0" name="notebox-211"/>
          <p:cNvSpPr/>
          <p:nvPr/>
        </p:nvSpPr>
        <p:spPr>
          <a:xfrm>
            <a:off x="4911495" y="2606040"/>
            <a:ext cx="3821025" cy="1143000"/>
          </a:xfrm>
          <a:prstGeom prst="roundRect">
            <a:avLst>
              <a:gd name="adj" fmla="val 4800"/>
            </a:avLst>
          </a:prstGeom>
          <a:solidFill>
            <a:srgbClr val="E3EDF2"/>
          </a:solidFill>
          <a:ln/>
        </p:spPr>
      </p:sp>
      <p:sp>
        <p:nvSpPr>
          <p:cNvPr id="31" name="notelbl-21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21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Tramos largos de zona: cortar el ritmo, proteger las faltas, acortar partidos. Combínala con la versión de trampas con una señal — misma alineación, otra intención. La animación corre el ciclo completo de vuelta a la base.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name="Slide 21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21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2-0"/>
          <p:cNvSpPr/>
          <p:nvPr/>
        </p:nvSpPr>
        <p:spPr>
          <a:xfrm flipV="1">
            <a:off x="2478608" y="3421996"/>
            <a:ext cx="496111" cy="206713"/>
          </a:xfrm>
          <a:prstGeom prst="line">
            <a:avLst/>
          </a:prstGeom>
          <a:noFill/>
          <a:ln w="15875">
            <a:solidFill>
              <a:srgbClr val="A5392E"/>
            </a:solidFill>
            <a:prstDash val="dash"/>
            <a:tailEnd type="triangle"/>
          </a:ln>
        </p:spPr>
      </p:sp>
      <p:sp>
        <p:nvSpPr>
          <p:cNvPr id="14" name="tr-212-1"/>
          <p:cNvSpPr/>
          <p:nvPr/>
        </p:nvSpPr>
        <p:spPr>
          <a:xfrm>
            <a:off x="3553514" y="2801858"/>
            <a:ext cx="231518" cy="223250"/>
          </a:xfrm>
          <a:prstGeom prst="line">
            <a:avLst/>
          </a:prstGeom>
          <a:noFill/>
          <a:ln w="15875">
            <a:solidFill>
              <a:srgbClr val="A5392E"/>
            </a:solidFill>
            <a:prstDash val="dash"/>
            <a:tailEnd type="triangle"/>
          </a:ln>
        </p:spPr>
      </p:sp>
      <p:sp>
        <p:nvSpPr>
          <p:cNvPr id="15" name="tr-212-2"/>
          <p:cNvSpPr/>
          <p:nvPr/>
        </p:nvSpPr>
        <p:spPr>
          <a:xfrm>
            <a:off x="2478608" y="2264405"/>
            <a:ext cx="289398" cy="41343"/>
          </a:xfrm>
          <a:prstGeom prst="line">
            <a:avLst/>
          </a:prstGeom>
          <a:noFill/>
          <a:ln w="15875">
            <a:solidFill>
              <a:srgbClr val="A5392E"/>
            </a:solidFill>
            <a:prstDash val="dash"/>
            <a:tailEnd type="triangle"/>
          </a:ln>
        </p:spPr>
      </p:sp>
      <p:sp>
        <p:nvSpPr>
          <p:cNvPr id="16" name="tr-212-3"/>
          <p:cNvSpPr/>
          <p:nvPr/>
        </p:nvSpPr>
        <p:spPr>
          <a:xfrm>
            <a:off x="2478608" y="1520239"/>
            <a:ext cx="496111" cy="41343"/>
          </a:xfrm>
          <a:prstGeom prst="line">
            <a:avLst/>
          </a:prstGeom>
          <a:noFill/>
          <a:ln w="15875">
            <a:solidFill>
              <a:srgbClr val="A5392E"/>
            </a:solidFill>
            <a:prstDash val="dash"/>
            <a:tailEnd type="triangle"/>
          </a:ln>
        </p:spPr>
      </p:sp>
      <p:sp>
        <p:nvSpPr>
          <p:cNvPr id="17" name="tr-212-4"/>
          <p:cNvSpPr/>
          <p:nvPr/>
        </p:nvSpPr>
        <p:spPr>
          <a:xfrm flipV="1">
            <a:off x="1403701" y="2553802"/>
            <a:ext cx="578796" cy="248055"/>
          </a:xfrm>
          <a:prstGeom prst="line">
            <a:avLst/>
          </a:prstGeom>
          <a:noFill/>
          <a:ln w="15875">
            <a:solidFill>
              <a:srgbClr val="A5392E"/>
            </a:solidFill>
            <a:prstDash val="dash"/>
            <a:tailEnd type="triangle"/>
          </a:ln>
        </p:spPr>
      </p:sp>
      <p:sp>
        <p:nvSpPr>
          <p:cNvPr id="18" name="trp-212"/>
          <p:cNvSpPr/>
          <p:nvPr/>
        </p:nvSpPr>
        <p:spPr>
          <a:xfrm flipV="1">
            <a:off x="2586098"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92811" y="330623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800590" y="243804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603125" y="29093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792811" y="144582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86098"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6" name="notebox-212"/>
          <p:cNvSpPr/>
          <p:nvPr/>
        </p:nvSpPr>
        <p:spPr>
          <a:xfrm>
            <a:off x="4911495" y="2606040"/>
            <a:ext cx="3821025" cy="1143000"/>
          </a:xfrm>
          <a:prstGeom prst="roundRect">
            <a:avLst>
              <a:gd name="adj" fmla="val 4800"/>
            </a:avLst>
          </a:prstGeom>
          <a:solidFill>
            <a:srgbClr val="E3EDF2"/>
          </a:solidFill>
          <a:ln/>
        </p:spPr>
      </p:sp>
      <p:sp>
        <p:nvSpPr>
          <p:cNvPr id="37" name="notelbl-21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21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en el ala: el ala toma el balón, el cazador se inclina para matar la reversión fácil — posición, no presión.</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name="Slide 21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21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3-0"/>
          <p:cNvSpPr/>
          <p:nvPr/>
        </p:nvSpPr>
        <p:spPr>
          <a:xfrm>
            <a:off x="2974718" y="1561581"/>
            <a:ext cx="1074906" cy="57880"/>
          </a:xfrm>
          <a:prstGeom prst="line">
            <a:avLst/>
          </a:prstGeom>
          <a:noFill/>
          <a:ln w="15875">
            <a:solidFill>
              <a:srgbClr val="A5392E"/>
            </a:solidFill>
            <a:prstDash val="dash"/>
            <a:tailEnd type="triangle"/>
          </a:ln>
        </p:spPr>
      </p:sp>
      <p:sp>
        <p:nvSpPr>
          <p:cNvPr id="14" name="tr-213-1"/>
          <p:cNvSpPr/>
          <p:nvPr/>
        </p:nvSpPr>
        <p:spPr>
          <a:xfrm flipH="1" flipV="1">
            <a:off x="3553514" y="2264405"/>
            <a:ext cx="231518" cy="760703"/>
          </a:xfrm>
          <a:prstGeom prst="line">
            <a:avLst/>
          </a:prstGeom>
          <a:noFill/>
          <a:ln w="15875">
            <a:solidFill>
              <a:srgbClr val="A5392E"/>
            </a:solidFill>
            <a:prstDash val="dash"/>
            <a:tailEnd type="triangle"/>
          </a:ln>
        </p:spPr>
      </p:sp>
      <p:sp>
        <p:nvSpPr>
          <p:cNvPr id="15" name="tr-213-2"/>
          <p:cNvSpPr/>
          <p:nvPr/>
        </p:nvSpPr>
        <p:spPr>
          <a:xfrm flipV="1">
            <a:off x="2768006" y="2016349"/>
            <a:ext cx="165370" cy="289398"/>
          </a:xfrm>
          <a:prstGeom prst="line">
            <a:avLst/>
          </a:prstGeom>
          <a:noFill/>
          <a:ln w="15875">
            <a:solidFill>
              <a:srgbClr val="A5392E"/>
            </a:solidFill>
            <a:prstDash val="dash"/>
            <a:tailEnd type="triangle"/>
          </a:ln>
        </p:spPr>
      </p:sp>
      <p:sp>
        <p:nvSpPr>
          <p:cNvPr id="16" name="tr-213-3"/>
          <p:cNvSpPr/>
          <p:nvPr/>
        </p:nvSpPr>
        <p:spPr>
          <a:xfrm flipV="1">
            <a:off x="2974718" y="3215283"/>
            <a:ext cx="248055" cy="206713"/>
          </a:xfrm>
          <a:prstGeom prst="line">
            <a:avLst/>
          </a:prstGeom>
          <a:noFill/>
          <a:ln w="15875">
            <a:solidFill>
              <a:srgbClr val="A5392E"/>
            </a:solidFill>
            <a:prstDash val="dash"/>
            <a:tailEnd type="triangle"/>
          </a:ln>
        </p:spPr>
      </p:sp>
      <p:sp>
        <p:nvSpPr>
          <p:cNvPr id="17" name="trp-213"/>
          <p:cNvSpPr/>
          <p:nvPr/>
        </p:nvSpPr>
        <p:spPr>
          <a:xfrm flipV="1">
            <a:off x="3950403" y="1404479"/>
            <a:ext cx="355546" cy="1612360"/>
          </a:xfrm>
          <a:prstGeom prst="line">
            <a:avLst/>
          </a:prstGeom>
          <a:noFill/>
          <a:ln w="19050">
            <a:solidFill>
              <a:srgbClr val="2E7391"/>
            </a:solidFill>
            <a:prstDash val="dash"/>
            <a:tailEnd type="triangle"/>
          </a:ln>
        </p:spPr>
      </p:sp>
      <p:sp>
        <p:nvSpPr>
          <p:cNvPr id="18"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9"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1"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3"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5"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7"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d1"/>
          <p:cNvSpPr/>
          <p:nvPr/>
        </p:nvSpPr>
        <p:spPr>
          <a:xfrm>
            <a:off x="3040866" y="309952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9" name="!!d2"/>
          <p:cNvSpPr/>
          <p:nvPr/>
        </p:nvSpPr>
        <p:spPr>
          <a:xfrm>
            <a:off x="1800590" y="243804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0" name="!!d3"/>
          <p:cNvSpPr/>
          <p:nvPr/>
        </p:nvSpPr>
        <p:spPr>
          <a:xfrm>
            <a:off x="3371607"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1" name="!!d4"/>
          <p:cNvSpPr/>
          <p:nvPr/>
        </p:nvSpPr>
        <p:spPr>
          <a:xfrm>
            <a:off x="3867717" y="150370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2" name="!!d5"/>
          <p:cNvSpPr/>
          <p:nvPr/>
        </p:nvSpPr>
        <p:spPr>
          <a:xfrm>
            <a:off x="2751469"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3"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5" name="notebox-213"/>
          <p:cNvSpPr/>
          <p:nvPr/>
        </p:nvSpPr>
        <p:spPr>
          <a:xfrm>
            <a:off x="4911495" y="2606040"/>
            <a:ext cx="3821025" cy="1143000"/>
          </a:xfrm>
          <a:prstGeom prst="roundRect">
            <a:avLst>
              <a:gd name="adj" fmla="val 4800"/>
            </a:avLst>
          </a:prstGeom>
          <a:solidFill>
            <a:srgbClr val="E3EDF2"/>
          </a:solidFill>
          <a:ln/>
        </p:spPr>
      </p:sp>
      <p:sp>
        <p:nvSpPr>
          <p:cNvPr id="36" name="notelbl-21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7" name="note-21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Esquina: el corredor de fondo cubre — ese es todo su trabajo, esquina a esquina. El ala se hunde a adelantar al poste.</a:t>
            </a:r>
            <a:endParaRPr lang="en-US" sz="1050" dirty="0"/>
          </a:p>
        </p:txBody>
      </p:sp>
      <p:sp>
        <p:nvSpPr>
          <p:cNvPr id="3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name="Slide 21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21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4-0"/>
          <p:cNvSpPr/>
          <p:nvPr/>
        </p:nvSpPr>
        <p:spPr>
          <a:xfrm flipH="1">
            <a:off x="1196989" y="2553802"/>
            <a:ext cx="785509" cy="496111"/>
          </a:xfrm>
          <a:prstGeom prst="line">
            <a:avLst/>
          </a:prstGeom>
          <a:noFill/>
          <a:ln w="15875">
            <a:solidFill>
              <a:srgbClr val="A5392E"/>
            </a:solidFill>
            <a:prstDash val="dash"/>
            <a:tailEnd type="triangle"/>
          </a:ln>
        </p:spPr>
      </p:sp>
      <p:sp>
        <p:nvSpPr>
          <p:cNvPr id="14" name="tr-214-1"/>
          <p:cNvSpPr/>
          <p:nvPr/>
        </p:nvSpPr>
        <p:spPr>
          <a:xfrm flipH="1">
            <a:off x="2313237" y="3215283"/>
            <a:ext cx="909536" cy="206713"/>
          </a:xfrm>
          <a:prstGeom prst="line">
            <a:avLst/>
          </a:prstGeom>
          <a:noFill/>
          <a:ln w="15875">
            <a:solidFill>
              <a:srgbClr val="A5392E"/>
            </a:solidFill>
            <a:prstDash val="dash"/>
            <a:tailEnd type="triangle"/>
          </a:ln>
        </p:spPr>
      </p:sp>
      <p:sp>
        <p:nvSpPr>
          <p:cNvPr id="15" name="tr-214-2"/>
          <p:cNvSpPr/>
          <p:nvPr/>
        </p:nvSpPr>
        <p:spPr>
          <a:xfrm flipH="1" flipV="1">
            <a:off x="2478608" y="1536776"/>
            <a:ext cx="1571017" cy="82685"/>
          </a:xfrm>
          <a:prstGeom prst="line">
            <a:avLst/>
          </a:prstGeom>
          <a:noFill/>
          <a:ln w="15875">
            <a:solidFill>
              <a:srgbClr val="A5392E"/>
            </a:solidFill>
            <a:prstDash val="dash"/>
            <a:tailEnd type="triangle"/>
          </a:ln>
        </p:spPr>
      </p:sp>
      <p:sp>
        <p:nvSpPr>
          <p:cNvPr id="16" name="tr-214-3"/>
          <p:cNvSpPr/>
          <p:nvPr/>
        </p:nvSpPr>
        <p:spPr>
          <a:xfrm flipH="1">
            <a:off x="2519950" y="2016349"/>
            <a:ext cx="413426" cy="248055"/>
          </a:xfrm>
          <a:prstGeom prst="line">
            <a:avLst/>
          </a:prstGeom>
          <a:noFill/>
          <a:ln w="15875">
            <a:solidFill>
              <a:srgbClr val="A5392E"/>
            </a:solidFill>
            <a:prstDash val="dash"/>
            <a:tailEnd type="triangle"/>
          </a:ln>
        </p:spPr>
      </p:sp>
      <p:sp>
        <p:nvSpPr>
          <p:cNvPr id="17" name="tr-214-4"/>
          <p:cNvSpPr/>
          <p:nvPr/>
        </p:nvSpPr>
        <p:spPr>
          <a:xfrm flipH="1">
            <a:off x="3388144" y="2264405"/>
            <a:ext cx="165370" cy="454768"/>
          </a:xfrm>
          <a:prstGeom prst="line">
            <a:avLst/>
          </a:prstGeom>
          <a:noFill/>
          <a:ln w="15875">
            <a:solidFill>
              <a:srgbClr val="A5392E"/>
            </a:solidFill>
            <a:prstDash val="dash"/>
            <a:tailEnd type="triangle"/>
          </a:ln>
        </p:spPr>
      </p:sp>
      <p:sp>
        <p:nvSpPr>
          <p:cNvPr id="18" name="trp-214"/>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131330" y="330623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015081"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206237" y="260341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210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338043" y="214864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6" name="notebox-214"/>
          <p:cNvSpPr/>
          <p:nvPr/>
        </p:nvSpPr>
        <p:spPr>
          <a:xfrm>
            <a:off x="4911495" y="2606040"/>
            <a:ext cx="3821025" cy="1143000"/>
          </a:xfrm>
          <a:prstGeom prst="roundRect">
            <a:avLst>
              <a:gd name="adj" fmla="val 4800"/>
            </a:avLst>
          </a:prstGeom>
          <a:solidFill>
            <a:srgbClr val="E3EDF2"/>
          </a:solidFill>
          <a:ln/>
        </p:spPr>
      </p:sp>
      <p:sp>
        <p:nvSpPr>
          <p:cNvPr id="37" name="notelbl-21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21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es la prueba de fuego: el ala débil vuela al balón, el corredor cruza todo el ancho, el medio aguanta la pintura. Sin pánico, sin faltas.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name="Slide 21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ZONA PRINCIPAL</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1-3-1 — Base (Sin Trampas)</a:t>
            </a:r>
            <a:endParaRPr lang="en-US" sz="2200" dirty="0"/>
          </a:p>
        </p:txBody>
      </p:sp>
      <p:sp>
        <p:nvSpPr>
          <p:cNvPr id="4" name="ph-21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5-0"/>
          <p:cNvSpPr/>
          <p:nvPr/>
        </p:nvSpPr>
        <p:spPr>
          <a:xfrm>
            <a:off x="2313237" y="3421996"/>
            <a:ext cx="165370" cy="181907"/>
          </a:xfrm>
          <a:prstGeom prst="line">
            <a:avLst/>
          </a:prstGeom>
          <a:noFill/>
          <a:ln w="15875">
            <a:solidFill>
              <a:srgbClr val="A5392E"/>
            </a:solidFill>
            <a:prstDash val="dash"/>
            <a:tailEnd type="triangle"/>
          </a:ln>
        </p:spPr>
      </p:sp>
      <p:sp>
        <p:nvSpPr>
          <p:cNvPr id="14" name="tr-215-1"/>
          <p:cNvSpPr/>
          <p:nvPr/>
        </p:nvSpPr>
        <p:spPr>
          <a:xfrm flipV="1">
            <a:off x="1196989" y="2801858"/>
            <a:ext cx="223250" cy="248055"/>
          </a:xfrm>
          <a:prstGeom prst="line">
            <a:avLst/>
          </a:prstGeom>
          <a:noFill/>
          <a:ln w="15875">
            <a:solidFill>
              <a:srgbClr val="A5392E"/>
            </a:solidFill>
            <a:prstDash val="dash"/>
            <a:tailEnd type="triangle"/>
          </a:ln>
        </p:spPr>
      </p:sp>
      <p:sp>
        <p:nvSpPr>
          <p:cNvPr id="15" name="tr-215-2"/>
          <p:cNvSpPr/>
          <p:nvPr/>
        </p:nvSpPr>
        <p:spPr>
          <a:xfrm>
            <a:off x="3388144" y="2719173"/>
            <a:ext cx="148833" cy="82685"/>
          </a:xfrm>
          <a:prstGeom prst="line">
            <a:avLst/>
          </a:prstGeom>
          <a:noFill/>
          <a:ln w="15875">
            <a:solidFill>
              <a:srgbClr val="A5392E"/>
            </a:solidFill>
            <a:prstDash val="dash"/>
            <a:tailEnd type="triangle"/>
          </a:ln>
        </p:spPr>
      </p:sp>
      <p:sp>
        <p:nvSpPr>
          <p:cNvPr id="16" name="tr-215-3"/>
          <p:cNvSpPr/>
          <p:nvPr/>
        </p:nvSpPr>
        <p:spPr>
          <a:xfrm flipH="1">
            <a:off x="2478608" y="2264405"/>
            <a:ext cx="41343" cy="16537"/>
          </a:xfrm>
          <a:prstGeom prst="line">
            <a:avLst/>
          </a:prstGeom>
          <a:noFill/>
          <a:ln w="15875">
            <a:solidFill>
              <a:srgbClr val="A5392E"/>
            </a:solidFill>
            <a:prstDash val="dash"/>
            <a:tailEnd type="triangle"/>
          </a:ln>
        </p:spPr>
      </p:sp>
      <p:sp>
        <p:nvSpPr>
          <p:cNvPr id="17" name="tr-215-4"/>
          <p:cNvSpPr/>
          <p:nvPr/>
        </p:nvSpPr>
        <p:spPr>
          <a:xfrm flipV="1">
            <a:off x="2478608" y="1520239"/>
            <a:ext cx="0" cy="16537"/>
          </a:xfrm>
          <a:prstGeom prst="line">
            <a:avLst/>
          </a:prstGeom>
          <a:noFill/>
          <a:ln w="15875">
            <a:solidFill>
              <a:srgbClr val="A5392E"/>
            </a:solidFill>
            <a:prstDash val="dash"/>
            <a:tailEnd type="triangle"/>
          </a:ln>
        </p:spPr>
      </p:sp>
      <p:sp>
        <p:nvSpPr>
          <p:cNvPr id="18" name="trp-215"/>
          <p:cNvSpPr/>
          <p:nvPr/>
        </p:nvSpPr>
        <p:spPr>
          <a:xfrm>
            <a:off x="1221794"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296700" y="348814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238331"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355070"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165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Nuestra zona principal: un cazador arriba, tres a lo ancho de la línea de tiros libres extendida, un corredor dueño de toda la línea de fondo. Esta es la versión DISCIPLINADA — sin trampas, sin apuestas, solo brazos largos en cada línea de pase y una forma que quita el medio. Como es idéntica a nuestra 1-3-1 de trampas, la ofensiva nunca sabe cuál viene.</a:t>
            </a:r>
            <a:endParaRPr lang="en-US" sz="950" dirty="0"/>
          </a:p>
        </p:txBody>
      </p:sp>
      <p:sp>
        <p:nvSpPr>
          <p:cNvPr id="36" name="notebox-215"/>
          <p:cNvSpPr/>
          <p:nvPr/>
        </p:nvSpPr>
        <p:spPr>
          <a:xfrm>
            <a:off x="4911495" y="2606040"/>
            <a:ext cx="3821025" cy="1143000"/>
          </a:xfrm>
          <a:prstGeom prst="roundRect">
            <a:avLst>
              <a:gd name="adj" fmla="val 4800"/>
            </a:avLst>
          </a:prstGeom>
          <a:solidFill>
            <a:srgbClr val="E3EDF2"/>
          </a:solidFill>
          <a:ln/>
        </p:spPr>
      </p:sp>
      <p:sp>
        <p:nvSpPr>
          <p:cNvPr id="37" name="notelbl-21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8" name="note-21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de vuelta a la punta — y la zona está en su forma base. Ciclo completo: sin apuestas, sin faltas, nada regalado. Reinicia y asfixia otra vez.</a:t>
            </a:r>
            <a:endParaRPr lang="en-US" sz="1050" dirty="0"/>
          </a:p>
        </p:txBody>
      </p:sp>
      <p:sp>
        <p:nvSpPr>
          <p:cNvPr id="39" name="kp-215"/>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215"/>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Sin trampas significa SIN trampas — posición y manos, nunca manotear. La disciplina ES el disfraz.</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corredor de fondo cubre de esquina a esquina; corre todo el ancho en cada skip, todo el partido.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defensor del medio es dueño del poste alto: una recepción ahí es lo único que rompe la forma.</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name="Slide 21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21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4"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0" name="notebox-216"/>
          <p:cNvSpPr/>
          <p:nvPr/>
        </p:nvSpPr>
        <p:spPr>
          <a:xfrm>
            <a:off x="4911495" y="2606040"/>
            <a:ext cx="3821025" cy="1143000"/>
          </a:xfrm>
          <a:prstGeom prst="roundRect">
            <a:avLst>
              <a:gd name="adj" fmla="val 4800"/>
            </a:avLst>
          </a:prstGeom>
          <a:solidFill>
            <a:srgbClr val="E3EDF2"/>
          </a:solidFill>
          <a:ln/>
        </p:spPr>
      </p:sp>
      <p:sp>
        <p:nvSpPr>
          <p:cNvPr id="31" name="notelbl-21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21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Salidas de tiempo fuera, cierres de cuarto, o cuando el partido pide caos. Un puñado de posesiones — la sorpresa ES el arma.</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name="Slide 21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21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7-0"/>
          <p:cNvSpPr/>
          <p:nvPr/>
        </p:nvSpPr>
        <p:spPr>
          <a:xfrm flipV="1">
            <a:off x="2478608" y="3240089"/>
            <a:ext cx="909536" cy="429963"/>
          </a:xfrm>
          <a:prstGeom prst="line">
            <a:avLst/>
          </a:prstGeom>
          <a:noFill/>
          <a:ln w="15875">
            <a:solidFill>
              <a:srgbClr val="A5392E"/>
            </a:solidFill>
            <a:prstDash val="dash"/>
            <a:tailEnd type="triangle"/>
          </a:ln>
        </p:spPr>
      </p:sp>
      <p:sp>
        <p:nvSpPr>
          <p:cNvPr id="14" name="tr-217-1"/>
          <p:cNvSpPr/>
          <p:nvPr/>
        </p:nvSpPr>
        <p:spPr>
          <a:xfrm>
            <a:off x="3553514" y="2843200"/>
            <a:ext cx="330740" cy="124028"/>
          </a:xfrm>
          <a:prstGeom prst="line">
            <a:avLst/>
          </a:prstGeom>
          <a:noFill/>
          <a:ln w="15875">
            <a:solidFill>
              <a:srgbClr val="A5392E"/>
            </a:solidFill>
            <a:prstDash val="dash"/>
            <a:tailEnd type="triangle"/>
          </a:ln>
        </p:spPr>
      </p:sp>
      <p:sp>
        <p:nvSpPr>
          <p:cNvPr id="15" name="trp-217"/>
          <p:cNvSpPr/>
          <p:nvPr/>
        </p:nvSpPr>
        <p:spPr>
          <a:xfrm flipV="1">
            <a:off x="2586098" y="3016839"/>
            <a:ext cx="1364304" cy="826851"/>
          </a:xfrm>
          <a:prstGeom prst="line">
            <a:avLst/>
          </a:prstGeom>
          <a:noFill/>
          <a:ln w="19050">
            <a:solidFill>
              <a:srgbClr val="2E7391"/>
            </a:solidFill>
            <a:prstDash val="dash"/>
            <a:tailEnd type="triangle"/>
          </a:ln>
        </p:spPr>
      </p:sp>
      <p:sp>
        <p:nvSpPr>
          <p:cNvPr id="16"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7"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3" name="notebox-217"/>
          <p:cNvSpPr/>
          <p:nvPr/>
        </p:nvSpPr>
        <p:spPr>
          <a:xfrm>
            <a:off x="4911495" y="2606040"/>
            <a:ext cx="3821025" cy="1143000"/>
          </a:xfrm>
          <a:prstGeom prst="roundRect">
            <a:avLst>
              <a:gd name="adj" fmla="val 4800"/>
            </a:avLst>
          </a:prstGeom>
          <a:solidFill>
            <a:srgbClr val="E3EDF2"/>
          </a:solidFill>
          <a:ln/>
        </p:spPr>
      </p:sp>
      <p:sp>
        <p:nvSpPr>
          <p:cNvPr id="34" name="notelbl-21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21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de ala = señal. Cazador y ala saltan la trampa — la banda es el tercer defensor.</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name="Slide 21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21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8-0"/>
          <p:cNvSpPr/>
          <p:nvPr/>
        </p:nvSpPr>
        <p:spPr>
          <a:xfrm>
            <a:off x="2478608" y="2347090"/>
            <a:ext cx="413426" cy="82685"/>
          </a:xfrm>
          <a:prstGeom prst="line">
            <a:avLst/>
          </a:prstGeom>
          <a:noFill/>
          <a:ln w="15875">
            <a:solidFill>
              <a:srgbClr val="A5392E"/>
            </a:solidFill>
            <a:prstDash val="dash"/>
            <a:tailEnd type="triangle"/>
          </a:ln>
        </p:spPr>
      </p:sp>
      <p:sp>
        <p:nvSpPr>
          <p:cNvPr id="14" name="tr-218-1"/>
          <p:cNvSpPr/>
          <p:nvPr/>
        </p:nvSpPr>
        <p:spPr>
          <a:xfrm>
            <a:off x="2478608" y="1520239"/>
            <a:ext cx="1240277" cy="82685"/>
          </a:xfrm>
          <a:prstGeom prst="line">
            <a:avLst/>
          </a:prstGeom>
          <a:noFill/>
          <a:ln w="15875">
            <a:solidFill>
              <a:srgbClr val="A5392E"/>
            </a:solidFill>
            <a:prstDash val="dash"/>
            <a:tailEnd type="triangle"/>
          </a:ln>
        </p:spPr>
      </p:sp>
      <p:sp>
        <p:nvSpPr>
          <p:cNvPr id="15" name="tr-218-2"/>
          <p:cNvSpPr/>
          <p:nvPr/>
        </p:nvSpPr>
        <p:spPr>
          <a:xfrm>
            <a:off x="1403701" y="2843200"/>
            <a:ext cx="785509" cy="479574"/>
          </a:xfrm>
          <a:prstGeom prst="line">
            <a:avLst/>
          </a:prstGeom>
          <a:noFill/>
          <a:ln w="15875">
            <a:solidFill>
              <a:srgbClr val="A5392E"/>
            </a:solidFill>
            <a:prstDash val="dash"/>
            <a:tailEnd type="triangle"/>
          </a:ln>
        </p:spPr>
      </p:sp>
      <p:sp>
        <p:nvSpPr>
          <p:cNvPr id="16"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17"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9"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1"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3"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5"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7" name="!!d2"/>
          <p:cNvSpPr/>
          <p:nvPr/>
        </p:nvSpPr>
        <p:spPr>
          <a:xfrm>
            <a:off x="2007303"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8"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9"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0"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1"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2"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3" name="notebox-218"/>
          <p:cNvSpPr/>
          <p:nvPr/>
        </p:nvSpPr>
        <p:spPr>
          <a:xfrm>
            <a:off x="4911495" y="2606040"/>
            <a:ext cx="3821025" cy="1143000"/>
          </a:xfrm>
          <a:prstGeom prst="roundRect">
            <a:avLst>
              <a:gd name="adj" fmla="val 4800"/>
            </a:avLst>
          </a:prstGeom>
          <a:solidFill>
            <a:srgbClr val="E3EDF2"/>
          </a:solidFill>
          <a:ln/>
        </p:spPr>
      </p:sp>
      <p:sp>
        <p:nvSpPr>
          <p:cNvPr id="34" name="notelbl-21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21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Detrás de la trampa se forma el triángulo: medio sombreado, esquina cubierta por el corredor, reversión en sombra.</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19.xml><?xml version="1.0" encoding="utf-8"?>
<p:sld xmlns:a="http://schemas.openxmlformats.org/drawingml/2006/main" xmlns:r="http://schemas.openxmlformats.org/officeDocument/2006/relationships" xmlns:p="http://schemas.openxmlformats.org/presentationml/2006/main">
  <p:cSld name="Slide 21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CAMBIO  ·  TRAMPA DE MEDIA CANCHA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1-3-1 — Trampa de Ala</a:t>
            </a:r>
            <a:endParaRPr lang="en-US" sz="2200" dirty="0"/>
          </a:p>
        </p:txBody>
      </p:sp>
      <p:sp>
        <p:nvSpPr>
          <p:cNvPr id="4" name="ph-21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19-0"/>
          <p:cNvSpPr/>
          <p:nvPr/>
        </p:nvSpPr>
        <p:spPr>
          <a:xfrm flipH="1">
            <a:off x="2519950" y="3240089"/>
            <a:ext cx="868194" cy="388620"/>
          </a:xfrm>
          <a:prstGeom prst="line">
            <a:avLst/>
          </a:prstGeom>
          <a:noFill/>
          <a:ln w="15875">
            <a:solidFill>
              <a:srgbClr val="A5392E"/>
            </a:solidFill>
            <a:prstDash val="dash"/>
            <a:tailEnd type="triangle"/>
          </a:ln>
        </p:spPr>
      </p:sp>
      <p:sp>
        <p:nvSpPr>
          <p:cNvPr id="14" name="tr-219-1"/>
          <p:cNvSpPr/>
          <p:nvPr/>
        </p:nvSpPr>
        <p:spPr>
          <a:xfrm flipH="1" flipV="1">
            <a:off x="3553514" y="2843200"/>
            <a:ext cx="330740" cy="124028"/>
          </a:xfrm>
          <a:prstGeom prst="line">
            <a:avLst/>
          </a:prstGeom>
          <a:noFill/>
          <a:ln w="15875">
            <a:solidFill>
              <a:srgbClr val="A5392E"/>
            </a:solidFill>
            <a:prstDash val="dash"/>
            <a:tailEnd type="triangle"/>
          </a:ln>
        </p:spPr>
      </p:sp>
      <p:sp>
        <p:nvSpPr>
          <p:cNvPr id="15" name="tr-219-2"/>
          <p:cNvSpPr/>
          <p:nvPr/>
        </p:nvSpPr>
        <p:spPr>
          <a:xfrm flipH="1" flipV="1">
            <a:off x="2478608" y="1536776"/>
            <a:ext cx="1240277" cy="66148"/>
          </a:xfrm>
          <a:prstGeom prst="line">
            <a:avLst/>
          </a:prstGeom>
          <a:noFill/>
          <a:ln w="15875">
            <a:solidFill>
              <a:srgbClr val="A5392E"/>
            </a:solidFill>
            <a:prstDash val="dash"/>
            <a:tailEnd type="triangle"/>
          </a:ln>
        </p:spPr>
      </p:sp>
      <p:sp>
        <p:nvSpPr>
          <p:cNvPr id="16" name="tr-219-3"/>
          <p:cNvSpPr/>
          <p:nvPr/>
        </p:nvSpPr>
        <p:spPr>
          <a:xfrm flipH="1" flipV="1">
            <a:off x="2478608" y="2347090"/>
            <a:ext cx="413426" cy="82685"/>
          </a:xfrm>
          <a:prstGeom prst="line">
            <a:avLst/>
          </a:prstGeom>
          <a:noFill/>
          <a:ln w="15875">
            <a:solidFill>
              <a:srgbClr val="A5392E"/>
            </a:solidFill>
            <a:prstDash val="dash"/>
            <a:tailEnd type="triangle"/>
          </a:ln>
        </p:spPr>
      </p:sp>
      <p:sp>
        <p:nvSpPr>
          <p:cNvPr id="17" name="tr-219-4"/>
          <p:cNvSpPr/>
          <p:nvPr/>
        </p:nvSpPr>
        <p:spPr>
          <a:xfrm flipH="1" flipV="1">
            <a:off x="1403701" y="2843200"/>
            <a:ext cx="785509" cy="479574"/>
          </a:xfrm>
          <a:prstGeom prst="line">
            <a:avLst/>
          </a:prstGeom>
          <a:noFill/>
          <a:ln w="15875">
            <a:solidFill>
              <a:srgbClr val="A5392E"/>
            </a:solidFill>
            <a:prstDash val="dash"/>
            <a:tailEnd type="triangle"/>
          </a:ln>
        </p:spPr>
      </p:sp>
      <p:sp>
        <p:nvSpPr>
          <p:cNvPr id="18" name="trp-219"/>
          <p:cNvSpPr/>
          <p:nvPr/>
        </p:nvSpPr>
        <p:spPr>
          <a:xfrm flipH="1">
            <a:off x="2586098" y="3016839"/>
            <a:ext cx="1364304" cy="826851"/>
          </a:xfrm>
          <a:prstGeom prst="line">
            <a:avLst/>
          </a:prstGeom>
          <a:noFill/>
          <a:ln w="19050">
            <a:solidFill>
              <a:srgbClr val="2E7391"/>
            </a:solidFill>
            <a:prstDash val="dash"/>
            <a:tailEnd type="triangle"/>
          </a:ln>
        </p:spPr>
      </p:sp>
      <p:sp>
        <p:nvSpPr>
          <p:cNvPr id="19" name="!!o1"/>
          <p:cNvSpPr/>
          <p:nvPr/>
        </p:nvSpPr>
        <p:spPr>
          <a:xfrm>
            <a:off x="2371117" y="3810616"/>
            <a:ext cx="214981" cy="214981"/>
          </a:xfrm>
          <a:prstGeom prst="ellipse">
            <a:avLst/>
          </a:prstGeom>
          <a:solidFill>
            <a:srgbClr val="FFFFFF"/>
          </a:solidFill>
          <a:ln w="19050">
            <a:solidFill>
              <a:srgbClr val="14283A"/>
            </a:solidFill>
            <a:prstDash val="solid"/>
          </a:ln>
        </p:spPr>
      </p:sp>
      <p:sp>
        <p:nvSpPr>
          <p:cNvPr id="20" name="!!no1"/>
          <p:cNvSpPr/>
          <p:nvPr/>
        </p:nvSpPr>
        <p:spPr>
          <a:xfrm>
            <a:off x="2371117" y="381061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38043" y="351295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1221794"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371607" y="272744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2296700" y="142101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94079"/>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rompe-ritmos: cazador arriba, tres a lo ancho de la línea de tiros libres extendida, un corredor cubriendo toda la línea de fondo. Cada recepción de ala dispara una trampa con la banda como tercer defensor. Alto riesgo, alto premio — las posesiones se roban o se regalan.</a:t>
            </a:r>
            <a:endParaRPr lang="en-US" sz="950" dirty="0"/>
          </a:p>
        </p:txBody>
      </p:sp>
      <p:sp>
        <p:nvSpPr>
          <p:cNvPr id="36" name="notebox-219"/>
          <p:cNvSpPr/>
          <p:nvPr/>
        </p:nvSpPr>
        <p:spPr>
          <a:xfrm>
            <a:off x="4911495" y="2606040"/>
            <a:ext cx="3821025" cy="1143000"/>
          </a:xfrm>
          <a:prstGeom prst="roundRect">
            <a:avLst>
              <a:gd name="adj" fmla="val 4800"/>
            </a:avLst>
          </a:prstGeom>
          <a:solidFill>
            <a:srgbClr val="E3EDF2"/>
          </a:solidFill>
          <a:ln/>
        </p:spPr>
      </p:sp>
      <p:sp>
        <p:nvSpPr>
          <p:cNvPr id="37" name="notelbl-21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21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balón escapa hacia atrás — bien. Corre a casa, rearma la 1-3-1, caza la siguiente recepción de ala.</a:t>
            </a:r>
            <a:endParaRPr lang="en-US" sz="1050" dirty="0"/>
          </a:p>
        </p:txBody>
      </p:sp>
      <p:sp>
        <p:nvSpPr>
          <p:cNvPr id="39" name="kp-219"/>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219"/>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Trampa con pies y pecho, manos trazando el balón — la falta rescata al pánico.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recepciones de esquina reciben la trampa más dura: el corredor de fondo llega con el balón.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Detrás de la trampa: medio, esquina y reversión están sombreados — el único pase 'abierto' es el globo, y los globos flotan.</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0.xml><?xml version="1.0" encoding="utf-8"?>
<p:sld xmlns:a="http://schemas.openxmlformats.org/drawingml/2006/main" xmlns:r="http://schemas.openxmlformats.org/officeDocument/2006/relationships" xmlns:p="http://schemas.openxmlformats.org/presentationml/2006/main">
  <p:cSld name="Slide 22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22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14"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00590"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92811"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387164"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206237" y="165253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0" name="notebox-220"/>
          <p:cNvSpPr/>
          <p:nvPr/>
        </p:nvSpPr>
        <p:spPr>
          <a:xfrm>
            <a:off x="4911495" y="2606040"/>
            <a:ext cx="3821025" cy="1143000"/>
          </a:xfrm>
          <a:prstGeom prst="roundRect">
            <a:avLst>
              <a:gd name="adj" fmla="val 4800"/>
            </a:avLst>
          </a:prstGeom>
          <a:solidFill>
            <a:srgbClr val="E3EDF2"/>
          </a:solidFill>
          <a:ln/>
        </p:spPr>
      </p:sp>
      <p:sp>
        <p:nvSpPr>
          <p:cNvPr id="31" name="notelbl-22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22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Ráfagas cortas — tres o cuatro posesiones saliendo de un tiempo fuera o tras tiros libres anotados. Roba una posesión, fuerza un tiempo fuera de pánico, y vuelve a la Pack Line antes de que la resuelvan. La animación corre trampa, re-trampa, escape y recuperación a la base.</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name="Slide 22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22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1-0"/>
          <p:cNvSpPr/>
          <p:nvPr/>
        </p:nvSpPr>
        <p:spPr>
          <a:xfrm flipV="1">
            <a:off x="2974718" y="3132598"/>
            <a:ext cx="661481" cy="206713"/>
          </a:xfrm>
          <a:prstGeom prst="line">
            <a:avLst/>
          </a:prstGeom>
          <a:noFill/>
          <a:ln w="15875">
            <a:solidFill>
              <a:srgbClr val="A5392E"/>
            </a:solidFill>
            <a:prstDash val="dash"/>
            <a:tailEnd type="triangle"/>
          </a:ln>
        </p:spPr>
      </p:sp>
      <p:sp>
        <p:nvSpPr>
          <p:cNvPr id="14" name="tr-221-1"/>
          <p:cNvSpPr/>
          <p:nvPr/>
        </p:nvSpPr>
        <p:spPr>
          <a:xfrm>
            <a:off x="3388144" y="1768294"/>
            <a:ext cx="496111" cy="826851"/>
          </a:xfrm>
          <a:prstGeom prst="line">
            <a:avLst/>
          </a:prstGeom>
          <a:noFill/>
          <a:ln w="15875">
            <a:solidFill>
              <a:srgbClr val="A5392E"/>
            </a:solidFill>
            <a:prstDash val="dash"/>
            <a:tailEnd type="triangle"/>
          </a:ln>
        </p:spPr>
      </p:sp>
      <p:sp>
        <p:nvSpPr>
          <p:cNvPr id="15" name="tr-221-2"/>
          <p:cNvSpPr/>
          <p:nvPr/>
        </p:nvSpPr>
        <p:spPr>
          <a:xfrm flipV="1">
            <a:off x="2478608" y="2016349"/>
            <a:ext cx="496111" cy="330740"/>
          </a:xfrm>
          <a:prstGeom prst="line">
            <a:avLst/>
          </a:prstGeom>
          <a:noFill/>
          <a:ln w="15875">
            <a:solidFill>
              <a:srgbClr val="A5392E"/>
            </a:solidFill>
            <a:prstDash val="dash"/>
            <a:tailEnd type="triangle"/>
          </a:ln>
        </p:spPr>
      </p:sp>
      <p:sp>
        <p:nvSpPr>
          <p:cNvPr id="16" name="tr-221-3"/>
          <p:cNvSpPr/>
          <p:nvPr/>
        </p:nvSpPr>
        <p:spPr>
          <a:xfrm>
            <a:off x="1569071" y="1768294"/>
            <a:ext cx="744166" cy="41343"/>
          </a:xfrm>
          <a:prstGeom prst="line">
            <a:avLst/>
          </a:prstGeom>
          <a:noFill/>
          <a:ln w="15875">
            <a:solidFill>
              <a:srgbClr val="A5392E"/>
            </a:solidFill>
            <a:prstDash val="dash"/>
            <a:tailEnd type="triangle"/>
          </a:ln>
        </p:spPr>
      </p:sp>
      <p:sp>
        <p:nvSpPr>
          <p:cNvPr id="17" name="tr-221-4"/>
          <p:cNvSpPr/>
          <p:nvPr/>
        </p:nvSpPr>
        <p:spPr>
          <a:xfrm flipV="1">
            <a:off x="1982497" y="2967228"/>
            <a:ext cx="537453" cy="372083"/>
          </a:xfrm>
          <a:prstGeom prst="line">
            <a:avLst/>
          </a:prstGeom>
          <a:noFill/>
          <a:ln w="15875">
            <a:solidFill>
              <a:srgbClr val="A5392E"/>
            </a:solidFill>
            <a:prstDash val="dash"/>
            <a:tailEnd type="triangle"/>
          </a:ln>
        </p:spPr>
      </p:sp>
      <p:sp>
        <p:nvSpPr>
          <p:cNvPr id="18" name="trp-221"/>
          <p:cNvSpPr/>
          <p:nvPr/>
        </p:nvSpPr>
        <p:spPr>
          <a:xfrm flipV="1">
            <a:off x="2586098"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38043"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454292" y="301683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131330"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702347" y="247938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92811"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221"/>
          <p:cNvSpPr/>
          <p:nvPr/>
        </p:nvSpPr>
        <p:spPr>
          <a:xfrm>
            <a:off x="4911495" y="2606040"/>
            <a:ext cx="3821025" cy="1143000"/>
          </a:xfrm>
          <a:prstGeom prst="roundRect">
            <a:avLst>
              <a:gd name="adj" fmla="val 4800"/>
            </a:avLst>
          </a:prstGeom>
          <a:solidFill>
            <a:srgbClr val="E3EDF2"/>
          </a:solidFill>
          <a:ln/>
        </p:spPr>
      </p:sp>
      <p:sp>
        <p:nvSpPr>
          <p:cNvPr id="37" name="notelbl-22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22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recepción de ala la dispara: el guardia de adelante y el alero de atrás cierran desde dos ángulos — la banda es el tercer trampeador.</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name="Slide 22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22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2-0"/>
          <p:cNvSpPr/>
          <p:nvPr/>
        </p:nvSpPr>
        <p:spPr>
          <a:xfrm flipV="1">
            <a:off x="3884254" y="1726951"/>
            <a:ext cx="206713" cy="868194"/>
          </a:xfrm>
          <a:prstGeom prst="line">
            <a:avLst/>
          </a:prstGeom>
          <a:noFill/>
          <a:ln w="15875">
            <a:solidFill>
              <a:srgbClr val="A5392E"/>
            </a:solidFill>
            <a:prstDash val="dash"/>
            <a:tailEnd type="triangle"/>
          </a:ln>
        </p:spPr>
      </p:sp>
      <p:sp>
        <p:nvSpPr>
          <p:cNvPr id="14" name="tr-222-1"/>
          <p:cNvSpPr/>
          <p:nvPr/>
        </p:nvSpPr>
        <p:spPr>
          <a:xfrm flipV="1">
            <a:off x="3636199" y="2181719"/>
            <a:ext cx="330740" cy="950879"/>
          </a:xfrm>
          <a:prstGeom prst="line">
            <a:avLst/>
          </a:prstGeom>
          <a:noFill/>
          <a:ln w="15875">
            <a:solidFill>
              <a:srgbClr val="A5392E"/>
            </a:solidFill>
            <a:prstDash val="dash"/>
            <a:tailEnd type="triangle"/>
          </a:ln>
        </p:spPr>
      </p:sp>
      <p:sp>
        <p:nvSpPr>
          <p:cNvPr id="15" name="tr-222-2"/>
          <p:cNvSpPr/>
          <p:nvPr/>
        </p:nvSpPr>
        <p:spPr>
          <a:xfrm flipH="1" flipV="1">
            <a:off x="2892033" y="1809637"/>
            <a:ext cx="82685" cy="206713"/>
          </a:xfrm>
          <a:prstGeom prst="line">
            <a:avLst/>
          </a:prstGeom>
          <a:noFill/>
          <a:ln w="15875">
            <a:solidFill>
              <a:srgbClr val="A5392E"/>
            </a:solidFill>
            <a:prstDash val="dash"/>
            <a:tailEnd type="triangle"/>
          </a:ln>
        </p:spPr>
      </p:sp>
      <p:sp>
        <p:nvSpPr>
          <p:cNvPr id="16" name="tr-222-3"/>
          <p:cNvSpPr/>
          <p:nvPr/>
        </p:nvSpPr>
        <p:spPr>
          <a:xfrm>
            <a:off x="2313237" y="1809637"/>
            <a:ext cx="330740" cy="0"/>
          </a:xfrm>
          <a:prstGeom prst="line">
            <a:avLst/>
          </a:prstGeom>
          <a:noFill/>
          <a:ln w="15875">
            <a:solidFill>
              <a:srgbClr val="A5392E"/>
            </a:solidFill>
            <a:prstDash val="dash"/>
            <a:tailEnd type="triangle"/>
          </a:ln>
        </p:spPr>
      </p:sp>
      <p:sp>
        <p:nvSpPr>
          <p:cNvPr id="17" name="tr-222-4"/>
          <p:cNvSpPr/>
          <p:nvPr/>
        </p:nvSpPr>
        <p:spPr>
          <a:xfrm flipV="1">
            <a:off x="2519950" y="2801858"/>
            <a:ext cx="372083" cy="165370"/>
          </a:xfrm>
          <a:prstGeom prst="line">
            <a:avLst/>
          </a:prstGeom>
          <a:noFill/>
          <a:ln w="15875">
            <a:solidFill>
              <a:srgbClr val="A5392E"/>
            </a:solidFill>
            <a:prstDash val="dash"/>
            <a:tailEnd type="triangle"/>
          </a:ln>
        </p:spPr>
      </p:sp>
      <p:sp>
        <p:nvSpPr>
          <p:cNvPr id="18" name="trp-222"/>
          <p:cNvSpPr/>
          <p:nvPr/>
        </p:nvSpPr>
        <p:spPr>
          <a:xfrm flipV="1">
            <a:off x="3950403" y="1404479"/>
            <a:ext cx="355546"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710126"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785032" y="206596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2462071"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909060" y="16111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222"/>
          <p:cNvSpPr/>
          <p:nvPr/>
        </p:nvSpPr>
        <p:spPr>
          <a:xfrm>
            <a:off x="4911495" y="2606040"/>
            <a:ext cx="3821025" cy="1143000"/>
          </a:xfrm>
          <a:prstGeom prst="roundRect">
            <a:avLst>
              <a:gd name="adj" fmla="val 4800"/>
            </a:avLst>
          </a:prstGeom>
          <a:solidFill>
            <a:srgbClr val="E3EDF2"/>
          </a:solidFill>
          <a:ln/>
        </p:spPr>
      </p:sp>
      <p:sp>
        <p:nvSpPr>
          <p:cNvPr id="37" name="notelbl-22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8" name="note-22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esquina es la zona de muerte: la trampa aprieta, cada salida por la línea está disputada — el globo por arriba es el único escape, y los globos flotan.</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name="Slide 22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22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3-0"/>
          <p:cNvSpPr/>
          <p:nvPr/>
        </p:nvSpPr>
        <p:spPr>
          <a:xfrm flipH="1">
            <a:off x="1362359" y="2801858"/>
            <a:ext cx="1529674" cy="248055"/>
          </a:xfrm>
          <a:prstGeom prst="line">
            <a:avLst/>
          </a:prstGeom>
          <a:noFill/>
          <a:ln w="15875">
            <a:solidFill>
              <a:srgbClr val="A5392E"/>
            </a:solidFill>
            <a:prstDash val="dash"/>
            <a:tailEnd type="triangle"/>
          </a:ln>
        </p:spPr>
      </p:sp>
      <p:sp>
        <p:nvSpPr>
          <p:cNvPr id="14" name="tr-223-1"/>
          <p:cNvSpPr/>
          <p:nvPr/>
        </p:nvSpPr>
        <p:spPr>
          <a:xfrm flipH="1">
            <a:off x="1651757" y="1809637"/>
            <a:ext cx="992221" cy="0"/>
          </a:xfrm>
          <a:prstGeom prst="line">
            <a:avLst/>
          </a:prstGeom>
          <a:noFill/>
          <a:ln w="15875">
            <a:solidFill>
              <a:srgbClr val="A5392E"/>
            </a:solidFill>
            <a:prstDash val="dash"/>
            <a:tailEnd type="triangle"/>
          </a:ln>
        </p:spPr>
      </p:sp>
      <p:sp>
        <p:nvSpPr>
          <p:cNvPr id="15" name="tr-223-2"/>
          <p:cNvSpPr/>
          <p:nvPr/>
        </p:nvSpPr>
        <p:spPr>
          <a:xfrm flipH="1">
            <a:off x="2478608" y="1809637"/>
            <a:ext cx="413426" cy="496111"/>
          </a:xfrm>
          <a:prstGeom prst="line">
            <a:avLst/>
          </a:prstGeom>
          <a:noFill/>
          <a:ln w="15875">
            <a:solidFill>
              <a:srgbClr val="A5392E"/>
            </a:solidFill>
            <a:prstDash val="dash"/>
            <a:tailEnd type="triangle"/>
          </a:ln>
        </p:spPr>
      </p:sp>
      <p:sp>
        <p:nvSpPr>
          <p:cNvPr id="16" name="tr-223-3"/>
          <p:cNvSpPr/>
          <p:nvPr/>
        </p:nvSpPr>
        <p:spPr>
          <a:xfrm flipH="1">
            <a:off x="2892033" y="2181719"/>
            <a:ext cx="1074906" cy="1074906"/>
          </a:xfrm>
          <a:prstGeom prst="line">
            <a:avLst/>
          </a:prstGeom>
          <a:noFill/>
          <a:ln w="15875">
            <a:solidFill>
              <a:srgbClr val="A5392E"/>
            </a:solidFill>
            <a:prstDash val="dash"/>
            <a:tailEnd type="triangle"/>
          </a:ln>
        </p:spPr>
      </p:sp>
      <p:sp>
        <p:nvSpPr>
          <p:cNvPr id="17" name="tr-223-4"/>
          <p:cNvSpPr/>
          <p:nvPr/>
        </p:nvSpPr>
        <p:spPr>
          <a:xfrm flipH="1">
            <a:off x="3388144" y="1726951"/>
            <a:ext cx="702823" cy="82685"/>
          </a:xfrm>
          <a:prstGeom prst="line">
            <a:avLst/>
          </a:prstGeom>
          <a:noFill/>
          <a:ln w="15875">
            <a:solidFill>
              <a:srgbClr val="A5392E"/>
            </a:solidFill>
            <a:prstDash val="dash"/>
            <a:tailEnd type="triangle"/>
          </a:ln>
        </p:spPr>
      </p:sp>
      <p:sp>
        <p:nvSpPr>
          <p:cNvPr id="18" name="trp-223"/>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180451" y="293415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10126" y="314086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69849"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206237" y="169387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18998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223"/>
          <p:cNvSpPr/>
          <p:nvPr/>
        </p:nvSpPr>
        <p:spPr>
          <a:xfrm>
            <a:off x="4911495" y="2606040"/>
            <a:ext cx="3821025" cy="1143000"/>
          </a:xfrm>
          <a:prstGeom prst="roundRect">
            <a:avLst>
              <a:gd name="adj" fmla="val 4800"/>
            </a:avLst>
          </a:prstGeom>
          <a:solidFill>
            <a:srgbClr val="E3EDF2"/>
          </a:solidFill>
          <a:ln/>
        </p:spPr>
      </p:sp>
      <p:sp>
        <p:nvSpPr>
          <p:cNvPr id="37" name="notelbl-22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22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escapa — bien. Corre la rotación, sin faltas en la salida, y el lado lejano queda cubierto antes de que la recepción se vuelva drive.</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4.xml><?xml version="1.0" encoding="utf-8"?>
<p:sld xmlns:a="http://schemas.openxmlformats.org/drawingml/2006/main" xmlns:r="http://schemas.openxmlformats.org/officeDocument/2006/relationships" xmlns:p="http://schemas.openxmlformats.org/presentationml/2006/main">
  <p:cSld name="Slide 22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DEFENSA DE ZONA  ·  CON TRAMPAS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de Trampa 2-1-2</a:t>
            </a:r>
            <a:endParaRPr lang="en-US" sz="2200" dirty="0"/>
          </a:p>
        </p:txBody>
      </p:sp>
      <p:sp>
        <p:nvSpPr>
          <p:cNvPr id="4" name="ph-22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4-0"/>
          <p:cNvSpPr/>
          <p:nvPr/>
        </p:nvSpPr>
        <p:spPr>
          <a:xfrm>
            <a:off x="1362359" y="3049913"/>
            <a:ext cx="620138" cy="272861"/>
          </a:xfrm>
          <a:prstGeom prst="line">
            <a:avLst/>
          </a:prstGeom>
          <a:noFill/>
          <a:ln w="15875">
            <a:solidFill>
              <a:srgbClr val="A5392E"/>
            </a:solidFill>
            <a:prstDash val="dash"/>
            <a:tailEnd type="triangle"/>
          </a:ln>
        </p:spPr>
      </p:sp>
      <p:sp>
        <p:nvSpPr>
          <p:cNvPr id="14" name="tr-224-1"/>
          <p:cNvSpPr/>
          <p:nvPr/>
        </p:nvSpPr>
        <p:spPr>
          <a:xfrm>
            <a:off x="2892033" y="3256626"/>
            <a:ext cx="66148" cy="66148"/>
          </a:xfrm>
          <a:prstGeom prst="line">
            <a:avLst/>
          </a:prstGeom>
          <a:noFill/>
          <a:ln w="15875">
            <a:solidFill>
              <a:srgbClr val="A5392E"/>
            </a:solidFill>
            <a:prstDash val="dash"/>
            <a:tailEnd type="triangle"/>
          </a:ln>
        </p:spPr>
      </p:sp>
      <p:sp>
        <p:nvSpPr>
          <p:cNvPr id="15" name="tr-224-2"/>
          <p:cNvSpPr/>
          <p:nvPr/>
        </p:nvSpPr>
        <p:spPr>
          <a:xfrm flipH="1" flipV="1">
            <a:off x="1585609" y="1784831"/>
            <a:ext cx="66148" cy="24806"/>
          </a:xfrm>
          <a:prstGeom prst="line">
            <a:avLst/>
          </a:prstGeom>
          <a:noFill/>
          <a:ln w="15875">
            <a:solidFill>
              <a:srgbClr val="A5392E"/>
            </a:solidFill>
            <a:prstDash val="dash"/>
            <a:tailEnd type="triangle"/>
          </a:ln>
        </p:spPr>
      </p:sp>
      <p:sp>
        <p:nvSpPr>
          <p:cNvPr id="16" name="tr-224-3"/>
          <p:cNvSpPr/>
          <p:nvPr/>
        </p:nvSpPr>
        <p:spPr>
          <a:xfrm flipH="1" flipV="1">
            <a:off x="3371607" y="1784831"/>
            <a:ext cx="16537" cy="24806"/>
          </a:xfrm>
          <a:prstGeom prst="line">
            <a:avLst/>
          </a:prstGeom>
          <a:noFill/>
          <a:ln w="15875">
            <a:solidFill>
              <a:srgbClr val="A5392E"/>
            </a:solidFill>
            <a:prstDash val="dash"/>
            <a:tailEnd type="triangle"/>
          </a:ln>
        </p:spPr>
      </p:sp>
      <p:sp>
        <p:nvSpPr>
          <p:cNvPr id="17" name="tr-224-4"/>
          <p:cNvSpPr/>
          <p:nvPr/>
        </p:nvSpPr>
        <p:spPr>
          <a:xfrm>
            <a:off x="2478608" y="2305747"/>
            <a:ext cx="0" cy="24806"/>
          </a:xfrm>
          <a:prstGeom prst="line">
            <a:avLst/>
          </a:prstGeom>
          <a:noFill/>
          <a:ln w="15875">
            <a:solidFill>
              <a:srgbClr val="A5392E"/>
            </a:solidFill>
            <a:prstDash val="dash"/>
            <a:tailEnd type="triangle"/>
          </a:ln>
        </p:spPr>
      </p:sp>
      <p:sp>
        <p:nvSpPr>
          <p:cNvPr id="18" name="trp-224"/>
          <p:cNvSpPr/>
          <p:nvPr/>
        </p:nvSpPr>
        <p:spPr>
          <a:xfrm>
            <a:off x="1221794" y="3016839"/>
            <a:ext cx="1364304" cy="785509"/>
          </a:xfrm>
          <a:prstGeom prst="line">
            <a:avLst/>
          </a:prstGeom>
          <a:noFill/>
          <a:ln w="19050">
            <a:solidFill>
              <a:srgbClr val="2E7391"/>
            </a:solidFill>
            <a:prstDash val="dash"/>
            <a:tailEnd type="triangle"/>
          </a:ln>
        </p:spPr>
      </p:sp>
      <p:sp>
        <p:nvSpPr>
          <p:cNvPr id="19" name="!!o1"/>
          <p:cNvSpPr/>
          <p:nvPr/>
        </p:nvSpPr>
        <p:spPr>
          <a:xfrm>
            <a:off x="2371117" y="3769274"/>
            <a:ext cx="214981" cy="214981"/>
          </a:xfrm>
          <a:prstGeom prst="ellipse">
            <a:avLst/>
          </a:prstGeom>
          <a:solidFill>
            <a:srgbClr val="FFFFFF"/>
          </a:solidFill>
          <a:ln w="19050">
            <a:solidFill>
              <a:srgbClr val="14283A"/>
            </a:solidFill>
            <a:prstDash val="solid"/>
          </a:ln>
        </p:spPr>
      </p:sp>
      <p:sp>
        <p:nvSpPr>
          <p:cNvPr id="20" name="!!no1"/>
          <p:cNvSpPr/>
          <p:nvPr/>
        </p:nvSpPr>
        <p:spPr>
          <a:xfrm>
            <a:off x="2371117" y="37692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800590"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76274" y="320701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03701"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189700" y="166907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221479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2536487" y="3752737"/>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El tercer look del menú de zonas: dos arriba, uno anclando el medio, dos en la última línea. Cada recepción de ala o esquina recibe trampa desde dos ángulos mientras el defensor del medio amuralla el poste alto. Más agresiva que la trampa 1-3-1 porque las trampas llegan por DELANTE y por DETRÁS del balón a la vez.</a:t>
            </a:r>
            <a:endParaRPr lang="en-US" sz="950" dirty="0"/>
          </a:p>
        </p:txBody>
      </p:sp>
      <p:sp>
        <p:nvSpPr>
          <p:cNvPr id="36" name="notebox-224"/>
          <p:cNvSpPr/>
          <p:nvPr/>
        </p:nvSpPr>
        <p:spPr>
          <a:xfrm>
            <a:off x="4911495" y="2606040"/>
            <a:ext cx="3821025" cy="1143000"/>
          </a:xfrm>
          <a:prstGeom prst="roundRect">
            <a:avLst>
              <a:gd name="adj" fmla="val 4800"/>
            </a:avLst>
          </a:prstGeom>
          <a:solidFill>
            <a:srgbClr val="E3EDF2"/>
          </a:solidFill>
          <a:ln/>
        </p:spPr>
      </p:sp>
      <p:sp>
        <p:nvSpPr>
          <p:cNvPr id="37" name="notelbl-22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8" name="note-22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Balón a la punta y la forma se cura: dos arriba, uno al medio, dos atrás — ciclo completo. Córrela unos viajes más o derrítete de vuelta a la Pack Line; la ofensiva debe prepararse para ambas.</a:t>
            </a:r>
            <a:endParaRPr lang="en-US" sz="1050" dirty="0"/>
          </a:p>
        </p:txBody>
      </p:sp>
      <p:sp>
        <p:nvSpPr>
          <p:cNvPr id="39" name="kp-224"/>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224"/>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trampas viven en las alas y en las esquinas — NUNCA en la punta.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defensor del medio es dueño del poste alto; una recepción limpia ahí es lo único que rompe la 2-1-2.</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última línea nunca abandona la pintura completa — uno trampea, uno protege el aro. Siempre.</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5.xml><?xml version="1.0" encoding="utf-8"?>
<p:sld xmlns:a="http://schemas.openxmlformats.org/drawingml/2006/main" xmlns:r="http://schemas.openxmlformats.org/officeDocument/2006/relationships" xmlns:p="http://schemas.openxmlformats.org/presentationml/2006/main">
  <p:cSld name="Slide 22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22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4"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16"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18"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2"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1883275"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2710126"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2536487"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0" name="notebox-225"/>
          <p:cNvSpPr/>
          <p:nvPr/>
        </p:nvSpPr>
        <p:spPr>
          <a:xfrm>
            <a:off x="4911495" y="2606040"/>
            <a:ext cx="3821025" cy="1143000"/>
          </a:xfrm>
          <a:prstGeom prst="roundRect">
            <a:avLst>
              <a:gd name="adj" fmla="val 4800"/>
            </a:avLst>
          </a:prstGeom>
          <a:solidFill>
            <a:srgbClr val="E3EDF2"/>
          </a:solidFill>
          <a:ln/>
        </p:spPr>
      </p:sp>
      <p:sp>
        <p:nvSpPr>
          <p:cNvPr id="31" name="notelbl-22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22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Un puñado de posesiones por temporada: un poste dominante que hay que amurallar, faltas acumuladas, o un look sorpresa saliendo de la presión Cougar. Si estamos jugando 2-3 por tramos largos, algo salió mal.</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name="Slide 22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22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6-0"/>
          <p:cNvSpPr/>
          <p:nvPr/>
        </p:nvSpPr>
        <p:spPr>
          <a:xfrm flipV="1">
            <a:off x="2892033" y="3091256"/>
            <a:ext cx="537453" cy="248055"/>
          </a:xfrm>
          <a:prstGeom prst="line">
            <a:avLst/>
          </a:prstGeom>
          <a:noFill/>
          <a:ln w="15875">
            <a:solidFill>
              <a:srgbClr val="A5392E"/>
            </a:solidFill>
            <a:prstDash val="dash"/>
            <a:tailEnd type="triangle"/>
          </a:ln>
        </p:spPr>
      </p:sp>
      <p:sp>
        <p:nvSpPr>
          <p:cNvPr id="14" name="tr-226-1"/>
          <p:cNvSpPr/>
          <p:nvPr/>
        </p:nvSpPr>
        <p:spPr>
          <a:xfrm flipV="1">
            <a:off x="2065182" y="3173941"/>
            <a:ext cx="496111" cy="165370"/>
          </a:xfrm>
          <a:prstGeom prst="line">
            <a:avLst/>
          </a:prstGeom>
          <a:noFill/>
          <a:ln w="15875">
            <a:solidFill>
              <a:srgbClr val="A5392E"/>
            </a:solidFill>
            <a:prstDash val="dash"/>
            <a:tailEnd type="triangle"/>
          </a:ln>
        </p:spPr>
      </p:sp>
      <p:sp>
        <p:nvSpPr>
          <p:cNvPr id="15" name="tr-226-2"/>
          <p:cNvSpPr/>
          <p:nvPr/>
        </p:nvSpPr>
        <p:spPr>
          <a:xfrm>
            <a:off x="2478608" y="2057692"/>
            <a:ext cx="248055" cy="0"/>
          </a:xfrm>
          <a:prstGeom prst="line">
            <a:avLst/>
          </a:prstGeom>
          <a:noFill/>
          <a:ln w="15875">
            <a:solidFill>
              <a:srgbClr val="A5392E"/>
            </a:solidFill>
            <a:prstDash val="dash"/>
            <a:tailEnd type="triangle"/>
          </a:ln>
        </p:spPr>
      </p:sp>
      <p:sp>
        <p:nvSpPr>
          <p:cNvPr id="16" name="tr-226-3"/>
          <p:cNvSpPr/>
          <p:nvPr/>
        </p:nvSpPr>
        <p:spPr>
          <a:xfrm>
            <a:off x="3677542" y="1933664"/>
            <a:ext cx="124028" cy="66148"/>
          </a:xfrm>
          <a:prstGeom prst="line">
            <a:avLst/>
          </a:prstGeom>
          <a:noFill/>
          <a:ln w="15875">
            <a:solidFill>
              <a:srgbClr val="A5392E"/>
            </a:solidFill>
            <a:prstDash val="dash"/>
            <a:tailEnd type="triangle"/>
          </a:ln>
        </p:spPr>
      </p:sp>
      <p:sp>
        <p:nvSpPr>
          <p:cNvPr id="17" name="tr-226-4"/>
          <p:cNvSpPr/>
          <p:nvPr/>
        </p:nvSpPr>
        <p:spPr>
          <a:xfrm>
            <a:off x="1279674" y="1933664"/>
            <a:ext cx="372083" cy="41343"/>
          </a:xfrm>
          <a:prstGeom prst="line">
            <a:avLst/>
          </a:prstGeom>
          <a:noFill/>
          <a:ln w="15875">
            <a:solidFill>
              <a:srgbClr val="A5392E"/>
            </a:solidFill>
            <a:prstDash val="dash"/>
            <a:tailEnd type="triangle"/>
          </a:ln>
        </p:spPr>
      </p:sp>
      <p:sp>
        <p:nvSpPr>
          <p:cNvPr id="18" name="trp-226"/>
          <p:cNvSpPr/>
          <p:nvPr/>
        </p:nvSpPr>
        <p:spPr>
          <a:xfrm flipV="1">
            <a:off x="2586098" y="3016839"/>
            <a:ext cx="1364304" cy="744166"/>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2379386" y="3058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3247579"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46984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619662" y="188405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544756" y="1941933"/>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00791"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6" name="notebox-226"/>
          <p:cNvSpPr/>
          <p:nvPr/>
        </p:nvSpPr>
        <p:spPr>
          <a:xfrm>
            <a:off x="4911495" y="2606040"/>
            <a:ext cx="3821025" cy="1143000"/>
          </a:xfrm>
          <a:prstGeom prst="roundRect">
            <a:avLst>
              <a:gd name="adj" fmla="val 4800"/>
            </a:avLst>
          </a:prstGeom>
          <a:solidFill>
            <a:srgbClr val="E3EDF2"/>
          </a:solidFill>
          <a:ln/>
        </p:spPr>
      </p:sp>
      <p:sp>
        <p:nvSpPr>
          <p:cNvPr id="37" name="notelbl-22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22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Recepción de ala: guardia del lado sale, el pívot adelanta el bloque, el alero débil al carril.</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7.xml><?xml version="1.0" encoding="utf-8"?>
<p:sld xmlns:a="http://schemas.openxmlformats.org/drawingml/2006/main" xmlns:r="http://schemas.openxmlformats.org/officeDocument/2006/relationships" xmlns:p="http://schemas.openxmlformats.org/presentationml/2006/main">
  <p:cSld name="Slide 22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22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7-0"/>
          <p:cNvSpPr/>
          <p:nvPr/>
        </p:nvSpPr>
        <p:spPr>
          <a:xfrm flipV="1">
            <a:off x="3801569" y="1644266"/>
            <a:ext cx="289398" cy="355546"/>
          </a:xfrm>
          <a:prstGeom prst="line">
            <a:avLst/>
          </a:prstGeom>
          <a:noFill/>
          <a:ln w="15875">
            <a:solidFill>
              <a:srgbClr val="A5392E"/>
            </a:solidFill>
            <a:prstDash val="dash"/>
            <a:tailEnd type="triangle"/>
          </a:ln>
        </p:spPr>
      </p:sp>
      <p:sp>
        <p:nvSpPr>
          <p:cNvPr id="14" name="tr-227-1"/>
          <p:cNvSpPr/>
          <p:nvPr/>
        </p:nvSpPr>
        <p:spPr>
          <a:xfrm flipV="1">
            <a:off x="2726663" y="1892322"/>
            <a:ext cx="330740" cy="165370"/>
          </a:xfrm>
          <a:prstGeom prst="line">
            <a:avLst/>
          </a:prstGeom>
          <a:noFill/>
          <a:ln w="15875">
            <a:solidFill>
              <a:srgbClr val="A5392E"/>
            </a:solidFill>
            <a:prstDash val="dash"/>
            <a:tailEnd type="triangle"/>
          </a:ln>
        </p:spPr>
      </p:sp>
      <p:sp>
        <p:nvSpPr>
          <p:cNvPr id="15" name="tr-227-2"/>
          <p:cNvSpPr/>
          <p:nvPr/>
        </p:nvSpPr>
        <p:spPr>
          <a:xfrm flipV="1">
            <a:off x="3429486" y="2429775"/>
            <a:ext cx="206713" cy="661481"/>
          </a:xfrm>
          <a:prstGeom prst="line">
            <a:avLst/>
          </a:prstGeom>
          <a:noFill/>
          <a:ln w="15875">
            <a:solidFill>
              <a:srgbClr val="A5392E"/>
            </a:solidFill>
            <a:prstDash val="dash"/>
            <a:tailEnd type="triangle"/>
          </a:ln>
        </p:spPr>
      </p:sp>
      <p:sp>
        <p:nvSpPr>
          <p:cNvPr id="16" name="trp-227"/>
          <p:cNvSpPr/>
          <p:nvPr/>
        </p:nvSpPr>
        <p:spPr>
          <a:xfrm flipV="1">
            <a:off x="3950403" y="1404479"/>
            <a:ext cx="355546" cy="1612360"/>
          </a:xfrm>
          <a:prstGeom prst="line">
            <a:avLst/>
          </a:prstGeom>
          <a:noFill/>
          <a:ln w="19050">
            <a:solidFill>
              <a:srgbClr val="2E7391"/>
            </a:solidFill>
            <a:prstDash val="dash"/>
            <a:tailEnd type="triangle"/>
          </a:ln>
        </p:spPr>
      </p:sp>
      <p:sp>
        <p:nvSpPr>
          <p:cNvPr id="17"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18"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0"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2"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4"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6"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2379386" y="305818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3454292"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1469849" y="1859248"/>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909060" y="152850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875496" y="177656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4256337" y="1354868"/>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4" name="notebox-227"/>
          <p:cNvSpPr/>
          <p:nvPr/>
        </p:nvSpPr>
        <p:spPr>
          <a:xfrm>
            <a:off x="4911495" y="2606040"/>
            <a:ext cx="3821025" cy="1143000"/>
          </a:xfrm>
          <a:prstGeom prst="roundRect">
            <a:avLst>
              <a:gd name="adj" fmla="val 4800"/>
            </a:avLst>
          </a:prstGeom>
          <a:solidFill>
            <a:srgbClr val="E3EDF2"/>
          </a:solidFill>
          <a:ln/>
        </p:spPr>
      </p:sp>
      <p:sp>
        <p:nvSpPr>
          <p:cNvPr id="35" name="notelbl-22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6" name="note-22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Esquina: el alero cubre, el pívot se desliza detrás, el guardia se hunde al poste alto. El carril sigue lleno.</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8.xml><?xml version="1.0" encoding="utf-8"?>
<p:sld xmlns:a="http://schemas.openxmlformats.org/drawingml/2006/main" xmlns:r="http://schemas.openxmlformats.org/officeDocument/2006/relationships" xmlns:p="http://schemas.openxmlformats.org/presentationml/2006/main">
  <p:cSld name="Slide 22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BOLSILLO TRASERO  ·  RARA VEZ USADA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Zona 2-3 — Movimientos (Rara)</a:t>
            </a:r>
            <a:endParaRPr lang="en-US" sz="2200" dirty="0"/>
          </a:p>
        </p:txBody>
      </p:sp>
      <p:sp>
        <p:nvSpPr>
          <p:cNvPr id="4" name="ph-22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3</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28-0"/>
          <p:cNvSpPr/>
          <p:nvPr/>
        </p:nvSpPr>
        <p:spPr>
          <a:xfrm flipH="1" flipV="1">
            <a:off x="1403701" y="3091256"/>
            <a:ext cx="1157591" cy="82685"/>
          </a:xfrm>
          <a:prstGeom prst="line">
            <a:avLst/>
          </a:prstGeom>
          <a:noFill/>
          <a:ln w="15875">
            <a:solidFill>
              <a:srgbClr val="A5392E"/>
            </a:solidFill>
            <a:prstDash val="dash"/>
            <a:tailEnd type="triangle"/>
          </a:ln>
        </p:spPr>
      </p:sp>
      <p:sp>
        <p:nvSpPr>
          <p:cNvPr id="14" name="tr-228-1"/>
          <p:cNvSpPr/>
          <p:nvPr/>
        </p:nvSpPr>
        <p:spPr>
          <a:xfrm flipH="1">
            <a:off x="2478608" y="1892322"/>
            <a:ext cx="578796" cy="124028"/>
          </a:xfrm>
          <a:prstGeom prst="line">
            <a:avLst/>
          </a:prstGeom>
          <a:noFill/>
          <a:ln w="15875">
            <a:solidFill>
              <a:srgbClr val="A5392E"/>
            </a:solidFill>
            <a:prstDash val="dash"/>
            <a:tailEnd type="triangle"/>
          </a:ln>
        </p:spPr>
      </p:sp>
      <p:sp>
        <p:nvSpPr>
          <p:cNvPr id="15" name="tr-228-2"/>
          <p:cNvSpPr/>
          <p:nvPr/>
        </p:nvSpPr>
        <p:spPr>
          <a:xfrm flipH="1">
            <a:off x="2892033" y="2429775"/>
            <a:ext cx="744166" cy="785509"/>
          </a:xfrm>
          <a:prstGeom prst="line">
            <a:avLst/>
          </a:prstGeom>
          <a:noFill/>
          <a:ln w="15875">
            <a:solidFill>
              <a:srgbClr val="A5392E"/>
            </a:solidFill>
            <a:prstDash val="dash"/>
            <a:tailEnd type="triangle"/>
          </a:ln>
        </p:spPr>
      </p:sp>
      <p:sp>
        <p:nvSpPr>
          <p:cNvPr id="16" name="tr-228-3"/>
          <p:cNvSpPr/>
          <p:nvPr/>
        </p:nvSpPr>
        <p:spPr>
          <a:xfrm flipH="1">
            <a:off x="3677542" y="1644266"/>
            <a:ext cx="413426" cy="289398"/>
          </a:xfrm>
          <a:prstGeom prst="line">
            <a:avLst/>
          </a:prstGeom>
          <a:noFill/>
          <a:ln w="15875">
            <a:solidFill>
              <a:srgbClr val="A5392E"/>
            </a:solidFill>
            <a:prstDash val="dash"/>
            <a:tailEnd type="triangle"/>
          </a:ln>
        </p:spPr>
      </p:sp>
      <p:sp>
        <p:nvSpPr>
          <p:cNvPr id="17" name="tr-228-4"/>
          <p:cNvSpPr/>
          <p:nvPr/>
        </p:nvSpPr>
        <p:spPr>
          <a:xfrm flipH="1" flipV="1">
            <a:off x="1279674" y="1933664"/>
            <a:ext cx="372083" cy="41343"/>
          </a:xfrm>
          <a:prstGeom prst="line">
            <a:avLst/>
          </a:prstGeom>
          <a:noFill/>
          <a:ln w="15875">
            <a:solidFill>
              <a:srgbClr val="A5392E"/>
            </a:solidFill>
            <a:prstDash val="dash"/>
            <a:tailEnd type="triangle"/>
          </a:ln>
        </p:spPr>
      </p:sp>
      <p:sp>
        <p:nvSpPr>
          <p:cNvPr id="18" name="trp-228"/>
          <p:cNvSpPr/>
          <p:nvPr/>
        </p:nvSpPr>
        <p:spPr>
          <a:xfrm flipH="1">
            <a:off x="1221794" y="1404479"/>
            <a:ext cx="3084154" cy="1612360"/>
          </a:xfrm>
          <a:prstGeom prst="line">
            <a:avLst/>
          </a:prstGeom>
          <a:noFill/>
          <a:ln w="19050">
            <a:solidFill>
              <a:srgbClr val="2E7391"/>
            </a:solidFill>
            <a:prstDash val="dash"/>
            <a:tailEnd type="triangle"/>
          </a:ln>
        </p:spPr>
      </p:sp>
      <p:sp>
        <p:nvSpPr>
          <p:cNvPr id="19" name="!!o1"/>
          <p:cNvSpPr/>
          <p:nvPr/>
        </p:nvSpPr>
        <p:spPr>
          <a:xfrm>
            <a:off x="2371117" y="3727931"/>
            <a:ext cx="214981" cy="214981"/>
          </a:xfrm>
          <a:prstGeom prst="ellipse">
            <a:avLst/>
          </a:prstGeom>
          <a:solidFill>
            <a:srgbClr val="FFFFFF"/>
          </a:solidFill>
          <a:ln w="19050">
            <a:solidFill>
              <a:srgbClr val="14283A"/>
            </a:solidFill>
            <a:prstDash val="solid"/>
          </a:ln>
        </p:spPr>
      </p:sp>
      <p:sp>
        <p:nvSpPr>
          <p:cNvPr id="20" name="!!no1"/>
          <p:cNvSpPr/>
          <p:nvPr/>
        </p:nvSpPr>
        <p:spPr>
          <a:xfrm>
            <a:off x="2371117"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006813" y="2983765"/>
            <a:ext cx="214981" cy="214981"/>
          </a:xfrm>
          <a:prstGeom prst="ellipse">
            <a:avLst/>
          </a:prstGeom>
          <a:solidFill>
            <a:srgbClr val="FFFFFF"/>
          </a:solidFill>
          <a:ln w="19050">
            <a:solidFill>
              <a:srgbClr val="14283A"/>
            </a:solidFill>
            <a:prstDash val="solid"/>
          </a:ln>
        </p:spPr>
      </p:sp>
      <p:sp>
        <p:nvSpPr>
          <p:cNvPr id="22" name="!!no2"/>
          <p:cNvSpPr/>
          <p:nvPr/>
        </p:nvSpPr>
        <p:spPr>
          <a:xfrm>
            <a:off x="1006813"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35421" y="2983765"/>
            <a:ext cx="214981" cy="214981"/>
          </a:xfrm>
          <a:prstGeom prst="ellipse">
            <a:avLst/>
          </a:prstGeom>
          <a:solidFill>
            <a:srgbClr val="FFFFFF"/>
          </a:solidFill>
          <a:ln w="19050">
            <a:solidFill>
              <a:srgbClr val="14283A"/>
            </a:solidFill>
            <a:prstDash val="solid"/>
          </a:ln>
        </p:spPr>
      </p:sp>
      <p:sp>
        <p:nvSpPr>
          <p:cNvPr id="24" name="!!no3"/>
          <p:cNvSpPr/>
          <p:nvPr/>
        </p:nvSpPr>
        <p:spPr>
          <a:xfrm>
            <a:off x="3735421" y="298376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651267" y="1371405"/>
            <a:ext cx="214981" cy="214981"/>
          </a:xfrm>
          <a:prstGeom prst="ellipse">
            <a:avLst/>
          </a:prstGeom>
          <a:solidFill>
            <a:srgbClr val="FFFFFF"/>
          </a:solidFill>
          <a:ln w="19050">
            <a:solidFill>
              <a:srgbClr val="14283A"/>
            </a:solidFill>
            <a:prstDash val="solid"/>
          </a:ln>
        </p:spPr>
      </p:sp>
      <p:sp>
        <p:nvSpPr>
          <p:cNvPr id="26" name="!!no4"/>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4090967" y="1371405"/>
            <a:ext cx="214981" cy="214981"/>
          </a:xfrm>
          <a:prstGeom prst="ellipse">
            <a:avLst/>
          </a:prstGeom>
          <a:solidFill>
            <a:srgbClr val="FFFFFF"/>
          </a:solidFill>
          <a:ln w="19050">
            <a:solidFill>
              <a:srgbClr val="14283A"/>
            </a:solidFill>
            <a:prstDash val="solid"/>
          </a:ln>
        </p:spPr>
      </p:sp>
      <p:sp>
        <p:nvSpPr>
          <p:cNvPr id="28" name="!!no5"/>
          <p:cNvSpPr/>
          <p:nvPr/>
        </p:nvSpPr>
        <p:spPr>
          <a:xfrm>
            <a:off x="40909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1221794" y="2975497"/>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710126" y="3099524"/>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1097766"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495634" y="181790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296700"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1172183" y="2967228"/>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zona de emergencia. RARA VEZ jugamos 2-3 — la familia 1-3-1 y la trampa 2-1-2 son nuestra identidad de zona — pero cada equipo del programa conoce sus movimientos, porque algún fin de semana te toca una alineación para la que esta forma fue construida. Dos guardias arriba, tres atrás; cada pase mueve a los cinco defensores.</a:t>
            </a:r>
            <a:endParaRPr lang="en-US" sz="950" dirty="0"/>
          </a:p>
        </p:txBody>
      </p:sp>
      <p:sp>
        <p:nvSpPr>
          <p:cNvPr id="36" name="notebox-228"/>
          <p:cNvSpPr/>
          <p:nvPr/>
        </p:nvSpPr>
        <p:spPr>
          <a:xfrm>
            <a:off x="4911495" y="2606040"/>
            <a:ext cx="3821025" cy="1143000"/>
          </a:xfrm>
          <a:prstGeom prst="roundRect">
            <a:avLst>
              <a:gd name="adj" fmla="val 4800"/>
            </a:avLst>
          </a:prstGeom>
          <a:solidFill>
            <a:srgbClr val="E3EDF2"/>
          </a:solidFill>
          <a:ln/>
        </p:spPr>
      </p:sp>
      <p:sp>
        <p:nvSpPr>
          <p:cNvPr id="37" name="notelbl-22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8" name="note-22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skip hace correr a la zona — el guardia más cercano vuela al cierre, los cinco se reacomodan. Aquí se quiebran las zonas: hazlos repetirlo una y otra vez.</a:t>
            </a:r>
            <a:endParaRPr lang="en-US" sz="1050" dirty="0"/>
          </a:p>
        </p:txBody>
      </p:sp>
      <p:sp>
        <p:nvSpPr>
          <p:cNvPr id="39" name="kp-228"/>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0" name="kpl-228"/>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Muévete mientras el balón vuela — una zona que se mueve con la recepción ya está muerta.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Manos altas en los carriles: el trabajo de la zona son desvíos y posesiones feas.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Regla del relevo: cuando llega la ayuda, el guardia rebota afuera — nunca dos defensores en un balón.</a:t>
            </a:r>
            <a:endParaRPr lang="en-US" sz="8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29.xml><?xml version="1.0" encoding="utf-8"?>
<p:sld xmlns:a="http://schemas.openxmlformats.org/drawingml/2006/main" xmlns:r="http://schemas.openxmlformats.org/officeDocument/2006/relationships" xmlns:p="http://schemas.openxmlformats.org/presentationml/2006/main">
  <p:cSld name="Slide 229">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PAQUETE DE PRESIONES</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Cuatro presiones, tres rompe-presiones</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Havoc — Presión Diamante 1-2-1-1 (Shaka Smart · VCU)  ·  Presión Cougar — 2-2-1  ·  Run &amp; Jump — Presión Individual  ·  Breaker — Rompe-Presiones 1-4  ·  Home Run — Rompe-Presiones por Arriba  ·  Rompe-Trampas — vs Trampas de Media Cancha</a:t>
            </a:r>
            <a:endParaRPr lang="en-US" sz="1100"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name="Slide 23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23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0"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2"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4"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6"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28"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36" name="notebox-230"/>
          <p:cNvSpPr/>
          <p:nvPr/>
        </p:nvSpPr>
        <p:spPr>
          <a:xfrm>
            <a:off x="2868687" y="2606040"/>
            <a:ext cx="5863833" cy="1143000"/>
          </a:xfrm>
          <a:prstGeom prst="roundRect">
            <a:avLst>
              <a:gd name="adj" fmla="val 4800"/>
            </a:avLst>
          </a:prstGeom>
          <a:solidFill>
            <a:srgbClr val="E3EDF2"/>
          </a:solidFill>
          <a:ln/>
        </p:spPr>
      </p:sp>
      <p:sp>
        <p:nvSpPr>
          <p:cNvPr id="37" name="notelbl-23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23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Tras canastas y tiros libres anotados. Smart la corría como identidad, no como truco: recluta esfuerzo, condiciona a tu equipo y obliga al rival a practicar toda la semana algo que igual no puede simular.</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name="Slide 23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23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1-0"/>
          <p:cNvSpPr/>
          <p:nvPr/>
        </p:nvSpPr>
        <p:spPr>
          <a:xfrm flipH="1">
            <a:off x="913427" y="1651562"/>
            <a:ext cx="125487" cy="104572"/>
          </a:xfrm>
          <a:prstGeom prst="line">
            <a:avLst/>
          </a:prstGeom>
          <a:noFill/>
          <a:ln w="19050">
            <a:solidFill>
              <a:srgbClr val="14283A"/>
            </a:solidFill>
            <a:prstDash val="solid"/>
            <a:tailEnd type="triangle"/>
          </a:ln>
        </p:spPr>
      </p:sp>
      <p:sp>
        <p:nvSpPr>
          <p:cNvPr id="20" name="tr-231-1"/>
          <p:cNvSpPr/>
          <p:nvPr/>
        </p:nvSpPr>
        <p:spPr>
          <a:xfrm flipH="1">
            <a:off x="1206230" y="1484246"/>
            <a:ext cx="250974" cy="125487"/>
          </a:xfrm>
          <a:prstGeom prst="line">
            <a:avLst/>
          </a:prstGeom>
          <a:noFill/>
          <a:ln w="15875">
            <a:solidFill>
              <a:srgbClr val="A5392E"/>
            </a:solidFill>
            <a:prstDash val="dash"/>
            <a:tailEnd type="triangle"/>
          </a:ln>
        </p:spPr>
      </p:sp>
      <p:sp>
        <p:nvSpPr>
          <p:cNvPr id="21" name="trp-231"/>
          <p:cNvSpPr/>
          <p:nvPr/>
        </p:nvSpPr>
        <p:spPr>
          <a:xfrm flipH="1">
            <a:off x="967805" y="1036677"/>
            <a:ext cx="460118" cy="681812"/>
          </a:xfrm>
          <a:prstGeom prst="line">
            <a:avLst/>
          </a:prstGeom>
          <a:noFill/>
          <a:ln w="19050">
            <a:solidFill>
              <a:srgbClr val="2E7391"/>
            </a:solidFill>
            <a:prstDash val="dash"/>
            <a:tailEnd type="triangle"/>
          </a:ln>
        </p:spPr>
      </p:sp>
      <p:sp>
        <p:nvSpPr>
          <p:cNvPr id="22"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3"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5"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7"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9"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1"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114206" y="155117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942707" y="1693391"/>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39" name="notebox-231"/>
          <p:cNvSpPr/>
          <p:nvPr/>
        </p:nvSpPr>
        <p:spPr>
          <a:xfrm>
            <a:off x="2868687" y="2606040"/>
            <a:ext cx="5863833" cy="1143000"/>
          </a:xfrm>
          <a:prstGeom prst="roundRect">
            <a:avLst>
              <a:gd name="adj" fmla="val 4800"/>
            </a:avLst>
          </a:prstGeom>
          <a:solidFill>
            <a:srgbClr val="E3EDF2"/>
          </a:solidFill>
          <a:ln/>
        </p:spPr>
      </p:sp>
      <p:sp>
        <p:nvSpPr>
          <p:cNvPr id="40" name="notelbl-23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1" name="note-23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X4 refleja al sacador con manos altas — e invita el pase corto a la esquina. Esa es la zona de trampa.</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2.xml><?xml version="1.0" encoding="utf-8"?>
<p:sld xmlns:a="http://schemas.openxmlformats.org/drawingml/2006/main" xmlns:r="http://schemas.openxmlformats.org/officeDocument/2006/relationships" xmlns:p="http://schemas.openxmlformats.org/presentationml/2006/main">
  <p:cSld name="Slide 23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23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2-0"/>
          <p:cNvSpPr/>
          <p:nvPr/>
        </p:nvSpPr>
        <p:spPr>
          <a:xfrm flipH="1">
            <a:off x="1018000" y="1609733"/>
            <a:ext cx="188230" cy="50195"/>
          </a:xfrm>
          <a:prstGeom prst="line">
            <a:avLst/>
          </a:prstGeom>
          <a:noFill/>
          <a:ln w="15875">
            <a:solidFill>
              <a:srgbClr val="A5392E"/>
            </a:solidFill>
            <a:prstDash val="dash"/>
            <a:tailEnd type="triangle"/>
          </a:ln>
        </p:spPr>
      </p:sp>
      <p:sp>
        <p:nvSpPr>
          <p:cNvPr id="20" name="tr-232-1"/>
          <p:cNvSpPr/>
          <p:nvPr/>
        </p:nvSpPr>
        <p:spPr>
          <a:xfrm flipH="1" flipV="1">
            <a:off x="997085" y="1935999"/>
            <a:ext cx="41829" cy="92024"/>
          </a:xfrm>
          <a:prstGeom prst="line">
            <a:avLst/>
          </a:prstGeom>
          <a:noFill/>
          <a:ln w="15875">
            <a:solidFill>
              <a:srgbClr val="A5392E"/>
            </a:solidFill>
            <a:prstDash val="dash"/>
            <a:tailEnd type="triangle"/>
          </a:ln>
        </p:spPr>
      </p:sp>
      <p:sp>
        <p:nvSpPr>
          <p:cNvPr id="21" name="tr-232-2"/>
          <p:cNvSpPr/>
          <p:nvPr/>
        </p:nvSpPr>
        <p:spPr>
          <a:xfrm flipH="1">
            <a:off x="1507398" y="2028022"/>
            <a:ext cx="368095" cy="75292"/>
          </a:xfrm>
          <a:prstGeom prst="line">
            <a:avLst/>
          </a:prstGeom>
          <a:noFill/>
          <a:ln w="15875">
            <a:solidFill>
              <a:srgbClr val="A5392E"/>
            </a:solidFill>
            <a:prstDash val="dash"/>
            <a:tailEnd type="triangle"/>
          </a:ln>
        </p:spPr>
      </p:sp>
      <p:sp>
        <p:nvSpPr>
          <p:cNvPr id="22" name="tr-232-3"/>
          <p:cNvSpPr/>
          <p:nvPr/>
        </p:nvSpPr>
        <p:spPr>
          <a:xfrm flipH="1" flipV="1">
            <a:off x="1047280" y="2697285"/>
            <a:ext cx="409924" cy="209145"/>
          </a:xfrm>
          <a:prstGeom prst="line">
            <a:avLst/>
          </a:prstGeom>
          <a:noFill/>
          <a:ln w="15875">
            <a:solidFill>
              <a:srgbClr val="A5392E"/>
            </a:solidFill>
            <a:prstDash val="dash"/>
            <a:tailEnd type="triangle"/>
          </a:ln>
        </p:spPr>
      </p:sp>
      <p:sp>
        <p:nvSpPr>
          <p:cNvPr id="23" name="tr-232-4"/>
          <p:cNvSpPr/>
          <p:nvPr/>
        </p:nvSpPr>
        <p:spPr>
          <a:xfrm flipV="1">
            <a:off x="1457203" y="3793204"/>
            <a:ext cx="0" cy="117121"/>
          </a:xfrm>
          <a:prstGeom prst="line">
            <a:avLst/>
          </a:prstGeom>
          <a:noFill/>
          <a:ln w="15875">
            <a:solidFill>
              <a:srgbClr val="A5392E"/>
            </a:solidFill>
            <a:prstDash val="dash"/>
            <a:tailEnd type="triangle"/>
          </a:ln>
        </p:spPr>
      </p:sp>
      <p:sp>
        <p:nvSpPr>
          <p:cNvPr id="24" name="tr-232-5"/>
          <p:cNvSpPr/>
          <p:nvPr/>
        </p:nvSpPr>
        <p:spPr>
          <a:xfrm>
            <a:off x="1373546" y="1074323"/>
            <a:ext cx="0" cy="326266"/>
          </a:xfrm>
          <a:prstGeom prst="line">
            <a:avLst/>
          </a:prstGeom>
          <a:noFill/>
          <a:ln w="19050">
            <a:solidFill>
              <a:srgbClr val="14283A"/>
            </a:solidFill>
            <a:prstDash val="solid"/>
            <a:tailEnd type="triangle"/>
          </a:ln>
        </p:spPr>
      </p:sp>
      <p:sp>
        <p:nvSpPr>
          <p:cNvPr id="25"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6"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7"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8"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9"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30"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1"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32"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3"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4"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5" name="!!d1"/>
          <p:cNvSpPr/>
          <p:nvPr/>
        </p:nvSpPr>
        <p:spPr>
          <a:xfrm>
            <a:off x="955256"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6"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7" name="!!d3"/>
          <p:cNvSpPr/>
          <p:nvPr/>
        </p:nvSpPr>
        <p:spPr>
          <a:xfrm>
            <a:off x="1415374" y="204475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8" name="!!d4"/>
          <p:cNvSpPr/>
          <p:nvPr/>
        </p:nvSpPr>
        <p:spPr>
          <a:xfrm>
            <a:off x="925976" y="160136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9"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40" name="!!ball"/>
          <p:cNvSpPr/>
          <p:nvPr/>
        </p:nvSpPr>
        <p:spPr>
          <a:xfrm>
            <a:off x="942707" y="1693391"/>
            <a:ext cx="50195" cy="50195"/>
          </a:xfrm>
          <a:prstGeom prst="ellipse">
            <a:avLst/>
          </a:prstGeom>
          <a:solidFill>
            <a:srgbClr val="D9641E"/>
          </a:solidFill>
          <a:ln w="9525">
            <a:solidFill>
              <a:srgbClr val="B04E12"/>
            </a:solidFill>
            <a:prstDash val="solid"/>
          </a:ln>
        </p:spPr>
      </p:sp>
      <p:sp>
        <p:nvSpPr>
          <p:cNvPr id="41"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42" name="notebox-232"/>
          <p:cNvSpPr/>
          <p:nvPr/>
        </p:nvSpPr>
        <p:spPr>
          <a:xfrm>
            <a:off x="2868687" y="2606040"/>
            <a:ext cx="5863833" cy="1143000"/>
          </a:xfrm>
          <a:prstGeom prst="roundRect">
            <a:avLst>
              <a:gd name="adj" fmla="val 4800"/>
            </a:avLst>
          </a:prstGeom>
          <a:solidFill>
            <a:srgbClr val="E3EDF2"/>
          </a:solidFill>
          <a:ln/>
        </p:spPr>
      </p:sp>
      <p:sp>
        <p:nvSpPr>
          <p:cNvPr id="43" name="notelbl-23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4" name="note-23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Trampa EN la recepción: X4 y X2 la saltan en la banda — sorpresa, sin faltas, sin grietas. Detrás rota el diamante: medio, banda, aro.</a:t>
            </a:r>
            <a:endParaRPr lang="en-US" sz="1050" dirty="0"/>
          </a:p>
        </p:txBody>
      </p:sp>
      <p:sp>
        <p:nvSpPr>
          <p:cNvPr id="4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name="Slide 23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23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3-0"/>
          <p:cNvSpPr/>
          <p:nvPr/>
        </p:nvSpPr>
        <p:spPr>
          <a:xfrm flipV="1">
            <a:off x="1018000" y="1576270"/>
            <a:ext cx="280254" cy="83658"/>
          </a:xfrm>
          <a:prstGeom prst="line">
            <a:avLst/>
          </a:prstGeom>
          <a:noFill/>
          <a:ln w="15875">
            <a:solidFill>
              <a:srgbClr val="A5392E"/>
            </a:solidFill>
            <a:prstDash val="dash"/>
            <a:tailEnd type="triangle"/>
          </a:ln>
        </p:spPr>
      </p:sp>
      <p:sp>
        <p:nvSpPr>
          <p:cNvPr id="20" name="tr-233-1"/>
          <p:cNvSpPr/>
          <p:nvPr/>
        </p:nvSpPr>
        <p:spPr>
          <a:xfrm flipH="1" flipV="1">
            <a:off x="1415374" y="1777049"/>
            <a:ext cx="92024" cy="326266"/>
          </a:xfrm>
          <a:prstGeom prst="line">
            <a:avLst/>
          </a:prstGeom>
          <a:noFill/>
          <a:ln w="15875">
            <a:solidFill>
              <a:srgbClr val="A5392E"/>
            </a:solidFill>
            <a:prstDash val="dash"/>
            <a:tailEnd type="triangle"/>
          </a:ln>
        </p:spPr>
      </p:sp>
      <p:sp>
        <p:nvSpPr>
          <p:cNvPr id="21" name="trp-233"/>
          <p:cNvSpPr/>
          <p:nvPr/>
        </p:nvSpPr>
        <p:spPr>
          <a:xfrm flipV="1">
            <a:off x="967805" y="1362942"/>
            <a:ext cx="460118" cy="355546"/>
          </a:xfrm>
          <a:prstGeom prst="line">
            <a:avLst/>
          </a:prstGeom>
          <a:noFill/>
          <a:ln w="19050">
            <a:solidFill>
              <a:srgbClr val="2E7391"/>
            </a:solidFill>
            <a:prstDash val="dash"/>
            <a:tailEnd type="triangle"/>
          </a:ln>
        </p:spPr>
      </p:sp>
      <p:sp>
        <p:nvSpPr>
          <p:cNvPr id="22"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3"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5"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7"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29"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1"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955256"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323351" y="17184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206230" y="15177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402826" y="1337845"/>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39" name="notebox-233"/>
          <p:cNvSpPr/>
          <p:nvPr/>
        </p:nvSpPr>
        <p:spPr>
          <a:xfrm>
            <a:off x="2868687" y="2606040"/>
            <a:ext cx="5863833" cy="1143000"/>
          </a:xfrm>
          <a:prstGeom prst="roundRect">
            <a:avLst>
              <a:gd name="adj" fmla="val 4800"/>
            </a:avLst>
          </a:prstGeom>
          <a:solidFill>
            <a:srgbClr val="E3EDF2"/>
          </a:solidFill>
          <a:ln/>
        </p:spPr>
      </p:sp>
      <p:sp>
        <p:nvSpPr>
          <p:cNvPr id="40" name="notelbl-23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41" name="note-23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único escape es hacia atrás — lo permitimos. X4 se despega al hombre de salida; todos suben y rearman el diamante.</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name="Slide 23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SISTEMA HAVOC</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Havoc — Presión Diamante 1-2-1-1 (Shaka Smart · VCU)</a:t>
            </a:r>
            <a:endParaRPr lang="en-US" sz="2200" dirty="0"/>
          </a:p>
        </p:txBody>
      </p:sp>
      <p:sp>
        <p:nvSpPr>
          <p:cNvPr id="4" name="ph-23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4-0"/>
          <p:cNvSpPr/>
          <p:nvPr/>
        </p:nvSpPr>
        <p:spPr>
          <a:xfrm flipH="1">
            <a:off x="1750006" y="1651562"/>
            <a:ext cx="125487" cy="439204"/>
          </a:xfrm>
          <a:prstGeom prst="line">
            <a:avLst/>
          </a:prstGeom>
          <a:noFill/>
          <a:ln w="19050">
            <a:solidFill>
              <a:srgbClr val="14283A"/>
            </a:solidFill>
            <a:prstDash val="solid"/>
            <a:tailEnd type="triangle"/>
          </a:ln>
        </p:spPr>
      </p:sp>
      <p:sp>
        <p:nvSpPr>
          <p:cNvPr id="20" name="tr-234-1"/>
          <p:cNvSpPr/>
          <p:nvPr/>
        </p:nvSpPr>
        <p:spPr>
          <a:xfrm>
            <a:off x="1415374" y="1777049"/>
            <a:ext cx="230059" cy="230059"/>
          </a:xfrm>
          <a:prstGeom prst="line">
            <a:avLst/>
          </a:prstGeom>
          <a:noFill/>
          <a:ln w="15875">
            <a:solidFill>
              <a:srgbClr val="A5392E"/>
            </a:solidFill>
            <a:prstDash val="dash"/>
            <a:tailEnd type="triangle"/>
          </a:ln>
        </p:spPr>
      </p:sp>
      <p:sp>
        <p:nvSpPr>
          <p:cNvPr id="21" name="tr-234-2"/>
          <p:cNvSpPr/>
          <p:nvPr/>
        </p:nvSpPr>
        <p:spPr>
          <a:xfrm flipV="1">
            <a:off x="1047280" y="2621993"/>
            <a:ext cx="221693" cy="75292"/>
          </a:xfrm>
          <a:prstGeom prst="line">
            <a:avLst/>
          </a:prstGeom>
          <a:noFill/>
          <a:ln w="15875">
            <a:solidFill>
              <a:srgbClr val="A5392E"/>
            </a:solidFill>
            <a:prstDash val="dash"/>
            <a:tailEnd type="triangle"/>
          </a:ln>
        </p:spPr>
      </p:sp>
      <p:sp>
        <p:nvSpPr>
          <p:cNvPr id="22" name="tr-234-3"/>
          <p:cNvSpPr/>
          <p:nvPr/>
        </p:nvSpPr>
        <p:spPr>
          <a:xfrm flipV="1">
            <a:off x="1457203" y="2529970"/>
            <a:ext cx="0" cy="292803"/>
          </a:xfrm>
          <a:prstGeom prst="line">
            <a:avLst/>
          </a:prstGeom>
          <a:noFill/>
          <a:ln w="19050">
            <a:solidFill>
              <a:srgbClr val="14283A"/>
            </a:solidFill>
            <a:prstDash val="solid"/>
            <a:tailEnd type="triangle"/>
          </a:ln>
        </p:spPr>
      </p:sp>
      <p:sp>
        <p:nvSpPr>
          <p:cNvPr id="23" name="!!o1"/>
          <p:cNvSpPr/>
          <p:nvPr/>
        </p:nvSpPr>
        <p:spPr>
          <a:xfrm>
            <a:off x="846501" y="1689208"/>
            <a:ext cx="133853" cy="133853"/>
          </a:xfrm>
          <a:prstGeom prst="ellipse">
            <a:avLst/>
          </a:prstGeom>
          <a:solidFill>
            <a:srgbClr val="FFFFFF"/>
          </a:solidFill>
          <a:ln w="19050">
            <a:solidFill>
              <a:srgbClr val="14283A"/>
            </a:solidFill>
            <a:prstDash val="solid"/>
          </a:ln>
        </p:spPr>
      </p:sp>
      <p:sp>
        <p:nvSpPr>
          <p:cNvPr id="24" name="!!no1"/>
          <p:cNvSpPr/>
          <p:nvPr/>
        </p:nvSpPr>
        <p:spPr>
          <a:xfrm>
            <a:off x="846501"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683080" y="2023840"/>
            <a:ext cx="133853" cy="133853"/>
          </a:xfrm>
          <a:prstGeom prst="ellipse">
            <a:avLst/>
          </a:prstGeom>
          <a:solidFill>
            <a:srgbClr val="FFFFFF"/>
          </a:solidFill>
          <a:ln w="19050">
            <a:solidFill>
              <a:srgbClr val="14283A"/>
            </a:solidFill>
            <a:prstDash val="solid"/>
          </a:ln>
        </p:spPr>
      </p:sp>
      <p:sp>
        <p:nvSpPr>
          <p:cNvPr id="26" name="!!no2"/>
          <p:cNvSpPr/>
          <p:nvPr/>
        </p:nvSpPr>
        <p:spPr>
          <a:xfrm>
            <a:off x="1683080"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463043"/>
            <a:ext cx="133853" cy="133853"/>
          </a:xfrm>
          <a:prstGeom prst="ellipse">
            <a:avLst/>
          </a:prstGeom>
          <a:solidFill>
            <a:srgbClr val="FFFFFF"/>
          </a:solidFill>
          <a:ln w="19050">
            <a:solidFill>
              <a:srgbClr val="14283A"/>
            </a:solidFill>
            <a:prstDash val="solid"/>
          </a:ln>
        </p:spPr>
      </p:sp>
      <p:sp>
        <p:nvSpPr>
          <p:cNvPr id="28" name="!!no3"/>
          <p:cNvSpPr/>
          <p:nvPr/>
        </p:nvSpPr>
        <p:spPr>
          <a:xfrm>
            <a:off x="1390277" y="2463043"/>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06619" y="1333662"/>
            <a:ext cx="133853" cy="133853"/>
          </a:xfrm>
          <a:prstGeom prst="ellipse">
            <a:avLst/>
          </a:prstGeom>
          <a:solidFill>
            <a:srgbClr val="FFFFFF"/>
          </a:solidFill>
          <a:ln w="19050">
            <a:solidFill>
              <a:srgbClr val="14283A"/>
            </a:solidFill>
            <a:prstDash val="solid"/>
          </a:ln>
        </p:spPr>
      </p:sp>
      <p:sp>
        <p:nvSpPr>
          <p:cNvPr id="30" name="!!no4"/>
          <p:cNvSpPr/>
          <p:nvPr/>
        </p:nvSpPr>
        <p:spPr>
          <a:xfrm>
            <a:off x="1306619" y="133366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2"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176950" y="256343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905061" y="187743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1553410" y="194854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206230" y="15177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373464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402826" y="1337845"/>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que llevó a la VCU de Shaka Smart al Final Four de 2011 y definió una era defensiva. Armada tras canasta anotada en diamante: X4 — un grande largo y activo — presiona la visión del sacador, las alas en los codos extendidos, un interceptor patrulla el medio, un guardián protege el aro. La regla de Havoc: trampa al pase CORTO, cerca del sacador, en el instante de la recepción. La meta no son solo robos — es que cada posesión empiece fea y tarde en el reloj.</a:t>
            </a:r>
            <a:endParaRPr lang="en-US" sz="950" dirty="0"/>
          </a:p>
        </p:txBody>
      </p:sp>
      <p:sp>
        <p:nvSpPr>
          <p:cNvPr id="40" name="notebox-234"/>
          <p:cNvSpPr/>
          <p:nvPr/>
        </p:nvSpPr>
        <p:spPr>
          <a:xfrm>
            <a:off x="2868687" y="2606040"/>
            <a:ext cx="5863833" cy="1143000"/>
          </a:xfrm>
          <a:prstGeom prst="roundRect">
            <a:avLst>
              <a:gd name="adj" fmla="val 4800"/>
            </a:avLst>
          </a:prstGeom>
          <a:solidFill>
            <a:srgbClr val="E3EDF2"/>
          </a:solidFill>
          <a:ln/>
        </p:spPr>
      </p:sp>
      <p:sp>
        <p:nvSpPr>
          <p:cNvPr id="41" name="notelbl-23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2" name="note-23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Ahora el conteo es nuestro sexto defensor: cada pase hacia adelante flota sobre el interceptor. Feo, tarde, nervioso — así trabaja Havoc incluso sin el robo.</a:t>
            </a:r>
            <a:endParaRPr lang="en-US" sz="1050" dirty="0"/>
          </a:p>
        </p:txBody>
      </p:sp>
      <p:sp>
        <p:nvSpPr>
          <p:cNvPr id="43" name="kp-234"/>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4" name="kpl-234"/>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Las cinco claves de la trampa según Smart: (1) trampea cuando el botador pierde control, (2) factor sorpresa — entra corriendo, (3) ubicación — banda y esquina solamente, NUNCA el medio, (4) sin faltas, (5) sin grietas: pies y pechos forman una pared que el botador no puede atravesar.</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pase corto de saque a la esquina es CARNADA — queremos que lo tiren. La trampa llega con la recepción.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X4 sobre el balón refleja los ojos del sacador con manos altas — los saques desviados son puntos gratis.</a:t>
            </a:r>
            <a:endParaRPr lang="en-US" sz="850" dirty="0"/>
          </a:p>
        </p:txBody>
      </p:sp>
      <p:sp>
        <p:nvSpPr>
          <p:cNvPr id="4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name="Slide 23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23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0"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2"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4"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28"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030548"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36" name="notebox-235"/>
          <p:cNvSpPr/>
          <p:nvPr/>
        </p:nvSpPr>
        <p:spPr>
          <a:xfrm>
            <a:off x="2868687" y="2606040"/>
            <a:ext cx="5863833" cy="1143000"/>
          </a:xfrm>
          <a:prstGeom prst="roundRect">
            <a:avLst>
              <a:gd name="adj" fmla="val 4800"/>
            </a:avLst>
          </a:prstGeom>
          <a:solidFill>
            <a:srgbClr val="E3EDF2"/>
          </a:solidFill>
          <a:ln/>
        </p:spPr>
      </p:sp>
      <p:sp>
        <p:nvSpPr>
          <p:cNvPr id="37" name="notelbl-23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23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Tramos largos — es un arma de condición física que drena piernas y reloj. También la primera presión que enseñamos.</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name="Slide 23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23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6-0"/>
          <p:cNvSpPr/>
          <p:nvPr/>
        </p:nvSpPr>
        <p:spPr>
          <a:xfrm flipV="1">
            <a:off x="1122572" y="1701757"/>
            <a:ext cx="50195" cy="117121"/>
          </a:xfrm>
          <a:prstGeom prst="line">
            <a:avLst/>
          </a:prstGeom>
          <a:noFill/>
          <a:ln w="15875">
            <a:solidFill>
              <a:srgbClr val="A5392E"/>
            </a:solidFill>
            <a:prstDash val="dash"/>
            <a:tailEnd type="triangle"/>
          </a:ln>
        </p:spPr>
      </p:sp>
      <p:sp>
        <p:nvSpPr>
          <p:cNvPr id="20" name="tr-236-1"/>
          <p:cNvSpPr/>
          <p:nvPr/>
        </p:nvSpPr>
        <p:spPr>
          <a:xfrm>
            <a:off x="1540861" y="1074323"/>
            <a:ext cx="41829" cy="368095"/>
          </a:xfrm>
          <a:prstGeom prst="line">
            <a:avLst/>
          </a:prstGeom>
          <a:noFill/>
          <a:ln w="19050">
            <a:solidFill>
              <a:srgbClr val="14283A"/>
            </a:solidFill>
            <a:prstDash val="solid"/>
            <a:tailEnd type="triangle"/>
          </a:ln>
        </p:spPr>
      </p:sp>
      <p:sp>
        <p:nvSpPr>
          <p:cNvPr id="21" name="trp-236"/>
          <p:cNvSpPr/>
          <p:nvPr/>
        </p:nvSpPr>
        <p:spPr>
          <a:xfrm flipH="1">
            <a:off x="1051463" y="1404771"/>
            <a:ext cx="585605" cy="167316"/>
          </a:xfrm>
          <a:prstGeom prst="line">
            <a:avLst/>
          </a:prstGeom>
          <a:noFill/>
          <a:ln w="19050">
            <a:solidFill>
              <a:srgbClr val="2E7391"/>
            </a:solidFill>
            <a:prstDash val="dash"/>
            <a:tailEnd type="triangle"/>
          </a:ln>
        </p:spPr>
      </p:sp>
      <p:sp>
        <p:nvSpPr>
          <p:cNvPr id="22"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3"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5"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7"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29"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1"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080743" y="164319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026365" y="1546990"/>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39" name="notebox-236"/>
          <p:cNvSpPr/>
          <p:nvPr/>
        </p:nvSpPr>
        <p:spPr>
          <a:xfrm>
            <a:off x="2868687" y="2606040"/>
            <a:ext cx="5863833" cy="1143000"/>
          </a:xfrm>
          <a:prstGeom prst="roundRect">
            <a:avLst>
              <a:gd name="adj" fmla="val 4800"/>
            </a:avLst>
          </a:prstGeom>
          <a:solidFill>
            <a:srgbClr val="E3EDF2"/>
          </a:solidFill>
          <a:ln/>
        </p:spPr>
      </p:sp>
      <p:sp>
        <p:nvSpPr>
          <p:cNvPr id="40" name="notelbl-236"/>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1" name="note-236"/>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saque entra — bien. X1 se posiciona al hombro interno: la banda es el único carril que ofrecemos.</a:t>
            </a:r>
            <a:endParaRPr lang="en-US" sz="1050" dirty="0"/>
          </a:p>
        </p:txBody>
      </p:sp>
      <p:sp>
        <p:nvSpPr>
          <p:cNvPr id="4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name="Slide 23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23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7-0"/>
          <p:cNvSpPr/>
          <p:nvPr/>
        </p:nvSpPr>
        <p:spPr>
          <a:xfrm flipH="1">
            <a:off x="879964" y="1609733"/>
            <a:ext cx="117121" cy="627434"/>
          </a:xfrm>
          <a:prstGeom prst="line">
            <a:avLst/>
          </a:prstGeom>
          <a:noFill/>
          <a:ln w="19050">
            <a:solidFill>
              <a:srgbClr val="14283A"/>
            </a:solidFill>
            <a:prstDash val="sysDot"/>
          </a:ln>
        </p:spPr>
      </p:sp>
      <p:sp>
        <p:nvSpPr>
          <p:cNvPr id="20" name="tr-237-0"/>
          <p:cNvSpPr/>
          <p:nvPr/>
        </p:nvSpPr>
        <p:spPr>
          <a:xfrm flipH="1">
            <a:off x="829769" y="2237167"/>
            <a:ext cx="50195" cy="368095"/>
          </a:xfrm>
          <a:prstGeom prst="line">
            <a:avLst/>
          </a:prstGeom>
          <a:noFill/>
          <a:ln w="19050">
            <a:solidFill>
              <a:srgbClr val="14283A"/>
            </a:solidFill>
            <a:prstDash val="sysDot"/>
            <a:tailEnd type="triangle"/>
          </a:ln>
        </p:spPr>
      </p:sp>
      <p:sp>
        <p:nvSpPr>
          <p:cNvPr id="21" name="tr-237-1"/>
          <p:cNvSpPr/>
          <p:nvPr/>
        </p:nvSpPr>
        <p:spPr>
          <a:xfrm flipH="1">
            <a:off x="997085" y="1701757"/>
            <a:ext cx="175682" cy="556325"/>
          </a:xfrm>
          <a:prstGeom prst="line">
            <a:avLst/>
          </a:prstGeom>
          <a:noFill/>
          <a:ln w="15875">
            <a:solidFill>
              <a:srgbClr val="A5392E"/>
            </a:solidFill>
            <a:prstDash val="dash"/>
          </a:ln>
        </p:spPr>
      </p:sp>
      <p:sp>
        <p:nvSpPr>
          <p:cNvPr id="22" name="tr-237-1"/>
          <p:cNvSpPr/>
          <p:nvPr/>
        </p:nvSpPr>
        <p:spPr>
          <a:xfrm flipH="1">
            <a:off x="905061" y="2258082"/>
            <a:ext cx="92024" cy="238425"/>
          </a:xfrm>
          <a:prstGeom prst="line">
            <a:avLst/>
          </a:prstGeom>
          <a:noFill/>
          <a:ln w="15875">
            <a:solidFill>
              <a:srgbClr val="A5392E"/>
            </a:solidFill>
            <a:prstDash val="dash"/>
            <a:tailEnd type="triangle"/>
          </a:ln>
        </p:spPr>
      </p:sp>
      <p:sp>
        <p:nvSpPr>
          <p:cNvPr id="23" name="tr-237-2"/>
          <p:cNvSpPr/>
          <p:nvPr/>
        </p:nvSpPr>
        <p:spPr>
          <a:xfrm flipH="1" flipV="1">
            <a:off x="879964" y="2538335"/>
            <a:ext cx="117121" cy="158950"/>
          </a:xfrm>
          <a:prstGeom prst="line">
            <a:avLst/>
          </a:prstGeom>
          <a:noFill/>
          <a:ln w="15875">
            <a:solidFill>
              <a:srgbClr val="A5392E"/>
            </a:solidFill>
            <a:prstDash val="dash"/>
            <a:tailEnd type="triangle"/>
          </a:ln>
        </p:spPr>
      </p:sp>
      <p:sp>
        <p:nvSpPr>
          <p:cNvPr id="24"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5"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7"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9"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1"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3"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813038" y="24379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699811"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787940" y="247977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825298"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859050" y="2542518"/>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41" name="notebox-237"/>
          <p:cNvSpPr/>
          <p:nvPr/>
        </p:nvSpPr>
        <p:spPr>
          <a:xfrm>
            <a:off x="2868687" y="2606040"/>
            <a:ext cx="5863833" cy="1143000"/>
          </a:xfrm>
          <a:prstGeom prst="roundRect">
            <a:avLst>
              <a:gd name="adj" fmla="val 4800"/>
            </a:avLst>
          </a:prstGeom>
          <a:solidFill>
            <a:srgbClr val="E3EDF2"/>
          </a:solidFill>
          <a:ln/>
        </p:spPr>
      </p:sp>
      <p:sp>
        <p:nvSpPr>
          <p:cNvPr id="42" name="notelbl-237"/>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3" name="note-237"/>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botador muerde el anzuelo por la banda. X1 lo acompaña en la cadera; X3 se acerca para saltarla.</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name="Slide 23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23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8-0"/>
          <p:cNvSpPr/>
          <p:nvPr/>
        </p:nvSpPr>
        <p:spPr>
          <a:xfrm flipH="1">
            <a:off x="796306" y="2538335"/>
            <a:ext cx="83658" cy="192413"/>
          </a:xfrm>
          <a:prstGeom prst="line">
            <a:avLst/>
          </a:prstGeom>
          <a:noFill/>
          <a:ln w="15875">
            <a:solidFill>
              <a:srgbClr val="A5392E"/>
            </a:solidFill>
            <a:prstDash val="dash"/>
            <a:tailEnd type="triangle"/>
          </a:ln>
        </p:spPr>
      </p:sp>
      <p:sp>
        <p:nvSpPr>
          <p:cNvPr id="20" name="tr-238-1"/>
          <p:cNvSpPr/>
          <p:nvPr/>
        </p:nvSpPr>
        <p:spPr>
          <a:xfrm flipH="1">
            <a:off x="1365180" y="1818878"/>
            <a:ext cx="426655" cy="585605"/>
          </a:xfrm>
          <a:prstGeom prst="line">
            <a:avLst/>
          </a:prstGeom>
          <a:noFill/>
          <a:ln w="15875">
            <a:solidFill>
              <a:srgbClr val="A5392E"/>
            </a:solidFill>
            <a:prstDash val="dash"/>
            <a:tailEnd type="triangle"/>
          </a:ln>
        </p:spPr>
      </p:sp>
      <p:sp>
        <p:nvSpPr>
          <p:cNvPr id="21" name="tr-238-2"/>
          <p:cNvSpPr/>
          <p:nvPr/>
        </p:nvSpPr>
        <p:spPr>
          <a:xfrm flipH="1">
            <a:off x="1089109" y="2697285"/>
            <a:ext cx="828213" cy="451753"/>
          </a:xfrm>
          <a:prstGeom prst="line">
            <a:avLst/>
          </a:prstGeom>
          <a:noFill/>
          <a:ln w="15875">
            <a:solidFill>
              <a:srgbClr val="A5392E"/>
            </a:solidFill>
            <a:prstDash val="dash"/>
            <a:tailEnd type="triangle"/>
          </a:ln>
        </p:spPr>
      </p:sp>
      <p:sp>
        <p:nvSpPr>
          <p:cNvPr id="22" name="tr-238-3"/>
          <p:cNvSpPr/>
          <p:nvPr/>
        </p:nvSpPr>
        <p:spPr>
          <a:xfrm flipH="1" flipV="1">
            <a:off x="1381911" y="3734643"/>
            <a:ext cx="75292" cy="50195"/>
          </a:xfrm>
          <a:prstGeom prst="line">
            <a:avLst/>
          </a:prstGeom>
          <a:noFill/>
          <a:ln w="15875">
            <a:solidFill>
              <a:srgbClr val="A5392E"/>
            </a:solidFill>
            <a:prstDash val="dash"/>
            <a:tailEnd type="triangle"/>
          </a:ln>
        </p:spPr>
      </p:sp>
      <p:sp>
        <p:nvSpPr>
          <p:cNvPr id="23"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4"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6"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28"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0"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2"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813038" y="24379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273156" y="234592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704283" y="26721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997085" y="30904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289888" y="367608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859050" y="2542518"/>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40" name="notebox-238"/>
          <p:cNvSpPr/>
          <p:nvPr/>
        </p:nvSpPr>
        <p:spPr>
          <a:xfrm>
            <a:off x="2868687" y="2606040"/>
            <a:ext cx="5863833" cy="1143000"/>
          </a:xfrm>
          <a:prstGeom prst="roundRect">
            <a:avLst>
              <a:gd name="adj" fmla="val 4800"/>
            </a:avLst>
          </a:prstGeom>
          <a:solidFill>
            <a:srgbClr val="E3EDF2"/>
          </a:solidFill>
          <a:ln/>
        </p:spPr>
      </p:sp>
      <p:sp>
        <p:nvSpPr>
          <p:cNvPr id="41" name="notelbl-238"/>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42" name="note-238"/>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TRAMPA en la marca. X2 corre al carril del medio, X4 toma el pase por la banda, X5 aguanta el aro.</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39.xml><?xml version="1.0" encoding="utf-8"?>
<p:sld xmlns:a="http://schemas.openxmlformats.org/drawingml/2006/main" xmlns:r="http://schemas.openxmlformats.org/officeDocument/2006/relationships" xmlns:p="http://schemas.openxmlformats.org/presentationml/2006/main">
  <p:cSld name="Slide 23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DE ZONA  ·  CONTENER Y TRAMPEAR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Presión Cougar — 2-2-1</a:t>
            </a:r>
            <a:endParaRPr lang="en-US" sz="2200" dirty="0"/>
          </a:p>
        </p:txBody>
      </p:sp>
      <p:sp>
        <p:nvSpPr>
          <p:cNvPr id="4" name="ph-23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39-0"/>
          <p:cNvSpPr/>
          <p:nvPr/>
        </p:nvSpPr>
        <p:spPr>
          <a:xfrm flipV="1">
            <a:off x="905061" y="1797963"/>
            <a:ext cx="426655" cy="698543"/>
          </a:xfrm>
          <a:prstGeom prst="line">
            <a:avLst/>
          </a:prstGeom>
          <a:noFill/>
          <a:ln w="15875">
            <a:solidFill>
              <a:srgbClr val="A5392E"/>
            </a:solidFill>
            <a:prstDash val="dash"/>
            <a:tailEnd type="triangle"/>
          </a:ln>
        </p:spPr>
      </p:sp>
      <p:sp>
        <p:nvSpPr>
          <p:cNvPr id="20" name="tr-239-1"/>
          <p:cNvSpPr/>
          <p:nvPr/>
        </p:nvSpPr>
        <p:spPr>
          <a:xfrm flipV="1">
            <a:off x="1365180" y="1881621"/>
            <a:ext cx="426655" cy="522862"/>
          </a:xfrm>
          <a:prstGeom prst="line">
            <a:avLst/>
          </a:prstGeom>
          <a:noFill/>
          <a:ln w="15875">
            <a:solidFill>
              <a:srgbClr val="A5392E"/>
            </a:solidFill>
            <a:prstDash val="dash"/>
            <a:tailEnd type="triangle"/>
          </a:ln>
        </p:spPr>
      </p:sp>
      <p:sp>
        <p:nvSpPr>
          <p:cNvPr id="21" name="tr-239-2"/>
          <p:cNvSpPr/>
          <p:nvPr/>
        </p:nvSpPr>
        <p:spPr>
          <a:xfrm flipV="1">
            <a:off x="796306" y="2697285"/>
            <a:ext cx="200779" cy="33463"/>
          </a:xfrm>
          <a:prstGeom prst="line">
            <a:avLst/>
          </a:prstGeom>
          <a:noFill/>
          <a:ln w="15875">
            <a:solidFill>
              <a:srgbClr val="A5392E"/>
            </a:solidFill>
            <a:prstDash val="dash"/>
            <a:tailEnd type="triangle"/>
          </a:ln>
        </p:spPr>
      </p:sp>
      <p:sp>
        <p:nvSpPr>
          <p:cNvPr id="22" name="tr-239-3"/>
          <p:cNvSpPr/>
          <p:nvPr/>
        </p:nvSpPr>
        <p:spPr>
          <a:xfrm flipV="1">
            <a:off x="1089109" y="2730749"/>
            <a:ext cx="828213" cy="418289"/>
          </a:xfrm>
          <a:prstGeom prst="line">
            <a:avLst/>
          </a:prstGeom>
          <a:noFill/>
          <a:ln w="15875">
            <a:solidFill>
              <a:srgbClr val="A5392E"/>
            </a:solidFill>
            <a:prstDash val="dash"/>
            <a:tailEnd type="triangle"/>
          </a:ln>
        </p:spPr>
      </p:sp>
      <p:sp>
        <p:nvSpPr>
          <p:cNvPr id="23" name="tr-239-4"/>
          <p:cNvSpPr/>
          <p:nvPr/>
        </p:nvSpPr>
        <p:spPr>
          <a:xfrm>
            <a:off x="1381911" y="3734643"/>
            <a:ext cx="75292" cy="50195"/>
          </a:xfrm>
          <a:prstGeom prst="line">
            <a:avLst/>
          </a:prstGeom>
          <a:noFill/>
          <a:ln w="15875">
            <a:solidFill>
              <a:srgbClr val="A5392E"/>
            </a:solidFill>
            <a:prstDash val="dash"/>
            <a:tailEnd type="triangle"/>
          </a:ln>
        </p:spPr>
      </p:sp>
      <p:sp>
        <p:nvSpPr>
          <p:cNvPr id="24" name="trp-239"/>
          <p:cNvSpPr/>
          <p:nvPr/>
        </p:nvSpPr>
        <p:spPr>
          <a:xfrm flipV="1">
            <a:off x="884147" y="1404771"/>
            <a:ext cx="752921" cy="1162844"/>
          </a:xfrm>
          <a:prstGeom prst="line">
            <a:avLst/>
          </a:prstGeom>
          <a:noFill/>
          <a:ln w="19050">
            <a:solidFill>
              <a:srgbClr val="2E7391"/>
            </a:solidFill>
            <a:prstDash val="dash"/>
            <a:tailEnd type="triangle"/>
          </a:ln>
        </p:spPr>
      </p:sp>
      <p:sp>
        <p:nvSpPr>
          <p:cNvPr id="25" name="!!o1"/>
          <p:cNvSpPr/>
          <p:nvPr/>
        </p:nvSpPr>
        <p:spPr>
          <a:xfrm>
            <a:off x="762843" y="2538335"/>
            <a:ext cx="133853" cy="133853"/>
          </a:xfrm>
          <a:prstGeom prst="ellipse">
            <a:avLst/>
          </a:prstGeom>
          <a:solidFill>
            <a:srgbClr val="FFFFFF"/>
          </a:solidFill>
          <a:ln w="19050">
            <a:solidFill>
              <a:srgbClr val="14283A"/>
            </a:solidFill>
            <a:prstDash val="solid"/>
          </a:ln>
        </p:spPr>
      </p:sp>
      <p:sp>
        <p:nvSpPr>
          <p:cNvPr id="26" name="!!no1"/>
          <p:cNvSpPr/>
          <p:nvPr/>
        </p:nvSpPr>
        <p:spPr>
          <a:xfrm>
            <a:off x="762843" y="253833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7" name="!!o2"/>
          <p:cNvSpPr/>
          <p:nvPr/>
        </p:nvSpPr>
        <p:spPr>
          <a:xfrm>
            <a:off x="1808566" y="1542807"/>
            <a:ext cx="133853" cy="133853"/>
          </a:xfrm>
          <a:prstGeom prst="ellipse">
            <a:avLst/>
          </a:prstGeom>
          <a:solidFill>
            <a:srgbClr val="FFFFFF"/>
          </a:solidFill>
          <a:ln w="19050">
            <a:solidFill>
              <a:srgbClr val="14283A"/>
            </a:solidFill>
            <a:prstDash val="solid"/>
          </a:ln>
        </p:spPr>
      </p:sp>
      <p:sp>
        <p:nvSpPr>
          <p:cNvPr id="28" name="!!no2"/>
          <p:cNvSpPr/>
          <p:nvPr/>
        </p:nvSpPr>
        <p:spPr>
          <a:xfrm>
            <a:off x="1808566"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9" name="!!o3"/>
          <p:cNvSpPr/>
          <p:nvPr/>
        </p:nvSpPr>
        <p:spPr>
          <a:xfrm>
            <a:off x="1390277" y="2546701"/>
            <a:ext cx="133853" cy="133853"/>
          </a:xfrm>
          <a:prstGeom prst="ellipse">
            <a:avLst/>
          </a:prstGeom>
          <a:solidFill>
            <a:srgbClr val="FFFFFF"/>
          </a:solidFill>
          <a:ln w="19050">
            <a:solidFill>
              <a:srgbClr val="14283A"/>
            </a:solidFill>
            <a:prstDash val="solid"/>
          </a:ln>
        </p:spPr>
      </p:sp>
      <p:sp>
        <p:nvSpPr>
          <p:cNvPr id="30" name="!!no3"/>
          <p:cNvSpPr/>
          <p:nvPr/>
        </p:nvSpPr>
        <p:spPr>
          <a:xfrm>
            <a:off x="1390277" y="254670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1" name="!!o4"/>
          <p:cNvSpPr/>
          <p:nvPr/>
        </p:nvSpPr>
        <p:spPr>
          <a:xfrm>
            <a:off x="1515764" y="1375491"/>
            <a:ext cx="133853" cy="133853"/>
          </a:xfrm>
          <a:prstGeom prst="ellipse">
            <a:avLst/>
          </a:prstGeom>
          <a:solidFill>
            <a:srgbClr val="FFFFFF"/>
          </a:solidFill>
          <a:ln w="19050">
            <a:solidFill>
              <a:srgbClr val="14283A"/>
            </a:solidFill>
            <a:prstDash val="solid"/>
          </a:ln>
        </p:spPr>
      </p:sp>
      <p:sp>
        <p:nvSpPr>
          <p:cNvPr id="32" name="!!no4"/>
          <p:cNvSpPr/>
          <p:nvPr/>
        </p:nvSpPr>
        <p:spPr>
          <a:xfrm>
            <a:off x="1515764" y="13754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3"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4"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5" name="!!d1"/>
          <p:cNvSpPr/>
          <p:nvPr/>
        </p:nvSpPr>
        <p:spPr>
          <a:xfrm>
            <a:off x="1239693" y="173940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6" name="!!d2"/>
          <p:cNvSpPr/>
          <p:nvPr/>
        </p:nvSpPr>
        <p:spPr>
          <a:xfrm>
            <a:off x="1699811"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7" name="!!d3"/>
          <p:cNvSpPr/>
          <p:nvPr/>
        </p:nvSpPr>
        <p:spPr>
          <a:xfrm>
            <a:off x="905061" y="2638725"/>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8" name="!!d4"/>
          <p:cNvSpPr/>
          <p:nvPr/>
        </p:nvSpPr>
        <p:spPr>
          <a:xfrm>
            <a:off x="1825298" y="267218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9" name="!!d5"/>
          <p:cNvSpPr/>
          <p:nvPr/>
        </p:nvSpPr>
        <p:spPr>
          <a:xfrm>
            <a:off x="1365180" y="372627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40" name="!!ball"/>
          <p:cNvSpPr/>
          <p:nvPr/>
        </p:nvSpPr>
        <p:spPr>
          <a:xfrm>
            <a:off x="1611970" y="1379674"/>
            <a:ext cx="50195" cy="50195"/>
          </a:xfrm>
          <a:prstGeom prst="ellipse">
            <a:avLst/>
          </a:prstGeom>
          <a:solidFill>
            <a:srgbClr val="D9641E"/>
          </a:solidFill>
          <a:ln w="9525">
            <a:solidFill>
              <a:srgbClr val="B04E12"/>
            </a:solidFill>
            <a:prstDash val="solid"/>
          </a:ln>
        </p:spPr>
      </p:sp>
      <p:sp>
        <p:nvSpPr>
          <p:cNvPr id="41"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presión caballo de batalla: dos líneas de dos más un guardián. La primera línea no trampea — dirige el balón por la banda hacia la trampa de la segunda línea en la marca de media cancha, donde la línea central se vuelve otro defensor. Bajo riesgo, molestia infinita.</a:t>
            </a:r>
            <a:endParaRPr lang="en-US" sz="950" dirty="0"/>
          </a:p>
        </p:txBody>
      </p:sp>
      <p:sp>
        <p:nvSpPr>
          <p:cNvPr id="42" name="notebox-239"/>
          <p:cNvSpPr/>
          <p:nvPr/>
        </p:nvSpPr>
        <p:spPr>
          <a:xfrm>
            <a:off x="2868687" y="2606040"/>
            <a:ext cx="5863833" cy="1143000"/>
          </a:xfrm>
          <a:prstGeom prst="roundRect">
            <a:avLst>
              <a:gd name="adj" fmla="val 4800"/>
            </a:avLst>
          </a:prstGeom>
          <a:solidFill>
            <a:srgbClr val="E3EDF2"/>
          </a:solidFill>
          <a:ln/>
        </p:spPr>
      </p:sp>
      <p:sp>
        <p:nvSpPr>
          <p:cNvPr id="43" name="notelbl-239"/>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4" name="note-239"/>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reversión escapa — exactamente como se planeó. Corre a tu forma y dirígelo por la otra banda. Repite, repite, drena sus piernas.</a:t>
            </a:r>
            <a:endParaRPr lang="en-US" sz="1050" dirty="0"/>
          </a:p>
        </p:txBody>
      </p:sp>
      <p:sp>
        <p:nvSpPr>
          <p:cNvPr id="45" name="kp-239"/>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6" name="kpl-239"/>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Primera línea: contener y dirigir, nunca manotear. A 28 metros del aro no hay lugar para una falta.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trampa ocurre en la marca — banda + línea de media cancha + dos defensores = una jaula.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Regala la reversión, y luego dirígelo por la OTRA banda. A la tercera reversión, la mayoría se quiebra.</a:t>
            </a:r>
            <a:endParaRPr lang="en-US" sz="850" dirty="0"/>
          </a:p>
        </p:txBody>
      </p:sp>
      <p:sp>
        <p:nvSpPr>
          <p:cNvPr id="4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0.xml><?xml version="1.0" encoding="utf-8"?>
<p:sld xmlns:a="http://schemas.openxmlformats.org/drawingml/2006/main" xmlns:r="http://schemas.openxmlformats.org/officeDocument/2006/relationships" xmlns:p="http://schemas.openxmlformats.org/presentationml/2006/main">
  <p:cSld name="Slide 24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24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0"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2"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4"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28"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072377" y="159300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1741640"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281522"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36" name="notebox-240"/>
          <p:cNvSpPr/>
          <p:nvPr/>
        </p:nvSpPr>
        <p:spPr>
          <a:xfrm>
            <a:off x="2868687" y="2606040"/>
            <a:ext cx="5863833" cy="1143000"/>
          </a:xfrm>
          <a:prstGeom prst="roundRect">
            <a:avLst>
              <a:gd name="adj" fmla="val 4800"/>
            </a:avLst>
          </a:prstGeom>
          <a:solidFill>
            <a:srgbClr val="E3EDF2"/>
          </a:solidFill>
          <a:ln/>
        </p:spPr>
      </p:sp>
      <p:sp>
        <p:nvSpPr>
          <p:cNvPr id="37" name="notelbl-24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24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un solo armador dominante, contra equipos que sacan y caminan el balón, o cuando el partido necesita energía. Apuesta segura: si no pasa nada, simplemente estás en individual.</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name="Slide 24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24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1-0"/>
          <p:cNvSpPr/>
          <p:nvPr/>
        </p:nvSpPr>
        <p:spPr>
          <a:xfrm>
            <a:off x="1164401" y="1651562"/>
            <a:ext cx="66926" cy="50195"/>
          </a:xfrm>
          <a:prstGeom prst="line">
            <a:avLst/>
          </a:prstGeom>
          <a:noFill/>
          <a:ln w="15875">
            <a:solidFill>
              <a:srgbClr val="A5392E"/>
            </a:solidFill>
            <a:prstDash val="dash"/>
            <a:tailEnd type="triangle"/>
          </a:ln>
        </p:spPr>
      </p:sp>
      <p:sp>
        <p:nvSpPr>
          <p:cNvPr id="20" name="tr-241-1"/>
          <p:cNvSpPr/>
          <p:nvPr/>
        </p:nvSpPr>
        <p:spPr>
          <a:xfrm>
            <a:off x="1540861" y="1074323"/>
            <a:ext cx="125487" cy="409924"/>
          </a:xfrm>
          <a:prstGeom prst="line">
            <a:avLst/>
          </a:prstGeom>
          <a:noFill/>
          <a:ln w="19050">
            <a:solidFill>
              <a:srgbClr val="14283A"/>
            </a:solidFill>
            <a:prstDash val="solid"/>
            <a:tailEnd type="triangle"/>
          </a:ln>
        </p:spPr>
      </p:sp>
      <p:sp>
        <p:nvSpPr>
          <p:cNvPr id="21" name="tr-241-2"/>
          <p:cNvSpPr/>
          <p:nvPr/>
        </p:nvSpPr>
        <p:spPr>
          <a:xfrm flipV="1">
            <a:off x="1373546" y="1768683"/>
            <a:ext cx="158950" cy="92024"/>
          </a:xfrm>
          <a:prstGeom prst="line">
            <a:avLst/>
          </a:prstGeom>
          <a:noFill/>
          <a:ln w="15875">
            <a:solidFill>
              <a:srgbClr val="A5392E"/>
            </a:solidFill>
            <a:prstDash val="dash"/>
            <a:tailEnd type="triangle"/>
          </a:ln>
        </p:spPr>
      </p:sp>
      <p:sp>
        <p:nvSpPr>
          <p:cNvPr id="22" name="trp-241"/>
          <p:cNvSpPr/>
          <p:nvPr/>
        </p:nvSpPr>
        <p:spPr>
          <a:xfrm flipH="1">
            <a:off x="1051463" y="1446600"/>
            <a:ext cx="669263" cy="125487"/>
          </a:xfrm>
          <a:prstGeom prst="line">
            <a:avLst/>
          </a:prstGeom>
          <a:noFill/>
          <a:ln w="19050">
            <a:solidFill>
              <a:srgbClr val="2E7391"/>
            </a:solidFill>
            <a:prstDash val="dash"/>
            <a:tailEnd type="triangle"/>
          </a:ln>
        </p:spPr>
      </p:sp>
      <p:sp>
        <p:nvSpPr>
          <p:cNvPr id="23" name="!!o1"/>
          <p:cNvSpPr/>
          <p:nvPr/>
        </p:nvSpPr>
        <p:spPr>
          <a:xfrm>
            <a:off x="930159" y="1542807"/>
            <a:ext cx="133853" cy="133853"/>
          </a:xfrm>
          <a:prstGeom prst="ellipse">
            <a:avLst/>
          </a:prstGeom>
          <a:solidFill>
            <a:srgbClr val="FFFFFF"/>
          </a:solidFill>
          <a:ln w="19050">
            <a:solidFill>
              <a:srgbClr val="14283A"/>
            </a:solidFill>
            <a:prstDash val="solid"/>
          </a:ln>
        </p:spPr>
      </p:sp>
      <p:sp>
        <p:nvSpPr>
          <p:cNvPr id="24" name="!!no1"/>
          <p:cNvSpPr/>
          <p:nvPr/>
        </p:nvSpPr>
        <p:spPr>
          <a:xfrm>
            <a:off x="930159" y="154280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6"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8"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30"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2"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139303" y="164319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741640" y="1760317"/>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026365" y="1546990"/>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40" name="notebox-241"/>
          <p:cNvSpPr/>
          <p:nvPr/>
        </p:nvSpPr>
        <p:spPr>
          <a:xfrm>
            <a:off x="2868687" y="2606040"/>
            <a:ext cx="5863833" cy="1143000"/>
          </a:xfrm>
          <a:prstGeom prst="roundRect">
            <a:avLst>
              <a:gd name="adj" fmla="val 4800"/>
            </a:avLst>
          </a:prstGeom>
          <a:solidFill>
            <a:srgbClr val="E3EDF2"/>
          </a:solidFill>
          <a:ln/>
        </p:spPr>
      </p:sp>
      <p:sp>
        <p:nvSpPr>
          <p:cNvPr id="41" name="notelbl-24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2" name="note-24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Presión individual directa. X1 gira al botador una vez y lo obliga a subir por la banda a velocidad.</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2.xml><?xml version="1.0" encoding="utf-8"?>
<p:sld xmlns:a="http://schemas.openxmlformats.org/drawingml/2006/main" xmlns:r="http://schemas.openxmlformats.org/officeDocument/2006/relationships" xmlns:p="http://schemas.openxmlformats.org/presentationml/2006/main">
  <p:cSld name="Slide 24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24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2-0"/>
          <p:cNvSpPr/>
          <p:nvPr/>
        </p:nvSpPr>
        <p:spPr>
          <a:xfrm flipH="1">
            <a:off x="913427" y="1609733"/>
            <a:ext cx="83658" cy="585605"/>
          </a:xfrm>
          <a:prstGeom prst="line">
            <a:avLst/>
          </a:prstGeom>
          <a:noFill/>
          <a:ln w="19050">
            <a:solidFill>
              <a:srgbClr val="14283A"/>
            </a:solidFill>
            <a:prstDash val="sysDot"/>
          </a:ln>
        </p:spPr>
      </p:sp>
      <p:sp>
        <p:nvSpPr>
          <p:cNvPr id="20" name="tr-242-0"/>
          <p:cNvSpPr/>
          <p:nvPr/>
        </p:nvSpPr>
        <p:spPr>
          <a:xfrm flipH="1">
            <a:off x="879964" y="2195338"/>
            <a:ext cx="33463" cy="342997"/>
          </a:xfrm>
          <a:prstGeom prst="line">
            <a:avLst/>
          </a:prstGeom>
          <a:noFill/>
          <a:ln w="19050">
            <a:solidFill>
              <a:srgbClr val="14283A"/>
            </a:solidFill>
            <a:prstDash val="sysDot"/>
            <a:tailEnd type="triangle"/>
          </a:ln>
        </p:spPr>
      </p:sp>
      <p:sp>
        <p:nvSpPr>
          <p:cNvPr id="21" name="tr-242-1"/>
          <p:cNvSpPr/>
          <p:nvPr/>
        </p:nvSpPr>
        <p:spPr>
          <a:xfrm flipH="1">
            <a:off x="1005451" y="1701757"/>
            <a:ext cx="225876" cy="535410"/>
          </a:xfrm>
          <a:prstGeom prst="line">
            <a:avLst/>
          </a:prstGeom>
          <a:noFill/>
          <a:ln w="15875">
            <a:solidFill>
              <a:srgbClr val="A5392E"/>
            </a:solidFill>
            <a:prstDash val="dash"/>
          </a:ln>
        </p:spPr>
      </p:sp>
      <p:sp>
        <p:nvSpPr>
          <p:cNvPr id="22" name="tr-242-1"/>
          <p:cNvSpPr/>
          <p:nvPr/>
        </p:nvSpPr>
        <p:spPr>
          <a:xfrm flipH="1">
            <a:off x="963622" y="2237167"/>
            <a:ext cx="41829" cy="292803"/>
          </a:xfrm>
          <a:prstGeom prst="line">
            <a:avLst/>
          </a:prstGeom>
          <a:noFill/>
          <a:ln w="15875">
            <a:solidFill>
              <a:srgbClr val="A5392E"/>
            </a:solidFill>
            <a:prstDash val="dash"/>
            <a:tailEnd type="triangle"/>
          </a:ln>
        </p:spPr>
      </p:sp>
      <p:sp>
        <p:nvSpPr>
          <p:cNvPr id="23" name="tr-242-2"/>
          <p:cNvSpPr/>
          <p:nvPr/>
        </p:nvSpPr>
        <p:spPr>
          <a:xfrm flipH="1">
            <a:off x="1164401" y="1818878"/>
            <a:ext cx="669263" cy="585605"/>
          </a:xfrm>
          <a:prstGeom prst="line">
            <a:avLst/>
          </a:prstGeom>
          <a:noFill/>
          <a:ln w="15875">
            <a:solidFill>
              <a:srgbClr val="A5392E"/>
            </a:solidFill>
            <a:prstDash val="dash"/>
            <a:tailEnd type="triangle"/>
          </a:ln>
        </p:spPr>
      </p:sp>
      <p:sp>
        <p:nvSpPr>
          <p:cNvPr id="24"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5"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7"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9"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31"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3"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871598" y="2471409"/>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072377" y="234592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909244" y="2475592"/>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41" name="notebox-242"/>
          <p:cNvSpPr/>
          <p:nvPr/>
        </p:nvSpPr>
        <p:spPr>
          <a:xfrm>
            <a:off x="2868687" y="2606040"/>
            <a:ext cx="5863833" cy="1143000"/>
          </a:xfrm>
          <a:prstGeom prst="roundRect">
            <a:avLst>
              <a:gd name="adj" fmla="val 4800"/>
            </a:avLst>
          </a:prstGeom>
          <a:solidFill>
            <a:srgbClr val="E3EDF2"/>
          </a:solidFill>
          <a:ln/>
        </p:spPr>
      </p:sp>
      <p:sp>
        <p:nvSpPr>
          <p:cNvPr id="42" name="notelbl-24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3" name="note-24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CORRIDA: X2 abandona a su hombre y corre al balón desde el lado ciego, a máxima velocidad.</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3.xml><?xml version="1.0" encoding="utf-8"?>
<p:sld xmlns:a="http://schemas.openxmlformats.org/drawingml/2006/main" xmlns:r="http://schemas.openxmlformats.org/officeDocument/2006/relationships" xmlns:p="http://schemas.openxmlformats.org/presentationml/2006/main">
  <p:cSld name="Slide 24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24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3-0"/>
          <p:cNvSpPr/>
          <p:nvPr/>
        </p:nvSpPr>
        <p:spPr>
          <a:xfrm flipH="1">
            <a:off x="988719" y="2404483"/>
            <a:ext cx="175682" cy="200779"/>
          </a:xfrm>
          <a:prstGeom prst="line">
            <a:avLst/>
          </a:prstGeom>
          <a:noFill/>
          <a:ln w="15875">
            <a:solidFill>
              <a:srgbClr val="A5392E"/>
            </a:solidFill>
            <a:prstDash val="dash"/>
            <a:tailEnd type="triangle"/>
          </a:ln>
        </p:spPr>
      </p:sp>
      <p:sp>
        <p:nvSpPr>
          <p:cNvPr id="20" name="tr-243-1"/>
          <p:cNvSpPr/>
          <p:nvPr/>
        </p:nvSpPr>
        <p:spPr>
          <a:xfrm flipV="1">
            <a:off x="963622" y="1869073"/>
            <a:ext cx="694360" cy="660897"/>
          </a:xfrm>
          <a:prstGeom prst="line">
            <a:avLst/>
          </a:prstGeom>
          <a:noFill/>
          <a:ln w="15875">
            <a:solidFill>
              <a:srgbClr val="A5392E"/>
            </a:solidFill>
            <a:prstDash val="dash"/>
            <a:tailEnd type="triangle"/>
          </a:ln>
        </p:spPr>
      </p:sp>
      <p:sp>
        <p:nvSpPr>
          <p:cNvPr id="21"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2"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4"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6"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28"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0"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d1"/>
          <p:cNvSpPr/>
          <p:nvPr/>
        </p:nvSpPr>
        <p:spPr>
          <a:xfrm>
            <a:off x="1565959" y="181051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2" name="!!d2"/>
          <p:cNvSpPr/>
          <p:nvPr/>
        </p:nvSpPr>
        <p:spPr>
          <a:xfrm>
            <a:off x="896696" y="254670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3"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4"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5"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6" name="!!ball"/>
          <p:cNvSpPr/>
          <p:nvPr/>
        </p:nvSpPr>
        <p:spPr>
          <a:xfrm>
            <a:off x="909244" y="2475592"/>
            <a:ext cx="50195" cy="50195"/>
          </a:xfrm>
          <a:prstGeom prst="ellipse">
            <a:avLst/>
          </a:prstGeom>
          <a:solidFill>
            <a:srgbClr val="D9641E"/>
          </a:solidFill>
          <a:ln w="9525">
            <a:solidFill>
              <a:srgbClr val="B04E12"/>
            </a:solidFill>
            <a:prstDash val="solid"/>
          </a:ln>
        </p:spPr>
      </p:sp>
      <p:sp>
        <p:nvSpPr>
          <p:cNvPr id="37"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38" name="notebox-243"/>
          <p:cNvSpPr/>
          <p:nvPr/>
        </p:nvSpPr>
        <p:spPr>
          <a:xfrm>
            <a:off x="2868687" y="2606040"/>
            <a:ext cx="5863833" cy="1143000"/>
          </a:xfrm>
          <a:prstGeom prst="roundRect">
            <a:avLst>
              <a:gd name="adj" fmla="val 4800"/>
            </a:avLst>
          </a:prstGeom>
          <a:solidFill>
            <a:srgbClr val="E3EDF2"/>
          </a:solidFill>
          <a:ln/>
        </p:spPr>
      </p:sp>
      <p:sp>
        <p:nvSpPr>
          <p:cNvPr id="39" name="notelbl-24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40" name="note-24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SALTO: X2 toma el balón, X1 salta hacia el hombre libre. El botador está doblado — o muerto con el balón en las manos.</a:t>
            </a:r>
            <a:endParaRPr lang="en-US" sz="1050" dirty="0"/>
          </a:p>
        </p:txBody>
      </p:sp>
      <p:sp>
        <p:nvSpPr>
          <p:cNvPr id="4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name="Slide 24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PRESIÓN INDIVIDUAL  ·  CANCHA COMPLETA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Run &amp; Jump — Presión Individual</a:t>
            </a:r>
            <a:endParaRPr lang="en-US" sz="2200" dirty="0"/>
          </a:p>
        </p:txBody>
      </p:sp>
      <p:sp>
        <p:nvSpPr>
          <p:cNvPr id="4" name="ph-24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4-0"/>
          <p:cNvSpPr/>
          <p:nvPr/>
        </p:nvSpPr>
        <p:spPr>
          <a:xfrm flipV="1">
            <a:off x="1657982" y="1785415"/>
            <a:ext cx="125487" cy="83658"/>
          </a:xfrm>
          <a:prstGeom prst="line">
            <a:avLst/>
          </a:prstGeom>
          <a:noFill/>
          <a:ln w="15875">
            <a:solidFill>
              <a:srgbClr val="A5392E"/>
            </a:solidFill>
            <a:prstDash val="dash"/>
            <a:tailEnd type="triangle"/>
          </a:ln>
        </p:spPr>
      </p:sp>
      <p:sp>
        <p:nvSpPr>
          <p:cNvPr id="20" name="trp-244"/>
          <p:cNvSpPr/>
          <p:nvPr/>
        </p:nvSpPr>
        <p:spPr>
          <a:xfrm flipV="1">
            <a:off x="934342" y="1655745"/>
            <a:ext cx="995529" cy="844945"/>
          </a:xfrm>
          <a:prstGeom prst="line">
            <a:avLst/>
          </a:prstGeom>
          <a:noFill/>
          <a:ln w="19050">
            <a:solidFill>
              <a:srgbClr val="2E7391"/>
            </a:solidFill>
            <a:prstDash val="dash"/>
            <a:tailEnd type="triangle"/>
          </a:ln>
        </p:spPr>
      </p:sp>
      <p:sp>
        <p:nvSpPr>
          <p:cNvPr id="21" name="!!o1"/>
          <p:cNvSpPr/>
          <p:nvPr/>
        </p:nvSpPr>
        <p:spPr>
          <a:xfrm>
            <a:off x="813038" y="2471409"/>
            <a:ext cx="133853" cy="133853"/>
          </a:xfrm>
          <a:prstGeom prst="ellipse">
            <a:avLst/>
          </a:prstGeom>
          <a:solidFill>
            <a:srgbClr val="FFFFFF"/>
          </a:solidFill>
          <a:ln w="19050">
            <a:solidFill>
              <a:srgbClr val="14283A"/>
            </a:solidFill>
            <a:prstDash val="solid"/>
          </a:ln>
        </p:spPr>
      </p:sp>
      <p:sp>
        <p:nvSpPr>
          <p:cNvPr id="22" name="!!no1"/>
          <p:cNvSpPr/>
          <p:nvPr/>
        </p:nvSpPr>
        <p:spPr>
          <a:xfrm>
            <a:off x="813038" y="247140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808566" y="1626465"/>
            <a:ext cx="133853" cy="133853"/>
          </a:xfrm>
          <a:prstGeom prst="ellipse">
            <a:avLst/>
          </a:prstGeom>
          <a:solidFill>
            <a:srgbClr val="FFFFFF"/>
          </a:solidFill>
          <a:ln w="19050">
            <a:solidFill>
              <a:srgbClr val="14283A"/>
            </a:solidFill>
            <a:prstDash val="solid"/>
          </a:ln>
        </p:spPr>
      </p:sp>
      <p:sp>
        <p:nvSpPr>
          <p:cNvPr id="24" name="!!no2"/>
          <p:cNvSpPr/>
          <p:nvPr/>
        </p:nvSpPr>
        <p:spPr>
          <a:xfrm>
            <a:off x="1808566" y="162646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846501" y="2714017"/>
            <a:ext cx="133853" cy="133853"/>
          </a:xfrm>
          <a:prstGeom prst="ellipse">
            <a:avLst/>
          </a:prstGeom>
          <a:solidFill>
            <a:srgbClr val="FFFFFF"/>
          </a:solidFill>
          <a:ln w="19050">
            <a:solidFill>
              <a:srgbClr val="14283A"/>
            </a:solidFill>
            <a:prstDash val="solid"/>
          </a:ln>
        </p:spPr>
      </p:sp>
      <p:sp>
        <p:nvSpPr>
          <p:cNvPr id="26" name="!!no3"/>
          <p:cNvSpPr/>
          <p:nvPr/>
        </p:nvSpPr>
        <p:spPr>
          <a:xfrm>
            <a:off x="846501" y="27140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599422" y="1417320"/>
            <a:ext cx="133853" cy="133853"/>
          </a:xfrm>
          <a:prstGeom prst="ellipse">
            <a:avLst/>
          </a:prstGeom>
          <a:solidFill>
            <a:srgbClr val="FFFFFF"/>
          </a:solidFill>
          <a:ln w="19050">
            <a:solidFill>
              <a:srgbClr val="14283A"/>
            </a:solidFill>
            <a:prstDash val="solid"/>
          </a:ln>
        </p:spPr>
      </p:sp>
      <p:sp>
        <p:nvSpPr>
          <p:cNvPr id="28" name="!!no4"/>
          <p:cNvSpPr/>
          <p:nvPr/>
        </p:nvSpPr>
        <p:spPr>
          <a:xfrm>
            <a:off x="1599422" y="141732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390277" y="3885227"/>
            <a:ext cx="133853" cy="133853"/>
          </a:xfrm>
          <a:prstGeom prst="ellipse">
            <a:avLst/>
          </a:prstGeom>
          <a:solidFill>
            <a:srgbClr val="FFFFFF"/>
          </a:solidFill>
          <a:ln w="19050">
            <a:solidFill>
              <a:srgbClr val="14283A"/>
            </a:solidFill>
            <a:prstDash val="solid"/>
          </a:ln>
        </p:spPr>
      </p:sp>
      <p:sp>
        <p:nvSpPr>
          <p:cNvPr id="30" name="!!no5"/>
          <p:cNvSpPr/>
          <p:nvPr/>
        </p:nvSpPr>
        <p:spPr>
          <a:xfrm>
            <a:off x="1390277"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d1"/>
          <p:cNvSpPr/>
          <p:nvPr/>
        </p:nvSpPr>
        <p:spPr>
          <a:xfrm>
            <a:off x="1691445" y="172685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2" name="!!d2"/>
          <p:cNvSpPr/>
          <p:nvPr/>
        </p:nvSpPr>
        <p:spPr>
          <a:xfrm>
            <a:off x="896696" y="254670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3" name="!!d3"/>
          <p:cNvSpPr/>
          <p:nvPr/>
        </p:nvSpPr>
        <p:spPr>
          <a:xfrm>
            <a:off x="905061"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4" name="!!d4"/>
          <p:cNvSpPr/>
          <p:nvPr/>
        </p:nvSpPr>
        <p:spPr>
          <a:xfrm>
            <a:off x="1440472" y="1710123"/>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5" name="!!d5"/>
          <p:cNvSpPr/>
          <p:nvPr/>
        </p:nvSpPr>
        <p:spPr>
          <a:xfrm>
            <a:off x="1365180" y="401908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6" name="!!ball"/>
          <p:cNvSpPr/>
          <p:nvPr/>
        </p:nvSpPr>
        <p:spPr>
          <a:xfrm>
            <a:off x="1904773" y="1630648"/>
            <a:ext cx="50195" cy="50195"/>
          </a:xfrm>
          <a:prstGeom prst="ellipse">
            <a:avLst/>
          </a:prstGeom>
          <a:solidFill>
            <a:srgbClr val="D9641E"/>
          </a:solidFill>
          <a:ln w="9525">
            <a:solidFill>
              <a:srgbClr val="B04E12"/>
            </a:solidFill>
            <a:prstDash val="solid"/>
          </a:ln>
        </p:spPr>
      </p:sp>
      <p:sp>
        <p:nvSpPr>
          <p:cNvPr id="37"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Presión individual de cancha completa con un giro: cuando el botador toma velocidad, un defensor del lado ciego CORRE al balón y el defensor del balón SALTA hacia el hombre abandonado. El botador se topa con un doble sorpresa — o detiene el bote a 21 metros del aro.</a:t>
            </a:r>
            <a:endParaRPr lang="en-US" sz="950" dirty="0"/>
          </a:p>
        </p:txBody>
      </p:sp>
      <p:sp>
        <p:nvSpPr>
          <p:cNvPr id="38" name="notebox-244"/>
          <p:cNvSpPr/>
          <p:nvPr/>
        </p:nvSpPr>
        <p:spPr>
          <a:xfrm>
            <a:off x="2868687" y="2606040"/>
            <a:ext cx="5863833" cy="1143000"/>
          </a:xfrm>
          <a:prstGeom prst="roundRect">
            <a:avLst>
              <a:gd name="adj" fmla="val 4800"/>
            </a:avLst>
          </a:prstGeom>
          <a:solidFill>
            <a:srgbClr val="E3EDF2"/>
          </a:solidFill>
          <a:ln/>
        </p:spPr>
      </p:sp>
      <p:sp>
        <p:nvSpPr>
          <p:cNvPr id="39" name="notelbl-24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0" name="note-24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pase apurado es el premio — X1 llega con la recepción. ¿Y si no sale nada? Simplemente estamos en individual. Nada perdido.</a:t>
            </a:r>
            <a:endParaRPr lang="en-US" sz="1050" dirty="0"/>
          </a:p>
        </p:txBody>
      </p:sp>
      <p:sp>
        <p:nvSpPr>
          <p:cNvPr id="41" name="kp-244"/>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244"/>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corrida solo llega cuando el botador va a VELOCIDAD y con los ojos abajo.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gritos de salto son fuertes y tempranos — un cambio mudo es bandeja para ellos.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premio no es el robo al balón — es el globo apurado al hombre hacia el que X1 corre.</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name="Slide 24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24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1055646" y="1877438"/>
            <a:ext cx="133853" cy="133853"/>
          </a:xfrm>
          <a:prstGeom prst="ellipse">
            <a:avLst/>
          </a:prstGeom>
          <a:solidFill>
            <a:srgbClr val="FFFFFF"/>
          </a:solidFill>
          <a:ln w="19050">
            <a:solidFill>
              <a:srgbClr val="14283A"/>
            </a:solidFill>
            <a:prstDash val="solid"/>
          </a:ln>
        </p:spPr>
      </p:sp>
      <p:sp>
        <p:nvSpPr>
          <p:cNvPr id="20" name="!!no1"/>
          <p:cNvSpPr/>
          <p:nvPr/>
        </p:nvSpPr>
        <p:spPr>
          <a:xfrm>
            <a:off x="1055646" y="187743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724909" y="1877438"/>
            <a:ext cx="133853" cy="133853"/>
          </a:xfrm>
          <a:prstGeom prst="ellipse">
            <a:avLst/>
          </a:prstGeom>
          <a:solidFill>
            <a:srgbClr val="FFFFFF"/>
          </a:solidFill>
          <a:ln w="19050">
            <a:solidFill>
              <a:srgbClr val="14283A"/>
            </a:solidFill>
            <a:prstDash val="solid"/>
          </a:ln>
        </p:spPr>
      </p:sp>
      <p:sp>
        <p:nvSpPr>
          <p:cNvPr id="22" name="!!no2"/>
          <p:cNvSpPr/>
          <p:nvPr/>
        </p:nvSpPr>
        <p:spPr>
          <a:xfrm>
            <a:off x="1724909" y="187743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4"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6"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28"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1" name="notebox-245"/>
          <p:cNvSpPr/>
          <p:nvPr/>
        </p:nvSpPr>
        <p:spPr>
          <a:xfrm>
            <a:off x="2868687" y="2606040"/>
            <a:ext cx="5863833" cy="1143000"/>
          </a:xfrm>
          <a:prstGeom prst="roundRect">
            <a:avLst>
              <a:gd name="adj" fmla="val 4800"/>
            </a:avLst>
          </a:prstGeom>
          <a:solidFill>
            <a:srgbClr val="E3EDF2"/>
          </a:solidFill>
          <a:ln/>
        </p:spPr>
      </p:sp>
      <p:sp>
        <p:nvSpPr>
          <p:cNvPr id="32" name="notelbl-24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3" name="note-24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toda presión — de zona o individual. La alineación lee la presión; las reglas no cambian.</a:t>
            </a:r>
            <a:endParaRPr lang="en-US" sz="10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name="Slide 24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24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6-0"/>
          <p:cNvSpPr/>
          <p:nvPr/>
        </p:nvSpPr>
        <p:spPr>
          <a:xfrm flipH="1" flipV="1">
            <a:off x="1038914" y="1651562"/>
            <a:ext cx="83658" cy="292803"/>
          </a:xfrm>
          <a:prstGeom prst="line">
            <a:avLst/>
          </a:prstGeom>
          <a:noFill/>
          <a:ln w="19050">
            <a:solidFill>
              <a:srgbClr val="14283A"/>
            </a:solidFill>
            <a:prstDash val="solid"/>
            <a:tailEnd type="triangle"/>
          </a:ln>
        </p:spPr>
      </p:sp>
      <p:sp>
        <p:nvSpPr>
          <p:cNvPr id="20" name="tr-246-1"/>
          <p:cNvSpPr/>
          <p:nvPr/>
        </p:nvSpPr>
        <p:spPr>
          <a:xfrm flipH="1">
            <a:off x="1603605" y="1944365"/>
            <a:ext cx="188230" cy="146401"/>
          </a:xfrm>
          <a:prstGeom prst="line">
            <a:avLst/>
          </a:prstGeom>
          <a:noFill/>
          <a:ln w="19050">
            <a:solidFill>
              <a:srgbClr val="14283A"/>
            </a:solidFill>
            <a:prstDash val="solid"/>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536678" y="2023840"/>
            <a:ext cx="133853" cy="133853"/>
          </a:xfrm>
          <a:prstGeom prst="ellipse">
            <a:avLst/>
          </a:prstGeom>
          <a:solidFill>
            <a:srgbClr val="FFFFFF"/>
          </a:solidFill>
          <a:ln w="19050">
            <a:solidFill>
              <a:srgbClr val="14283A"/>
            </a:solidFill>
            <a:prstDash val="solid"/>
          </a:ln>
        </p:spPr>
      </p:sp>
      <p:sp>
        <p:nvSpPr>
          <p:cNvPr id="24" name="!!no2"/>
          <p:cNvSpPr/>
          <p:nvPr/>
        </p:nvSpPr>
        <p:spPr>
          <a:xfrm>
            <a:off x="1536678"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473935" y="1007396"/>
            <a:ext cx="133853" cy="133853"/>
          </a:xfrm>
          <a:prstGeom prst="ellipse">
            <a:avLst/>
          </a:prstGeom>
          <a:solidFill>
            <a:srgbClr val="FFFFFF"/>
          </a:solidFill>
          <a:ln w="19050">
            <a:solidFill>
              <a:srgbClr val="14283A"/>
            </a:solidFill>
            <a:prstDash val="solid"/>
          </a:ln>
        </p:spPr>
      </p:sp>
      <p:sp>
        <p:nvSpPr>
          <p:cNvPr id="28" name="!!no4"/>
          <p:cNvSpPr/>
          <p:nvPr/>
        </p:nvSpPr>
        <p:spPr>
          <a:xfrm>
            <a:off x="1473935"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570142" y="1011579"/>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3" name="notebox-246"/>
          <p:cNvSpPr/>
          <p:nvPr/>
        </p:nvSpPr>
        <p:spPr>
          <a:xfrm>
            <a:off x="2868687" y="2606040"/>
            <a:ext cx="5863833" cy="1143000"/>
          </a:xfrm>
          <a:prstGeom prst="roundRect">
            <a:avLst>
              <a:gd name="adj" fmla="val 4800"/>
            </a:avLst>
          </a:prstGeom>
          <a:solidFill>
            <a:srgbClr val="E3EDF2"/>
          </a:solidFill>
          <a:ln/>
        </p:spPr>
      </p:sp>
      <p:sp>
        <p:nvSpPr>
          <p:cNvPr id="34" name="notelbl-246"/>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5" name="note-246"/>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Con la palmada: 1 se abre al lado del balón, 2 se lanza al medio. Ven HACIA el balón, nunca te alejes.</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name="Slide 24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24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7-0"/>
          <p:cNvSpPr/>
          <p:nvPr/>
        </p:nvSpPr>
        <p:spPr>
          <a:xfrm flipH="1">
            <a:off x="1415374" y="1074323"/>
            <a:ext cx="125487" cy="451753"/>
          </a:xfrm>
          <a:prstGeom prst="line">
            <a:avLst/>
          </a:prstGeom>
          <a:noFill/>
          <a:ln w="19050">
            <a:solidFill>
              <a:srgbClr val="14283A"/>
            </a:solidFill>
            <a:prstDash val="solid"/>
            <a:tailEnd type="triangle"/>
          </a:ln>
        </p:spPr>
      </p:sp>
      <p:sp>
        <p:nvSpPr>
          <p:cNvPr id="20" name="trp-247"/>
          <p:cNvSpPr/>
          <p:nvPr/>
        </p:nvSpPr>
        <p:spPr>
          <a:xfrm flipH="1">
            <a:off x="1093292" y="1488429"/>
            <a:ext cx="376460" cy="125487"/>
          </a:xfrm>
          <a:prstGeom prst="line">
            <a:avLst/>
          </a:prstGeom>
          <a:noFill/>
          <a:ln w="19050">
            <a:solidFill>
              <a:srgbClr val="2E7391"/>
            </a:solidFill>
            <a:prstDash val="dash"/>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536678" y="2023840"/>
            <a:ext cx="133853" cy="133853"/>
          </a:xfrm>
          <a:prstGeom prst="ellipse">
            <a:avLst/>
          </a:prstGeom>
          <a:solidFill>
            <a:srgbClr val="FFFFFF"/>
          </a:solidFill>
          <a:ln w="19050">
            <a:solidFill>
              <a:srgbClr val="14283A"/>
            </a:solidFill>
            <a:prstDash val="solid"/>
          </a:ln>
        </p:spPr>
      </p:sp>
      <p:sp>
        <p:nvSpPr>
          <p:cNvPr id="24" name="!!no2"/>
          <p:cNvSpPr/>
          <p:nvPr/>
        </p:nvSpPr>
        <p:spPr>
          <a:xfrm>
            <a:off x="1536678" y="202384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8"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068194" y="1588819"/>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3" name="notebox-247"/>
          <p:cNvSpPr/>
          <p:nvPr/>
        </p:nvSpPr>
        <p:spPr>
          <a:xfrm>
            <a:off x="2868687" y="2606040"/>
            <a:ext cx="5863833" cy="1143000"/>
          </a:xfrm>
          <a:prstGeom prst="roundRect">
            <a:avLst>
              <a:gd name="adj" fmla="val 4800"/>
            </a:avLst>
          </a:prstGeom>
          <a:solidFill>
            <a:srgbClr val="E3EDF2"/>
          </a:solidFill>
          <a:ln/>
        </p:spPr>
      </p:sp>
      <p:sp>
        <p:nvSpPr>
          <p:cNvPr id="34" name="notelbl-247"/>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5" name="note-247"/>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Saca temprano — no dejes crecer el conteo. El sacador entra de inmediato detrás como escape.</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name="Slide 24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24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8-0"/>
          <p:cNvSpPr/>
          <p:nvPr/>
        </p:nvSpPr>
        <p:spPr>
          <a:xfrm flipH="1">
            <a:off x="1423740" y="2090766"/>
            <a:ext cx="179864" cy="188230"/>
          </a:xfrm>
          <a:prstGeom prst="line">
            <a:avLst/>
          </a:prstGeom>
          <a:noFill/>
          <a:ln w="19050">
            <a:solidFill>
              <a:srgbClr val="14283A"/>
            </a:solidFill>
            <a:prstDash val="solid"/>
            <a:tailEnd type="triangle"/>
          </a:ln>
        </p:spPr>
      </p:sp>
      <p:sp>
        <p:nvSpPr>
          <p:cNvPr id="20" name="trp-248"/>
          <p:cNvSpPr/>
          <p:nvPr/>
        </p:nvSpPr>
        <p:spPr>
          <a:xfrm>
            <a:off x="1093292" y="1613916"/>
            <a:ext cx="384826" cy="627434"/>
          </a:xfrm>
          <a:prstGeom prst="line">
            <a:avLst/>
          </a:prstGeom>
          <a:noFill/>
          <a:ln w="19050">
            <a:solidFill>
              <a:srgbClr val="2E7391"/>
            </a:solidFill>
            <a:prstDash val="dash"/>
            <a:tailEnd type="triangle"/>
          </a:ln>
        </p:spPr>
      </p:sp>
      <p:sp>
        <p:nvSpPr>
          <p:cNvPr id="21"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2"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3"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4"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5" name="!!o3"/>
          <p:cNvSpPr/>
          <p:nvPr/>
        </p:nvSpPr>
        <p:spPr>
          <a:xfrm>
            <a:off x="930159" y="2964991"/>
            <a:ext cx="133853" cy="133853"/>
          </a:xfrm>
          <a:prstGeom prst="ellipse">
            <a:avLst/>
          </a:prstGeom>
          <a:solidFill>
            <a:srgbClr val="FFFFFF"/>
          </a:solidFill>
          <a:ln w="19050">
            <a:solidFill>
              <a:srgbClr val="14283A"/>
            </a:solidFill>
            <a:prstDash val="solid"/>
          </a:ln>
        </p:spPr>
      </p:sp>
      <p:sp>
        <p:nvSpPr>
          <p:cNvPr id="26" name="!!no3"/>
          <p:cNvSpPr/>
          <p:nvPr/>
        </p:nvSpPr>
        <p:spPr>
          <a:xfrm>
            <a:off x="930159" y="2964991"/>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7"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8"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9" name="!!o5"/>
          <p:cNvSpPr/>
          <p:nvPr/>
        </p:nvSpPr>
        <p:spPr>
          <a:xfrm>
            <a:off x="1724909" y="3885227"/>
            <a:ext cx="133853" cy="133853"/>
          </a:xfrm>
          <a:prstGeom prst="ellipse">
            <a:avLst/>
          </a:prstGeom>
          <a:solidFill>
            <a:srgbClr val="FFFFFF"/>
          </a:solidFill>
          <a:ln w="19050">
            <a:solidFill>
              <a:srgbClr val="14283A"/>
            </a:solidFill>
            <a:prstDash val="solid"/>
          </a:ln>
        </p:spPr>
      </p:sp>
      <p:sp>
        <p:nvSpPr>
          <p:cNvPr id="30" name="!!no5"/>
          <p:cNvSpPr/>
          <p:nvPr/>
        </p:nvSpPr>
        <p:spPr>
          <a:xfrm>
            <a:off x="1724909"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1" name="!!ball"/>
          <p:cNvSpPr/>
          <p:nvPr/>
        </p:nvSpPr>
        <p:spPr>
          <a:xfrm>
            <a:off x="1453021" y="2216253"/>
            <a:ext cx="50195" cy="50195"/>
          </a:xfrm>
          <a:prstGeom prst="ellipse">
            <a:avLst/>
          </a:prstGeom>
          <a:solidFill>
            <a:srgbClr val="D9641E"/>
          </a:solidFill>
          <a:ln w="9525">
            <a:solidFill>
              <a:srgbClr val="B04E12"/>
            </a:solidFill>
            <a:prstDash val="solid"/>
          </a:ln>
        </p:spPr>
      </p:sp>
      <p:sp>
        <p:nvSpPr>
          <p:cNvPr id="32"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3" name="notebox-248"/>
          <p:cNvSpPr/>
          <p:nvPr/>
        </p:nvSpPr>
        <p:spPr>
          <a:xfrm>
            <a:off x="2868687" y="2606040"/>
            <a:ext cx="5863833" cy="1143000"/>
          </a:xfrm>
          <a:prstGeom prst="roundRect">
            <a:avLst>
              <a:gd name="adj" fmla="val 4800"/>
            </a:avLst>
          </a:prstGeom>
          <a:solidFill>
            <a:srgbClr val="E3EDF2"/>
          </a:solidFill>
          <a:ln/>
        </p:spPr>
      </p:sp>
      <p:sp>
        <p:nvSpPr>
          <p:cNvPr id="34" name="notelbl-248"/>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5" name="note-248"/>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Regla uno: MEDIO PRIMERO. 2 llega a la ventana del medio; esa recepción vence a toda la presión.</a:t>
            </a:r>
            <a:endParaRPr lang="en-US" sz="1050" dirty="0"/>
          </a:p>
        </p:txBody>
      </p:sp>
      <p:sp>
        <p:nvSpPr>
          <p:cNvPr id="36"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49.xml><?xml version="1.0" encoding="utf-8"?>
<p:sld xmlns:a="http://schemas.openxmlformats.org/drawingml/2006/main" xmlns:r="http://schemas.openxmlformats.org/officeDocument/2006/relationships" xmlns:p="http://schemas.openxmlformats.org/presentationml/2006/main">
  <p:cSld name="Slide 24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24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49-0"/>
          <p:cNvSpPr/>
          <p:nvPr/>
        </p:nvSpPr>
        <p:spPr>
          <a:xfrm flipV="1">
            <a:off x="997085" y="2831138"/>
            <a:ext cx="50195" cy="200779"/>
          </a:xfrm>
          <a:prstGeom prst="line">
            <a:avLst/>
          </a:prstGeom>
          <a:noFill/>
          <a:ln w="19050">
            <a:solidFill>
              <a:srgbClr val="14283A"/>
            </a:solidFill>
            <a:prstDash val="solid"/>
            <a:tailEnd type="triangle"/>
          </a:ln>
        </p:spPr>
      </p:sp>
      <p:sp>
        <p:nvSpPr>
          <p:cNvPr id="20" name="tr-249-1"/>
          <p:cNvSpPr/>
          <p:nvPr/>
        </p:nvSpPr>
        <p:spPr>
          <a:xfrm flipH="1" flipV="1">
            <a:off x="1645434" y="3366548"/>
            <a:ext cx="146401" cy="585605"/>
          </a:xfrm>
          <a:prstGeom prst="line">
            <a:avLst/>
          </a:prstGeom>
          <a:noFill/>
          <a:ln w="19050">
            <a:solidFill>
              <a:srgbClr val="14283A"/>
            </a:solidFill>
            <a:prstDash val="solid"/>
            <a:tailEnd type="triangle"/>
          </a:ln>
        </p:spPr>
      </p:sp>
      <p:sp>
        <p:nvSpPr>
          <p:cNvPr id="21" name="trp-249"/>
          <p:cNvSpPr/>
          <p:nvPr/>
        </p:nvSpPr>
        <p:spPr>
          <a:xfrm flipH="1">
            <a:off x="1101657" y="2241350"/>
            <a:ext cx="376460" cy="552142"/>
          </a:xfrm>
          <a:prstGeom prst="line">
            <a:avLst/>
          </a:prstGeom>
          <a:noFill/>
          <a:ln w="19050">
            <a:solidFill>
              <a:srgbClr val="2E7391"/>
            </a:solidFill>
            <a:prstDash val="dash"/>
            <a:tailEnd type="triangle"/>
          </a:ln>
        </p:spPr>
      </p:sp>
      <p:sp>
        <p:nvSpPr>
          <p:cNvPr id="22"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3"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5"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980354" y="2764212"/>
            <a:ext cx="133853" cy="133853"/>
          </a:xfrm>
          <a:prstGeom prst="ellipse">
            <a:avLst/>
          </a:prstGeom>
          <a:solidFill>
            <a:srgbClr val="FFFFFF"/>
          </a:solidFill>
          <a:ln w="19050">
            <a:solidFill>
              <a:srgbClr val="14283A"/>
            </a:solidFill>
            <a:prstDash val="solid"/>
          </a:ln>
        </p:spPr>
      </p:sp>
      <p:sp>
        <p:nvSpPr>
          <p:cNvPr id="27" name="!!no3"/>
          <p:cNvSpPr/>
          <p:nvPr/>
        </p:nvSpPr>
        <p:spPr>
          <a:xfrm>
            <a:off x="980354" y="276421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29"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578507" y="3299622"/>
            <a:ext cx="133853" cy="133853"/>
          </a:xfrm>
          <a:prstGeom prst="ellipse">
            <a:avLst/>
          </a:prstGeom>
          <a:solidFill>
            <a:srgbClr val="FFFFFF"/>
          </a:solidFill>
          <a:ln w="19050">
            <a:solidFill>
              <a:srgbClr val="14283A"/>
            </a:solidFill>
            <a:prstDash val="solid"/>
          </a:ln>
        </p:spPr>
      </p:sp>
      <p:sp>
        <p:nvSpPr>
          <p:cNvPr id="31" name="!!no5"/>
          <p:cNvSpPr/>
          <p:nvPr/>
        </p:nvSpPr>
        <p:spPr>
          <a:xfrm>
            <a:off x="1578507" y="3299622"/>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ball"/>
          <p:cNvSpPr/>
          <p:nvPr/>
        </p:nvSpPr>
        <p:spPr>
          <a:xfrm>
            <a:off x="1076560" y="2768395"/>
            <a:ext cx="50195" cy="50195"/>
          </a:xfrm>
          <a:prstGeom prst="ellipse">
            <a:avLst/>
          </a:prstGeom>
          <a:solidFill>
            <a:srgbClr val="D9641E"/>
          </a:solidFill>
          <a:ln w="9525">
            <a:solidFill>
              <a:srgbClr val="B04E12"/>
            </a:solidFill>
            <a:prstDash val="solid"/>
          </a:ln>
        </p:spPr>
      </p:sp>
      <p:sp>
        <p:nvSpPr>
          <p:cNvPr id="33"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4" name="notebox-249"/>
          <p:cNvSpPr/>
          <p:nvPr/>
        </p:nvSpPr>
        <p:spPr>
          <a:xfrm>
            <a:off x="2868687" y="2606040"/>
            <a:ext cx="5863833" cy="1143000"/>
          </a:xfrm>
          <a:prstGeom prst="roundRect">
            <a:avLst>
              <a:gd name="adj" fmla="val 4800"/>
            </a:avLst>
          </a:prstGeom>
          <a:solidFill>
            <a:srgbClr val="E3EDF2"/>
          </a:solidFill>
          <a:ln/>
        </p:spPr>
      </p:sp>
      <p:sp>
        <p:nvSpPr>
          <p:cNvPr id="35" name="notelbl-249"/>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6" name="note-249"/>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Encara el aro, conecta la siguiente línea: la banda sube, 5 corre al aro detrás de toda la presión.</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name="Slide 25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TODA PRESIÓN</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Breaker — Rompe-Presiones 1-4</a:t>
            </a:r>
            <a:endParaRPr lang="en-US" sz="2200" dirty="0"/>
          </a:p>
        </p:txBody>
      </p:sp>
      <p:sp>
        <p:nvSpPr>
          <p:cNvPr id="4" name="ph-25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5 DE 5</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0-0"/>
          <p:cNvSpPr/>
          <p:nvPr/>
        </p:nvSpPr>
        <p:spPr>
          <a:xfrm>
            <a:off x="1047280" y="2831138"/>
            <a:ext cx="158950" cy="535410"/>
          </a:xfrm>
          <a:prstGeom prst="line">
            <a:avLst/>
          </a:prstGeom>
          <a:noFill/>
          <a:ln w="19050">
            <a:solidFill>
              <a:srgbClr val="14283A"/>
            </a:solidFill>
            <a:prstDash val="sysDot"/>
          </a:ln>
        </p:spPr>
      </p:sp>
      <p:sp>
        <p:nvSpPr>
          <p:cNvPr id="20" name="tr-250-0"/>
          <p:cNvSpPr/>
          <p:nvPr/>
        </p:nvSpPr>
        <p:spPr>
          <a:xfrm>
            <a:off x="1206230" y="3366548"/>
            <a:ext cx="83658" cy="334631"/>
          </a:xfrm>
          <a:prstGeom prst="line">
            <a:avLst/>
          </a:prstGeom>
          <a:noFill/>
          <a:ln w="19050">
            <a:solidFill>
              <a:srgbClr val="14283A"/>
            </a:solidFill>
            <a:prstDash val="sysDot"/>
            <a:tailEnd type="triangle"/>
          </a:ln>
        </p:spPr>
      </p:sp>
      <p:sp>
        <p:nvSpPr>
          <p:cNvPr id="21" name="tr-250-1"/>
          <p:cNvSpPr/>
          <p:nvPr/>
        </p:nvSpPr>
        <p:spPr>
          <a:xfrm flipH="1">
            <a:off x="1624519" y="3366548"/>
            <a:ext cx="20914" cy="1003894"/>
          </a:xfrm>
          <a:prstGeom prst="line">
            <a:avLst/>
          </a:prstGeom>
          <a:noFill/>
          <a:ln w="19050">
            <a:solidFill>
              <a:srgbClr val="14283A"/>
            </a:solidFill>
            <a:prstDash val="solid"/>
            <a:tailEnd type="triangle"/>
          </a:ln>
        </p:spPr>
      </p:sp>
      <p:sp>
        <p:nvSpPr>
          <p:cNvPr id="22" name="trp-250"/>
          <p:cNvSpPr/>
          <p:nvPr/>
        </p:nvSpPr>
        <p:spPr>
          <a:xfrm>
            <a:off x="1344265" y="3663534"/>
            <a:ext cx="334631" cy="669263"/>
          </a:xfrm>
          <a:prstGeom prst="line">
            <a:avLst/>
          </a:prstGeom>
          <a:noFill/>
          <a:ln w="19050">
            <a:solidFill>
              <a:srgbClr val="2E7391"/>
            </a:solidFill>
            <a:prstDash val="dash"/>
            <a:tailEnd type="triangle"/>
          </a:ln>
        </p:spPr>
      </p:sp>
      <p:sp>
        <p:nvSpPr>
          <p:cNvPr id="23"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4"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356814" y="2212070"/>
            <a:ext cx="133853" cy="133853"/>
          </a:xfrm>
          <a:prstGeom prst="ellipse">
            <a:avLst/>
          </a:prstGeom>
          <a:solidFill>
            <a:srgbClr val="FFFFFF"/>
          </a:solidFill>
          <a:ln w="19050">
            <a:solidFill>
              <a:srgbClr val="14283A"/>
            </a:solidFill>
            <a:prstDash val="solid"/>
          </a:ln>
        </p:spPr>
      </p:sp>
      <p:sp>
        <p:nvSpPr>
          <p:cNvPr id="26" name="!!no2"/>
          <p:cNvSpPr/>
          <p:nvPr/>
        </p:nvSpPr>
        <p:spPr>
          <a:xfrm>
            <a:off x="1356814" y="2212070"/>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222961" y="3634254"/>
            <a:ext cx="133853" cy="133853"/>
          </a:xfrm>
          <a:prstGeom prst="ellipse">
            <a:avLst/>
          </a:prstGeom>
          <a:solidFill>
            <a:srgbClr val="FFFFFF"/>
          </a:solidFill>
          <a:ln w="19050">
            <a:solidFill>
              <a:srgbClr val="14283A"/>
            </a:solidFill>
            <a:prstDash val="solid"/>
          </a:ln>
        </p:spPr>
      </p:sp>
      <p:sp>
        <p:nvSpPr>
          <p:cNvPr id="28" name="!!no3"/>
          <p:cNvSpPr/>
          <p:nvPr/>
        </p:nvSpPr>
        <p:spPr>
          <a:xfrm>
            <a:off x="1222961"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48448" y="1459149"/>
            <a:ext cx="133853" cy="133853"/>
          </a:xfrm>
          <a:prstGeom prst="ellipse">
            <a:avLst/>
          </a:prstGeom>
          <a:solidFill>
            <a:srgbClr val="FFFFFF"/>
          </a:solidFill>
          <a:ln w="19050">
            <a:solidFill>
              <a:srgbClr val="14283A"/>
            </a:solidFill>
            <a:prstDash val="solid"/>
          </a:ln>
        </p:spPr>
      </p:sp>
      <p:sp>
        <p:nvSpPr>
          <p:cNvPr id="30" name="!!no4"/>
          <p:cNvSpPr/>
          <p:nvPr/>
        </p:nvSpPr>
        <p:spPr>
          <a:xfrm>
            <a:off x="1348448" y="1459149"/>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557593" y="4303517"/>
            <a:ext cx="133853" cy="133853"/>
          </a:xfrm>
          <a:prstGeom prst="ellipse">
            <a:avLst/>
          </a:prstGeom>
          <a:solidFill>
            <a:srgbClr val="FFFFFF"/>
          </a:solidFill>
          <a:ln w="19050">
            <a:solidFill>
              <a:srgbClr val="14283A"/>
            </a:solidFill>
            <a:prstDash val="solid"/>
          </a:ln>
        </p:spPr>
      </p:sp>
      <p:sp>
        <p:nvSpPr>
          <p:cNvPr id="32" name="!!no5"/>
          <p:cNvSpPr/>
          <p:nvPr/>
        </p:nvSpPr>
        <p:spPr>
          <a:xfrm>
            <a:off x="1557593" y="430351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ball"/>
          <p:cNvSpPr/>
          <p:nvPr/>
        </p:nvSpPr>
        <p:spPr>
          <a:xfrm>
            <a:off x="1653799" y="4307699"/>
            <a:ext cx="50195" cy="50195"/>
          </a:xfrm>
          <a:prstGeom prst="ellipse">
            <a:avLst/>
          </a:prstGeom>
          <a:solidFill>
            <a:srgbClr val="D9641E"/>
          </a:solidFill>
          <a:ln w="9525">
            <a:solidFill>
              <a:srgbClr val="B04E12"/>
            </a:solidFill>
            <a:prstDash val="solid"/>
          </a:ln>
        </p:spPr>
      </p:sp>
      <p:sp>
        <p:nvSpPr>
          <p:cNvPr id="34"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Un solo rompe-presiones vence a todas las presiones si se siguen las reglas: cuatro a lo ancho de la línea de tiros libres extendida, el mejor pasador saca. Medio primero, banda segundo, revierte para voltear la cancha — y nunca, jamás, botes hacia una esquina.</a:t>
            </a:r>
            <a:endParaRPr lang="en-US" sz="950" dirty="0"/>
          </a:p>
        </p:txBody>
      </p:sp>
      <p:sp>
        <p:nvSpPr>
          <p:cNvPr id="35" name="notebox-250"/>
          <p:cNvSpPr/>
          <p:nvPr/>
        </p:nvSpPr>
        <p:spPr>
          <a:xfrm>
            <a:off x="2868687" y="2606040"/>
            <a:ext cx="5863833" cy="1143000"/>
          </a:xfrm>
          <a:prstGeom prst="roundRect">
            <a:avLst>
              <a:gd name="adj" fmla="val 4800"/>
            </a:avLst>
          </a:prstGeom>
          <a:solidFill>
            <a:srgbClr val="E3EDF2"/>
          </a:solidFill>
          <a:ln/>
        </p:spPr>
      </p:sp>
      <p:sp>
        <p:nvSpPr>
          <p:cNvPr id="36" name="notelbl-250"/>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5</a:t>
            </a:r>
            <a:endParaRPr lang="en-US" sz="900" dirty="0"/>
          </a:p>
        </p:txBody>
      </p:sp>
      <p:sp>
        <p:nvSpPr>
          <p:cNvPr id="37" name="note-250"/>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Presión vencida = ataca los números. Conecta al corredor para la ola de bandejas — o fluye al 5-Out.</a:t>
            </a:r>
            <a:endParaRPr lang="en-US" sz="1050" dirty="0"/>
          </a:p>
        </p:txBody>
      </p:sp>
      <p:sp>
        <p:nvSpPr>
          <p:cNvPr id="38" name="kp-250"/>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9" name="kpl-250"/>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MEDIO PRIMERO: una recepción en el medio vence a toda presión jamás diseñada. Encara y busca la siguiente línea.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sacador entra DETRÁS del balón como válvula de escape — hacia atrás nunca es mal pase.</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Recibe, encara, mira profundo antes de botar. El corredor al aro está libre más de lo que crees.</a:t>
            </a:r>
            <a:endParaRPr lang="en-US" sz="8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name="Slide 25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25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o1"/>
          <p:cNvSpPr/>
          <p:nvPr/>
        </p:nvSpPr>
        <p:spPr>
          <a:xfrm>
            <a:off x="971988" y="1584636"/>
            <a:ext cx="133853" cy="133853"/>
          </a:xfrm>
          <a:prstGeom prst="ellipse">
            <a:avLst/>
          </a:prstGeom>
          <a:solidFill>
            <a:srgbClr val="FFFFFF"/>
          </a:solidFill>
          <a:ln w="19050">
            <a:solidFill>
              <a:srgbClr val="14283A"/>
            </a:solidFill>
            <a:prstDash val="solid"/>
          </a:ln>
        </p:spPr>
      </p:sp>
      <p:sp>
        <p:nvSpPr>
          <p:cNvPr id="20" name="!!no1"/>
          <p:cNvSpPr/>
          <p:nvPr/>
        </p:nvSpPr>
        <p:spPr>
          <a:xfrm>
            <a:off x="971988"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1" name="!!o2"/>
          <p:cNvSpPr/>
          <p:nvPr/>
        </p:nvSpPr>
        <p:spPr>
          <a:xfrm>
            <a:off x="1808566" y="1584636"/>
            <a:ext cx="133853" cy="133853"/>
          </a:xfrm>
          <a:prstGeom prst="ellipse">
            <a:avLst/>
          </a:prstGeom>
          <a:solidFill>
            <a:srgbClr val="FFFFFF"/>
          </a:solidFill>
          <a:ln w="19050">
            <a:solidFill>
              <a:srgbClr val="14283A"/>
            </a:solidFill>
            <a:prstDash val="solid"/>
          </a:ln>
        </p:spPr>
      </p:sp>
      <p:sp>
        <p:nvSpPr>
          <p:cNvPr id="22" name="!!no2"/>
          <p:cNvSpPr/>
          <p:nvPr/>
        </p:nvSpPr>
        <p:spPr>
          <a:xfrm>
            <a:off x="1808566" y="158463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3"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4"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5"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6"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7"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28"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29"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0" name="!!d2"/>
          <p:cNvSpPr/>
          <p:nvPr/>
        </p:nvSpPr>
        <p:spPr>
          <a:xfrm>
            <a:off x="946890"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1" name="!!d3"/>
          <p:cNvSpPr/>
          <p:nvPr/>
        </p:nvSpPr>
        <p:spPr>
          <a:xfrm>
            <a:off x="1783469" y="1969462"/>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2"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3"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4"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5"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36" name="notebox-251"/>
          <p:cNvSpPr/>
          <p:nvPr/>
        </p:nvSpPr>
        <p:spPr>
          <a:xfrm>
            <a:off x="2868687" y="2606040"/>
            <a:ext cx="5863833" cy="1143000"/>
          </a:xfrm>
          <a:prstGeom prst="roundRect">
            <a:avLst>
              <a:gd name="adj" fmla="val 4800"/>
            </a:avLst>
          </a:prstGeom>
          <a:solidFill>
            <a:srgbClr val="E3EDF2"/>
          </a:solidFill>
          <a:ln/>
        </p:spPr>
      </p:sp>
      <p:sp>
        <p:nvSpPr>
          <p:cNvPr id="37" name="notelbl-251"/>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8" name="note-251"/>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Contra presiones que cargan a sus interceptores hacia el balón (Diamante/1-2-1-1 sobre todo). Cántalo TEMPRANO en el partido — hasta un pase incompleto le enseña respeto a la presión y abre los pases cortos del Breaker 1-4.</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name="Slide 25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25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2-0"/>
          <p:cNvSpPr/>
          <p:nvPr/>
        </p:nvSpPr>
        <p:spPr>
          <a:xfrm>
            <a:off x="1038914" y="1651562"/>
            <a:ext cx="209145" cy="83658"/>
          </a:xfrm>
          <a:prstGeom prst="line">
            <a:avLst/>
          </a:prstGeom>
          <a:noFill/>
          <a:ln w="19050">
            <a:solidFill>
              <a:srgbClr val="14283A"/>
            </a:solidFill>
            <a:prstDash val="solid"/>
            <a:tailEnd type="triangle"/>
          </a:ln>
        </p:spPr>
      </p:sp>
      <p:sp>
        <p:nvSpPr>
          <p:cNvPr id="20" name="tr-252-1"/>
          <p:cNvSpPr/>
          <p:nvPr/>
        </p:nvSpPr>
        <p:spPr>
          <a:xfrm flipH="1">
            <a:off x="1624519" y="1651562"/>
            <a:ext cx="250974" cy="104572"/>
          </a:xfrm>
          <a:prstGeom prst="line">
            <a:avLst/>
          </a:prstGeom>
          <a:noFill/>
          <a:ln w="19050">
            <a:solidFill>
              <a:srgbClr val="14283A"/>
            </a:solidFill>
            <a:prstDash val="solid"/>
            <a:tailEnd type="triangle"/>
          </a:ln>
        </p:spPr>
      </p:sp>
      <p:sp>
        <p:nvSpPr>
          <p:cNvPr id="21" name="tr-252-2"/>
          <p:cNvSpPr/>
          <p:nvPr/>
        </p:nvSpPr>
        <p:spPr>
          <a:xfrm flipV="1">
            <a:off x="1038914" y="1860707"/>
            <a:ext cx="125487" cy="167316"/>
          </a:xfrm>
          <a:prstGeom prst="line">
            <a:avLst/>
          </a:prstGeom>
          <a:noFill/>
          <a:ln w="15875">
            <a:solidFill>
              <a:srgbClr val="A5392E"/>
            </a:solidFill>
            <a:prstDash val="dash"/>
            <a:tailEnd type="triangle"/>
          </a:ln>
        </p:spPr>
      </p:sp>
      <p:sp>
        <p:nvSpPr>
          <p:cNvPr id="22" name="tr-252-3"/>
          <p:cNvSpPr/>
          <p:nvPr/>
        </p:nvSpPr>
        <p:spPr>
          <a:xfrm flipH="1" flipV="1">
            <a:off x="1666348" y="1881621"/>
            <a:ext cx="209145" cy="146401"/>
          </a:xfrm>
          <a:prstGeom prst="line">
            <a:avLst/>
          </a:prstGeom>
          <a:noFill/>
          <a:ln w="15875">
            <a:solidFill>
              <a:srgbClr val="A5392E"/>
            </a:solidFill>
            <a:prstDash val="dash"/>
            <a:tailEnd type="triangle"/>
          </a:ln>
        </p:spPr>
      </p:sp>
      <p:sp>
        <p:nvSpPr>
          <p:cNvPr id="23"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4"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5"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6"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7" name="!!o3"/>
          <p:cNvSpPr/>
          <p:nvPr/>
        </p:nvSpPr>
        <p:spPr>
          <a:xfrm>
            <a:off x="1390277" y="2755846"/>
            <a:ext cx="133853" cy="133853"/>
          </a:xfrm>
          <a:prstGeom prst="ellipse">
            <a:avLst/>
          </a:prstGeom>
          <a:solidFill>
            <a:srgbClr val="FFFFFF"/>
          </a:solidFill>
          <a:ln w="19050">
            <a:solidFill>
              <a:srgbClr val="14283A"/>
            </a:solidFill>
            <a:prstDash val="solid"/>
          </a:ln>
        </p:spPr>
      </p:sp>
      <p:sp>
        <p:nvSpPr>
          <p:cNvPr id="28" name="!!no3"/>
          <p:cNvSpPr/>
          <p:nvPr/>
        </p:nvSpPr>
        <p:spPr>
          <a:xfrm>
            <a:off x="1390277" y="27558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9"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30"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1" name="!!o5"/>
          <p:cNvSpPr/>
          <p:nvPr/>
        </p:nvSpPr>
        <p:spPr>
          <a:xfrm>
            <a:off x="1390277" y="3968885"/>
            <a:ext cx="133853" cy="133853"/>
          </a:xfrm>
          <a:prstGeom prst="ellipse">
            <a:avLst/>
          </a:prstGeom>
          <a:solidFill>
            <a:srgbClr val="FFFFFF"/>
          </a:solidFill>
          <a:ln w="19050">
            <a:solidFill>
              <a:srgbClr val="14283A"/>
            </a:solidFill>
            <a:prstDash val="solid"/>
          </a:ln>
        </p:spPr>
      </p:sp>
      <p:sp>
        <p:nvSpPr>
          <p:cNvPr id="32" name="!!no5"/>
          <p:cNvSpPr/>
          <p:nvPr/>
        </p:nvSpPr>
        <p:spPr>
          <a:xfrm>
            <a:off x="1390277" y="3968885"/>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3" name="!!d1"/>
          <p:cNvSpPr/>
          <p:nvPr/>
        </p:nvSpPr>
        <p:spPr>
          <a:xfrm>
            <a:off x="1365180" y="2847870"/>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4"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5"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6"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7" name="!!d5"/>
          <p:cNvSpPr/>
          <p:nvPr/>
        </p:nvSpPr>
        <p:spPr>
          <a:xfrm>
            <a:off x="1365180" y="3851764"/>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8"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39"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40" name="notebox-252"/>
          <p:cNvSpPr/>
          <p:nvPr/>
        </p:nvSpPr>
        <p:spPr>
          <a:xfrm>
            <a:off x="2868687" y="2606040"/>
            <a:ext cx="5863833" cy="1143000"/>
          </a:xfrm>
          <a:prstGeom prst="roundRect">
            <a:avLst>
              <a:gd name="adj" fmla="val 4800"/>
            </a:avLst>
          </a:prstGeom>
          <a:solidFill>
            <a:srgbClr val="E3EDF2"/>
          </a:solidFill>
          <a:ln/>
        </p:spPr>
      </p:sp>
      <p:sp>
        <p:nvSpPr>
          <p:cNvPr id="41" name="notelbl-252"/>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42" name="note-252"/>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Las presiones cargan HACIA el balón — déjalas. Los guardias cruzan fuerte y venden la salida corta.</a:t>
            </a:r>
            <a:endParaRPr lang="en-US" sz="10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name="Slide 25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25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3-0"/>
          <p:cNvSpPr/>
          <p:nvPr/>
        </p:nvSpPr>
        <p:spPr>
          <a:xfrm flipH="1">
            <a:off x="1164401" y="2822772"/>
            <a:ext cx="292803" cy="711092"/>
          </a:xfrm>
          <a:prstGeom prst="line">
            <a:avLst/>
          </a:prstGeom>
          <a:noFill/>
          <a:ln w="19050">
            <a:solidFill>
              <a:srgbClr val="14283A"/>
            </a:solidFill>
            <a:prstDash val="solid"/>
          </a:ln>
        </p:spPr>
      </p:sp>
      <p:sp>
        <p:nvSpPr>
          <p:cNvPr id="20" name="tr-253-0"/>
          <p:cNvSpPr/>
          <p:nvPr/>
        </p:nvSpPr>
        <p:spPr>
          <a:xfrm flipH="1">
            <a:off x="1038914" y="3533864"/>
            <a:ext cx="125487" cy="418289"/>
          </a:xfrm>
          <a:prstGeom prst="line">
            <a:avLst/>
          </a:prstGeom>
          <a:noFill/>
          <a:ln w="19050">
            <a:solidFill>
              <a:srgbClr val="14283A"/>
            </a:solidFill>
            <a:prstDash val="solid"/>
            <a:tailEnd type="triangle"/>
          </a:ln>
        </p:spPr>
      </p:sp>
      <p:sp>
        <p:nvSpPr>
          <p:cNvPr id="21" name="tr-253-1"/>
          <p:cNvSpPr/>
          <p:nvPr/>
        </p:nvSpPr>
        <p:spPr>
          <a:xfrm flipV="1">
            <a:off x="1457203" y="3701180"/>
            <a:ext cx="501947" cy="334631"/>
          </a:xfrm>
          <a:prstGeom prst="line">
            <a:avLst/>
          </a:prstGeom>
          <a:noFill/>
          <a:ln w="19050">
            <a:solidFill>
              <a:srgbClr val="14283A"/>
            </a:solidFill>
            <a:prstDash val="solid"/>
            <a:tailEnd type="triangle"/>
          </a:ln>
        </p:spPr>
      </p:sp>
      <p:sp>
        <p:nvSpPr>
          <p:cNvPr id="22" name="tr-253-2"/>
          <p:cNvSpPr/>
          <p:nvPr/>
        </p:nvSpPr>
        <p:spPr>
          <a:xfrm flipV="1">
            <a:off x="1457203" y="3743009"/>
            <a:ext cx="334631" cy="167316"/>
          </a:xfrm>
          <a:prstGeom prst="line">
            <a:avLst/>
          </a:prstGeom>
          <a:noFill/>
          <a:ln w="15875">
            <a:solidFill>
              <a:srgbClr val="A5392E"/>
            </a:solidFill>
            <a:prstDash val="dash"/>
            <a:tailEnd type="triangle"/>
          </a:ln>
        </p:spPr>
      </p:sp>
      <p:sp>
        <p:nvSpPr>
          <p:cNvPr id="23" name="tr-253-3"/>
          <p:cNvSpPr/>
          <p:nvPr/>
        </p:nvSpPr>
        <p:spPr>
          <a:xfrm flipH="1">
            <a:off x="1373546" y="2906430"/>
            <a:ext cx="83658" cy="125487"/>
          </a:xfrm>
          <a:prstGeom prst="line">
            <a:avLst/>
          </a:prstGeom>
          <a:noFill/>
          <a:ln w="15875">
            <a:solidFill>
              <a:srgbClr val="A5392E"/>
            </a:solidFill>
            <a:prstDash val="dash"/>
            <a:tailEnd type="triangle"/>
          </a:ln>
        </p:spPr>
      </p:sp>
      <p:sp>
        <p:nvSpPr>
          <p:cNvPr id="24"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5"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6"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7"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8" name="!!o3"/>
          <p:cNvSpPr/>
          <p:nvPr/>
        </p:nvSpPr>
        <p:spPr>
          <a:xfrm>
            <a:off x="971988" y="3885227"/>
            <a:ext cx="133853" cy="133853"/>
          </a:xfrm>
          <a:prstGeom prst="ellipse">
            <a:avLst/>
          </a:prstGeom>
          <a:solidFill>
            <a:srgbClr val="FFFFFF"/>
          </a:solidFill>
          <a:ln w="19050">
            <a:solidFill>
              <a:srgbClr val="14283A"/>
            </a:solidFill>
            <a:prstDash val="solid"/>
          </a:ln>
        </p:spPr>
      </p:sp>
      <p:sp>
        <p:nvSpPr>
          <p:cNvPr id="29" name="!!no3"/>
          <p:cNvSpPr/>
          <p:nvPr/>
        </p:nvSpPr>
        <p:spPr>
          <a:xfrm>
            <a:off x="971988"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30"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31"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2" name="!!o5"/>
          <p:cNvSpPr/>
          <p:nvPr/>
        </p:nvSpPr>
        <p:spPr>
          <a:xfrm>
            <a:off x="1892224" y="3634254"/>
            <a:ext cx="133853" cy="133853"/>
          </a:xfrm>
          <a:prstGeom prst="ellipse">
            <a:avLst/>
          </a:prstGeom>
          <a:solidFill>
            <a:srgbClr val="FFFFFF"/>
          </a:solidFill>
          <a:ln w="19050">
            <a:solidFill>
              <a:srgbClr val="14283A"/>
            </a:solidFill>
            <a:prstDash val="solid"/>
          </a:ln>
        </p:spPr>
      </p:sp>
      <p:sp>
        <p:nvSpPr>
          <p:cNvPr id="33" name="!!no5"/>
          <p:cNvSpPr/>
          <p:nvPr/>
        </p:nvSpPr>
        <p:spPr>
          <a:xfrm>
            <a:off x="1892224"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4"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5"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6"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7"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8"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9" name="!!ball"/>
          <p:cNvSpPr/>
          <p:nvPr/>
        </p:nvSpPr>
        <p:spPr>
          <a:xfrm>
            <a:off x="1402826" y="1011579"/>
            <a:ext cx="50195" cy="50195"/>
          </a:xfrm>
          <a:prstGeom prst="ellipse">
            <a:avLst/>
          </a:prstGeom>
          <a:solidFill>
            <a:srgbClr val="D9641E"/>
          </a:solidFill>
          <a:ln w="9525">
            <a:solidFill>
              <a:srgbClr val="B04E12"/>
            </a:solidFill>
            <a:prstDash val="solid"/>
          </a:ln>
        </p:spPr>
      </p:sp>
      <p:sp>
        <p:nvSpPr>
          <p:cNvPr id="40"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41" name="notebox-253"/>
          <p:cNvSpPr/>
          <p:nvPr/>
        </p:nvSpPr>
        <p:spPr>
          <a:xfrm>
            <a:off x="2868687" y="2606040"/>
            <a:ext cx="5863833" cy="1143000"/>
          </a:xfrm>
          <a:prstGeom prst="roundRect">
            <a:avLst>
              <a:gd name="adj" fmla="val 4800"/>
            </a:avLst>
          </a:prstGeom>
          <a:solidFill>
            <a:srgbClr val="E3EDF2"/>
          </a:solidFill>
          <a:ln/>
        </p:spPr>
      </p:sp>
      <p:sp>
        <p:nvSpPr>
          <p:cNvPr id="42" name="notelbl-253"/>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43" name="note-253"/>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Ambos interceptores muerden arriba — AHORA 3 gira y sale disparado, mientras 5 arrastra al guardián fuera del medio.</a:t>
            </a:r>
            <a:endParaRPr lang="en-US" sz="10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name="Slide 25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25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p-254"/>
          <p:cNvSpPr/>
          <p:nvPr/>
        </p:nvSpPr>
        <p:spPr>
          <a:xfrm flipH="1">
            <a:off x="1093292" y="1036677"/>
            <a:ext cx="334631" cy="2877831"/>
          </a:xfrm>
          <a:prstGeom prst="line">
            <a:avLst/>
          </a:prstGeom>
          <a:noFill/>
          <a:ln w="19050">
            <a:solidFill>
              <a:srgbClr val="2E7391"/>
            </a:solidFill>
            <a:prstDash val="dash"/>
            <a:tailEnd type="triangle"/>
          </a:ln>
        </p:spPr>
      </p:sp>
      <p:sp>
        <p:nvSpPr>
          <p:cNvPr id="20"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1"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2"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3"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4" name="!!o3"/>
          <p:cNvSpPr/>
          <p:nvPr/>
        </p:nvSpPr>
        <p:spPr>
          <a:xfrm>
            <a:off x="971988" y="3885227"/>
            <a:ext cx="133853" cy="133853"/>
          </a:xfrm>
          <a:prstGeom prst="ellipse">
            <a:avLst/>
          </a:prstGeom>
          <a:solidFill>
            <a:srgbClr val="FFFFFF"/>
          </a:solidFill>
          <a:ln w="19050">
            <a:solidFill>
              <a:srgbClr val="14283A"/>
            </a:solidFill>
            <a:prstDash val="solid"/>
          </a:ln>
        </p:spPr>
      </p:sp>
      <p:sp>
        <p:nvSpPr>
          <p:cNvPr id="25" name="!!no3"/>
          <p:cNvSpPr/>
          <p:nvPr/>
        </p:nvSpPr>
        <p:spPr>
          <a:xfrm>
            <a:off x="971988" y="3885227"/>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6"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7"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28" name="!!o5"/>
          <p:cNvSpPr/>
          <p:nvPr/>
        </p:nvSpPr>
        <p:spPr>
          <a:xfrm>
            <a:off x="1892224" y="3634254"/>
            <a:ext cx="133853" cy="133853"/>
          </a:xfrm>
          <a:prstGeom prst="ellipse">
            <a:avLst/>
          </a:prstGeom>
          <a:solidFill>
            <a:srgbClr val="FFFFFF"/>
          </a:solidFill>
          <a:ln w="19050">
            <a:solidFill>
              <a:srgbClr val="14283A"/>
            </a:solidFill>
            <a:prstDash val="solid"/>
          </a:ln>
        </p:spPr>
      </p:sp>
      <p:sp>
        <p:nvSpPr>
          <p:cNvPr id="29" name="!!no5"/>
          <p:cNvSpPr/>
          <p:nvPr/>
        </p:nvSpPr>
        <p:spPr>
          <a:xfrm>
            <a:off x="1892224" y="363425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0"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1"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2"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3"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4"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5" name="!!ball"/>
          <p:cNvSpPr/>
          <p:nvPr/>
        </p:nvSpPr>
        <p:spPr>
          <a:xfrm>
            <a:off x="1068194" y="3889410"/>
            <a:ext cx="50195" cy="50195"/>
          </a:xfrm>
          <a:prstGeom prst="ellipse">
            <a:avLst/>
          </a:prstGeom>
          <a:solidFill>
            <a:srgbClr val="D9641E"/>
          </a:solidFill>
          <a:ln w="9525">
            <a:solidFill>
              <a:srgbClr val="B04E12"/>
            </a:solidFill>
            <a:prstDash val="solid"/>
          </a:ln>
        </p:spPr>
      </p:sp>
      <p:sp>
        <p:nvSpPr>
          <p:cNvPr id="36"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37" name="notebox-254"/>
          <p:cNvSpPr/>
          <p:nvPr/>
        </p:nvSpPr>
        <p:spPr>
          <a:xfrm>
            <a:off x="2868687" y="2606040"/>
            <a:ext cx="5863833" cy="1143000"/>
          </a:xfrm>
          <a:prstGeom prst="roundRect">
            <a:avLst>
              <a:gd name="adj" fmla="val 4800"/>
            </a:avLst>
          </a:prstGeom>
          <a:solidFill>
            <a:srgbClr val="E3EDF2"/>
          </a:solidFill>
          <a:ln/>
        </p:spPr>
      </p:sp>
      <p:sp>
        <p:nvSpPr>
          <p:cNvPr id="38" name="notelbl-254"/>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9" name="note-254"/>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bola de home run: una cuerda plana por encima de toda la presión. Por esto el sacador es nuestro mejor pasador.</a:t>
            </a:r>
            <a:endParaRPr lang="en-US" sz="1050" dirty="0"/>
          </a:p>
        </p:txBody>
      </p:sp>
      <p:sp>
        <p:nvSpPr>
          <p:cNvPr id="4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name="Slide 25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PRESIONES CARGADAS</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Home Run — Rompe-Presiones por Arriba</a:t>
            </a:r>
            <a:endParaRPr lang="en-US" sz="2200" dirty="0"/>
          </a:p>
        </p:txBody>
      </p:sp>
      <p:sp>
        <p:nvSpPr>
          <p:cNvPr id="4" name="ph-25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2201175" cy="4041648"/>
          </a:xfrm>
          <a:prstGeom prst="rect">
            <a:avLst/>
          </a:prstGeom>
          <a:solidFill>
            <a:srgbClr val="EFE2CC"/>
          </a:solidFill>
          <a:ln w="15240">
            <a:solidFill>
              <a:srgbClr val="A98A5F"/>
            </a:solidFill>
            <a:prstDash val="solid"/>
          </a:ln>
        </p:spPr>
      </p:sp>
      <p:sp>
        <p:nvSpPr>
          <p:cNvPr id="6" name="Shape 4"/>
          <p:cNvSpPr/>
          <p:nvPr/>
        </p:nvSpPr>
        <p:spPr>
          <a:xfrm>
            <a:off x="453309" y="1149615"/>
            <a:ext cx="2007789" cy="3680946"/>
          </a:xfrm>
          <a:prstGeom prst="rect">
            <a:avLst/>
          </a:prstGeom>
          <a:ln w="9525">
            <a:solidFill>
              <a:srgbClr val="A98A5F"/>
            </a:solidFill>
            <a:prstDash val="solid"/>
          </a:ln>
        </p:spPr>
      </p:sp>
      <p:sp>
        <p:nvSpPr>
          <p:cNvPr id="7" name="Shape 5"/>
          <p:cNvSpPr/>
          <p:nvPr/>
        </p:nvSpPr>
        <p:spPr>
          <a:xfrm>
            <a:off x="1206230" y="1149615"/>
            <a:ext cx="501947" cy="794750"/>
          </a:xfrm>
          <a:prstGeom prst="rect">
            <a:avLst/>
          </a:prstGeom>
          <a:solidFill>
            <a:srgbClr val="E3CFAE"/>
          </a:solidFill>
          <a:ln w="9525">
            <a:solidFill>
              <a:srgbClr val="A98A5F"/>
            </a:solidFill>
            <a:prstDash val="solid"/>
          </a:ln>
        </p:spPr>
      </p:sp>
      <p:sp>
        <p:nvSpPr>
          <p:cNvPr id="8" name="Shape 6"/>
          <p:cNvSpPr/>
          <p:nvPr/>
        </p:nvSpPr>
        <p:spPr>
          <a:xfrm>
            <a:off x="1206230" y="1693391"/>
            <a:ext cx="501947" cy="501947"/>
          </a:xfrm>
          <a:prstGeom prst="ellipse">
            <a:avLst/>
          </a:prstGeom>
          <a:ln w="9525">
            <a:solidFill>
              <a:srgbClr val="A98A5F"/>
            </a:solidFill>
            <a:prstDash val="solid"/>
          </a:ln>
        </p:spPr>
      </p:sp>
      <p:sp>
        <p:nvSpPr>
          <p:cNvPr id="9" name="Shape 7"/>
          <p:cNvSpPr/>
          <p:nvPr/>
        </p:nvSpPr>
        <p:spPr>
          <a:xfrm>
            <a:off x="1331717" y="1316931"/>
            <a:ext cx="250974" cy="0"/>
          </a:xfrm>
          <a:prstGeom prst="line">
            <a:avLst/>
          </a:prstGeom>
          <a:noFill/>
          <a:ln w="9525">
            <a:solidFill>
              <a:srgbClr val="A98A5F"/>
            </a:solidFill>
            <a:prstDash val="solid"/>
          </a:ln>
        </p:spPr>
      </p:sp>
      <p:sp>
        <p:nvSpPr>
          <p:cNvPr id="10" name="Shape 8"/>
          <p:cNvSpPr/>
          <p:nvPr/>
        </p:nvSpPr>
        <p:spPr>
          <a:xfrm>
            <a:off x="1419557" y="1331571"/>
            <a:ext cx="75292" cy="75292"/>
          </a:xfrm>
          <a:prstGeom prst="ellipse">
            <a:avLst/>
          </a:prstGeom>
          <a:ln w="9525">
            <a:solidFill>
              <a:srgbClr val="A98A5F"/>
            </a:solidFill>
            <a:prstDash val="solid"/>
          </a:ln>
        </p:spPr>
      </p:sp>
      <p:sp>
        <p:nvSpPr>
          <p:cNvPr id="11" name="Shape 9"/>
          <p:cNvSpPr/>
          <p:nvPr/>
        </p:nvSpPr>
        <p:spPr>
          <a:xfrm>
            <a:off x="631082" y="543095"/>
            <a:ext cx="1652243" cy="1652243"/>
          </a:xfrm>
          <a:prstGeom prst="arc">
            <a:avLst>
              <a:gd name="adj1" fmla="val 20676000"/>
              <a:gd name="adj2" fmla="val 11724000"/>
            </a:avLst>
          </a:prstGeom>
          <a:ln w="9525">
            <a:solidFill>
              <a:srgbClr val="A98A5F"/>
            </a:solidFill>
            <a:prstDash val="solid"/>
          </a:ln>
        </p:spPr>
      </p:sp>
      <p:sp>
        <p:nvSpPr>
          <p:cNvPr id="12" name="Shape 10"/>
          <p:cNvSpPr/>
          <p:nvPr/>
        </p:nvSpPr>
        <p:spPr>
          <a:xfrm>
            <a:off x="1206230" y="4035811"/>
            <a:ext cx="501947" cy="794750"/>
          </a:xfrm>
          <a:prstGeom prst="rect">
            <a:avLst/>
          </a:prstGeom>
          <a:solidFill>
            <a:srgbClr val="E3CFAE"/>
          </a:solidFill>
          <a:ln w="9525">
            <a:solidFill>
              <a:srgbClr val="A98A5F"/>
            </a:solidFill>
            <a:prstDash val="solid"/>
          </a:ln>
        </p:spPr>
      </p:sp>
      <p:sp>
        <p:nvSpPr>
          <p:cNvPr id="13" name="Shape 11"/>
          <p:cNvSpPr/>
          <p:nvPr/>
        </p:nvSpPr>
        <p:spPr>
          <a:xfrm>
            <a:off x="1206230" y="3784838"/>
            <a:ext cx="501947" cy="501947"/>
          </a:xfrm>
          <a:prstGeom prst="ellipse">
            <a:avLst/>
          </a:prstGeom>
          <a:ln w="9525">
            <a:solidFill>
              <a:srgbClr val="A98A5F"/>
            </a:solidFill>
            <a:prstDash val="solid"/>
          </a:ln>
        </p:spPr>
      </p:sp>
      <p:sp>
        <p:nvSpPr>
          <p:cNvPr id="14" name="Shape 12"/>
          <p:cNvSpPr/>
          <p:nvPr/>
        </p:nvSpPr>
        <p:spPr>
          <a:xfrm>
            <a:off x="1331717" y="4663245"/>
            <a:ext cx="250974" cy="0"/>
          </a:xfrm>
          <a:prstGeom prst="line">
            <a:avLst/>
          </a:prstGeom>
          <a:noFill/>
          <a:ln w="9525">
            <a:solidFill>
              <a:srgbClr val="A98A5F"/>
            </a:solidFill>
            <a:prstDash val="solid"/>
          </a:ln>
        </p:spPr>
      </p:sp>
      <p:sp>
        <p:nvSpPr>
          <p:cNvPr id="15" name="Shape 13"/>
          <p:cNvSpPr/>
          <p:nvPr/>
        </p:nvSpPr>
        <p:spPr>
          <a:xfrm>
            <a:off x="1419557" y="4573313"/>
            <a:ext cx="75292" cy="75292"/>
          </a:xfrm>
          <a:prstGeom prst="ellipse">
            <a:avLst/>
          </a:prstGeom>
          <a:ln w="9525">
            <a:solidFill>
              <a:srgbClr val="A98A5F"/>
            </a:solidFill>
            <a:prstDash val="solid"/>
          </a:ln>
        </p:spPr>
      </p:sp>
      <p:sp>
        <p:nvSpPr>
          <p:cNvPr id="16" name="Shape 14"/>
          <p:cNvSpPr/>
          <p:nvPr/>
        </p:nvSpPr>
        <p:spPr>
          <a:xfrm>
            <a:off x="631082" y="3784838"/>
            <a:ext cx="1652243" cy="1652243"/>
          </a:xfrm>
          <a:prstGeom prst="arc">
            <a:avLst>
              <a:gd name="adj1" fmla="val 9876000"/>
              <a:gd name="adj2" fmla="val 924000"/>
            </a:avLst>
          </a:prstGeom>
          <a:ln w="9525">
            <a:solidFill>
              <a:srgbClr val="A98A5F"/>
            </a:solidFill>
            <a:prstDash val="solid"/>
          </a:ln>
        </p:spPr>
      </p:sp>
      <p:sp>
        <p:nvSpPr>
          <p:cNvPr id="17" name="Shape 15"/>
          <p:cNvSpPr/>
          <p:nvPr/>
        </p:nvSpPr>
        <p:spPr>
          <a:xfrm>
            <a:off x="453309" y="2990088"/>
            <a:ext cx="2007789" cy="0"/>
          </a:xfrm>
          <a:prstGeom prst="line">
            <a:avLst/>
          </a:prstGeom>
          <a:noFill/>
          <a:ln w="9525">
            <a:solidFill>
              <a:srgbClr val="A98A5F"/>
            </a:solidFill>
            <a:prstDash val="solid"/>
          </a:ln>
        </p:spPr>
      </p:sp>
      <p:sp>
        <p:nvSpPr>
          <p:cNvPr id="18" name="Shape 16"/>
          <p:cNvSpPr/>
          <p:nvPr/>
        </p:nvSpPr>
        <p:spPr>
          <a:xfrm>
            <a:off x="1206230" y="2739114"/>
            <a:ext cx="501947" cy="501947"/>
          </a:xfrm>
          <a:prstGeom prst="ellipse">
            <a:avLst/>
          </a:prstGeom>
          <a:ln w="9525">
            <a:solidFill>
              <a:srgbClr val="A98A5F"/>
            </a:solidFill>
            <a:prstDash val="solid"/>
          </a:ln>
        </p:spPr>
      </p:sp>
      <p:sp>
        <p:nvSpPr>
          <p:cNvPr id="19" name="tr-255-0"/>
          <p:cNvSpPr/>
          <p:nvPr/>
        </p:nvSpPr>
        <p:spPr>
          <a:xfrm>
            <a:off x="1038914" y="3952154"/>
            <a:ext cx="209145" cy="460118"/>
          </a:xfrm>
          <a:prstGeom prst="line">
            <a:avLst/>
          </a:prstGeom>
          <a:noFill/>
          <a:ln w="19050">
            <a:solidFill>
              <a:srgbClr val="14283A"/>
            </a:solidFill>
            <a:prstDash val="sysDot"/>
            <a:tailEnd type="triangle"/>
          </a:ln>
        </p:spPr>
      </p:sp>
      <p:sp>
        <p:nvSpPr>
          <p:cNvPr id="20" name="tr-255-1"/>
          <p:cNvSpPr/>
          <p:nvPr/>
        </p:nvSpPr>
        <p:spPr>
          <a:xfrm flipH="1">
            <a:off x="1666348" y="3701180"/>
            <a:ext cx="292803" cy="794750"/>
          </a:xfrm>
          <a:prstGeom prst="line">
            <a:avLst/>
          </a:prstGeom>
          <a:noFill/>
          <a:ln w="19050">
            <a:solidFill>
              <a:srgbClr val="14283A"/>
            </a:solidFill>
            <a:prstDash val="solid"/>
            <a:tailEnd type="triangle"/>
          </a:ln>
        </p:spPr>
      </p:sp>
      <p:sp>
        <p:nvSpPr>
          <p:cNvPr id="21" name="trp-255"/>
          <p:cNvSpPr/>
          <p:nvPr/>
        </p:nvSpPr>
        <p:spPr>
          <a:xfrm>
            <a:off x="1302436" y="4374626"/>
            <a:ext cx="418289" cy="83658"/>
          </a:xfrm>
          <a:prstGeom prst="line">
            <a:avLst/>
          </a:prstGeom>
          <a:noFill/>
          <a:ln w="19050">
            <a:solidFill>
              <a:srgbClr val="2E7391"/>
            </a:solidFill>
            <a:prstDash val="dash"/>
            <a:tailEnd type="triangle"/>
          </a:ln>
        </p:spPr>
      </p:sp>
      <p:sp>
        <p:nvSpPr>
          <p:cNvPr id="22" name="!!o1"/>
          <p:cNvSpPr/>
          <p:nvPr/>
        </p:nvSpPr>
        <p:spPr>
          <a:xfrm>
            <a:off x="1181132" y="1668294"/>
            <a:ext cx="133853" cy="133853"/>
          </a:xfrm>
          <a:prstGeom prst="ellipse">
            <a:avLst/>
          </a:prstGeom>
          <a:solidFill>
            <a:srgbClr val="FFFFFF"/>
          </a:solidFill>
          <a:ln w="19050">
            <a:solidFill>
              <a:srgbClr val="14283A"/>
            </a:solidFill>
            <a:prstDash val="solid"/>
          </a:ln>
        </p:spPr>
      </p:sp>
      <p:sp>
        <p:nvSpPr>
          <p:cNvPr id="23" name="!!no1"/>
          <p:cNvSpPr/>
          <p:nvPr/>
        </p:nvSpPr>
        <p:spPr>
          <a:xfrm>
            <a:off x="1181132" y="1668294"/>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1</a:t>
            </a:r>
            <a:endParaRPr lang="en-US" sz="800" dirty="0"/>
          </a:p>
        </p:txBody>
      </p:sp>
      <p:sp>
        <p:nvSpPr>
          <p:cNvPr id="24" name="!!o2"/>
          <p:cNvSpPr/>
          <p:nvPr/>
        </p:nvSpPr>
        <p:spPr>
          <a:xfrm>
            <a:off x="1557593" y="1689208"/>
            <a:ext cx="133853" cy="133853"/>
          </a:xfrm>
          <a:prstGeom prst="ellipse">
            <a:avLst/>
          </a:prstGeom>
          <a:solidFill>
            <a:srgbClr val="FFFFFF"/>
          </a:solidFill>
          <a:ln w="19050">
            <a:solidFill>
              <a:srgbClr val="14283A"/>
            </a:solidFill>
            <a:prstDash val="solid"/>
          </a:ln>
        </p:spPr>
      </p:sp>
      <p:sp>
        <p:nvSpPr>
          <p:cNvPr id="25" name="!!no2"/>
          <p:cNvSpPr/>
          <p:nvPr/>
        </p:nvSpPr>
        <p:spPr>
          <a:xfrm>
            <a:off x="1557593" y="1689208"/>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2</a:t>
            </a:r>
            <a:endParaRPr lang="en-US" sz="800" dirty="0"/>
          </a:p>
        </p:txBody>
      </p:sp>
      <p:sp>
        <p:nvSpPr>
          <p:cNvPr id="26" name="!!o3"/>
          <p:cNvSpPr/>
          <p:nvPr/>
        </p:nvSpPr>
        <p:spPr>
          <a:xfrm>
            <a:off x="1181132" y="4345346"/>
            <a:ext cx="133853" cy="133853"/>
          </a:xfrm>
          <a:prstGeom prst="ellipse">
            <a:avLst/>
          </a:prstGeom>
          <a:solidFill>
            <a:srgbClr val="FFFFFF"/>
          </a:solidFill>
          <a:ln w="19050">
            <a:solidFill>
              <a:srgbClr val="14283A"/>
            </a:solidFill>
            <a:prstDash val="solid"/>
          </a:ln>
        </p:spPr>
      </p:sp>
      <p:sp>
        <p:nvSpPr>
          <p:cNvPr id="27" name="!!no3"/>
          <p:cNvSpPr/>
          <p:nvPr/>
        </p:nvSpPr>
        <p:spPr>
          <a:xfrm>
            <a:off x="1181132" y="434534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3</a:t>
            </a:r>
            <a:endParaRPr lang="en-US" sz="800" dirty="0"/>
          </a:p>
        </p:txBody>
      </p:sp>
      <p:sp>
        <p:nvSpPr>
          <p:cNvPr id="28" name="!!o4"/>
          <p:cNvSpPr/>
          <p:nvPr/>
        </p:nvSpPr>
        <p:spPr>
          <a:xfrm>
            <a:off x="1306619" y="1007396"/>
            <a:ext cx="133853" cy="133853"/>
          </a:xfrm>
          <a:prstGeom prst="ellipse">
            <a:avLst/>
          </a:prstGeom>
          <a:solidFill>
            <a:srgbClr val="FFFFFF"/>
          </a:solidFill>
          <a:ln w="19050">
            <a:solidFill>
              <a:srgbClr val="14283A"/>
            </a:solidFill>
            <a:prstDash val="solid"/>
          </a:ln>
        </p:spPr>
      </p:sp>
      <p:sp>
        <p:nvSpPr>
          <p:cNvPr id="29" name="!!no4"/>
          <p:cNvSpPr/>
          <p:nvPr/>
        </p:nvSpPr>
        <p:spPr>
          <a:xfrm>
            <a:off x="1306619" y="1007396"/>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4</a:t>
            </a:r>
            <a:endParaRPr lang="en-US" sz="800" dirty="0"/>
          </a:p>
        </p:txBody>
      </p:sp>
      <p:sp>
        <p:nvSpPr>
          <p:cNvPr id="30" name="!!o5"/>
          <p:cNvSpPr/>
          <p:nvPr/>
        </p:nvSpPr>
        <p:spPr>
          <a:xfrm>
            <a:off x="1599422" y="4429003"/>
            <a:ext cx="133853" cy="133853"/>
          </a:xfrm>
          <a:prstGeom prst="ellipse">
            <a:avLst/>
          </a:prstGeom>
          <a:solidFill>
            <a:srgbClr val="FFFFFF"/>
          </a:solidFill>
          <a:ln w="19050">
            <a:solidFill>
              <a:srgbClr val="14283A"/>
            </a:solidFill>
            <a:prstDash val="solid"/>
          </a:ln>
        </p:spPr>
      </p:sp>
      <p:sp>
        <p:nvSpPr>
          <p:cNvPr id="31" name="!!no5"/>
          <p:cNvSpPr/>
          <p:nvPr/>
        </p:nvSpPr>
        <p:spPr>
          <a:xfrm>
            <a:off x="1599422" y="4429003"/>
            <a:ext cx="133853" cy="133853"/>
          </a:xfrm>
          <a:prstGeom prst="rect">
            <a:avLst/>
          </a:prstGeom>
          <a:noFill/>
          <a:ln/>
        </p:spPr>
        <p:txBody>
          <a:bodyPr wrap="square" lIns="0" tIns="0" rIns="0" bIns="0" rtlCol="0" anchor="ctr"/>
          <a:lstStyle/>
          <a:p>
            <a:pPr algn="ctr" indent="0" marL="0">
              <a:buNone/>
            </a:pPr>
            <a:r>
              <a:rPr lang="en-US" sz="800" b="1" dirty="0">
                <a:solidFill>
                  <a:srgbClr val="14283A"/>
                </a:solidFill>
                <a:latin typeface="Arial" pitchFamily="34" charset="0"/>
                <a:ea typeface="Arial" pitchFamily="34" charset="-122"/>
                <a:cs typeface="Arial" pitchFamily="34" charset="-120"/>
              </a:rPr>
              <a:t>5</a:t>
            </a:r>
            <a:endParaRPr lang="en-US" sz="800" dirty="0"/>
          </a:p>
        </p:txBody>
      </p:sp>
      <p:sp>
        <p:nvSpPr>
          <p:cNvPr id="32" name="!!d1"/>
          <p:cNvSpPr/>
          <p:nvPr/>
        </p:nvSpPr>
        <p:spPr>
          <a:xfrm>
            <a:off x="1281522" y="297335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X1</a:t>
            </a:r>
            <a:endParaRPr lang="en-US" sz="900" dirty="0"/>
          </a:p>
        </p:txBody>
      </p:sp>
      <p:sp>
        <p:nvSpPr>
          <p:cNvPr id="33" name="!!d2"/>
          <p:cNvSpPr/>
          <p:nvPr/>
        </p:nvSpPr>
        <p:spPr>
          <a:xfrm>
            <a:off x="1072377" y="180214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X2</a:t>
            </a:r>
            <a:endParaRPr lang="en-US" sz="900" dirty="0"/>
          </a:p>
        </p:txBody>
      </p:sp>
      <p:sp>
        <p:nvSpPr>
          <p:cNvPr id="34" name="!!d3"/>
          <p:cNvSpPr/>
          <p:nvPr/>
        </p:nvSpPr>
        <p:spPr>
          <a:xfrm>
            <a:off x="1574324" y="1823061"/>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X3</a:t>
            </a:r>
            <a:endParaRPr lang="en-US" sz="900" dirty="0"/>
          </a:p>
        </p:txBody>
      </p:sp>
      <p:sp>
        <p:nvSpPr>
          <p:cNvPr id="35" name="!!d4"/>
          <p:cNvSpPr/>
          <p:nvPr/>
        </p:nvSpPr>
        <p:spPr>
          <a:xfrm>
            <a:off x="1365180" y="1425686"/>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X4</a:t>
            </a:r>
            <a:endParaRPr lang="en-US" sz="900" dirty="0"/>
          </a:p>
        </p:txBody>
      </p:sp>
      <p:sp>
        <p:nvSpPr>
          <p:cNvPr id="36" name="!!d5"/>
          <p:cNvSpPr/>
          <p:nvPr/>
        </p:nvSpPr>
        <p:spPr>
          <a:xfrm>
            <a:off x="1699811" y="3684448"/>
            <a:ext cx="184047" cy="117121"/>
          </a:xfrm>
          <a:prstGeom prst="rect">
            <a:avLst/>
          </a:prstGeom>
          <a:noFill/>
          <a:ln/>
        </p:spPr>
        <p:txBody>
          <a:bodyPr wrap="square" lIns="0" tIns="0" rIns="0" bIns="0" rtlCol="0" anchor="ctr"/>
          <a:lstStyle/>
          <a:p>
            <a:pPr algn="ctr" indent="0" marL="0">
              <a:buNone/>
            </a:pPr>
            <a:r>
              <a:rPr lang="en-US" sz="900" b="1" dirty="0">
                <a:solidFill>
                  <a:srgbClr val="A5392E"/>
                </a:solidFill>
                <a:latin typeface="Arial" pitchFamily="34" charset="0"/>
                <a:ea typeface="Arial" pitchFamily="34" charset="-122"/>
                <a:cs typeface="Arial" pitchFamily="34" charset="-120"/>
              </a:rPr>
              <a:t>X5</a:t>
            </a:r>
            <a:endParaRPr lang="en-US" sz="900" dirty="0"/>
          </a:p>
        </p:txBody>
      </p:sp>
      <p:sp>
        <p:nvSpPr>
          <p:cNvPr id="37" name="!!ball"/>
          <p:cNvSpPr/>
          <p:nvPr/>
        </p:nvSpPr>
        <p:spPr>
          <a:xfrm>
            <a:off x="1695628" y="4433186"/>
            <a:ext cx="50195" cy="50195"/>
          </a:xfrm>
          <a:prstGeom prst="ellipse">
            <a:avLst/>
          </a:prstGeom>
          <a:solidFill>
            <a:srgbClr val="D9641E"/>
          </a:solidFill>
          <a:ln w="9525">
            <a:solidFill>
              <a:srgbClr val="B04E12"/>
            </a:solidFill>
            <a:prstDash val="solid"/>
          </a:ln>
        </p:spPr>
      </p:sp>
      <p:sp>
        <p:nvSpPr>
          <p:cNvPr id="38" name="desc"/>
          <p:cNvSpPr/>
          <p:nvPr/>
        </p:nvSpPr>
        <p:spPr>
          <a:xfrm>
            <a:off x="2868687" y="1024128"/>
            <a:ext cx="5863833"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Toda presión tiene la misma debilidad: para trampear adelante debe mandar cuerpos adelante. El Home Run castiga esa avaricia — vende la salida corta, y luego lanza una cuerda plana por encima de toda la presión a un velocista detrás de ella. Complétalo una vez temprano y la presión juega suave el resto de la noche. Esa es la verdadera victoria.</a:t>
            </a:r>
            <a:endParaRPr lang="en-US" sz="950" dirty="0"/>
          </a:p>
        </p:txBody>
      </p:sp>
      <p:sp>
        <p:nvSpPr>
          <p:cNvPr id="39" name="notebox-255"/>
          <p:cNvSpPr/>
          <p:nvPr/>
        </p:nvSpPr>
        <p:spPr>
          <a:xfrm>
            <a:off x="2868687" y="2606040"/>
            <a:ext cx="5863833" cy="1143000"/>
          </a:xfrm>
          <a:prstGeom prst="roundRect">
            <a:avLst>
              <a:gd name="adj" fmla="val 4800"/>
            </a:avLst>
          </a:prstGeom>
          <a:solidFill>
            <a:srgbClr val="E3EDF2"/>
          </a:solidFill>
          <a:ln/>
        </p:spPr>
      </p:sp>
      <p:sp>
        <p:nvSpPr>
          <p:cNvPr id="40" name="notelbl-255"/>
          <p:cNvSpPr/>
          <p:nvPr/>
        </p:nvSpPr>
        <p:spPr>
          <a:xfrm>
            <a:off x="3005847" y="2697480"/>
            <a:ext cx="5589513"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1" name="note-255"/>
          <p:cNvSpPr/>
          <p:nvPr/>
        </p:nvSpPr>
        <p:spPr>
          <a:xfrm>
            <a:off x="3005847" y="2926080"/>
            <a:ext cx="5589513"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Cae en 2 contra 1 — termina los números. Complétalo una vez y la presión afloja toda la noche; cada pase corto se vuelve más fácil.</a:t>
            </a:r>
            <a:endParaRPr lang="en-US" sz="1050" dirty="0"/>
          </a:p>
        </p:txBody>
      </p:sp>
      <p:sp>
        <p:nvSpPr>
          <p:cNvPr id="42" name="kp-255"/>
          <p:cNvSpPr/>
          <p:nvPr/>
        </p:nvSpPr>
        <p:spPr>
          <a:xfrm>
            <a:off x="2868687" y="3913632"/>
            <a:ext cx="5863833"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3" name="kpl-255"/>
          <p:cNvSpPr/>
          <p:nvPr/>
        </p:nvSpPr>
        <p:spPr>
          <a:xfrm>
            <a:off x="2914407" y="4160520"/>
            <a:ext cx="5772393"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sacador es tu mejor PASADOR, nunca el más alto — este es un tiro de mariscal de campo.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Vende la salida corta con honestidad: el cruce de los guardias debe parecer la entrada real.</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velocista arranca en el instante en que ambos interceptores muerden arriba — un paso tarde es balón dividido, un paso antes es caminata.</a:t>
            </a:r>
            <a:endParaRPr lang="en-US" sz="850" dirty="0"/>
          </a:p>
        </p:txBody>
      </p:sp>
      <p:sp>
        <p:nvSpPr>
          <p:cNvPr id="4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name="Slide 25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25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4"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6"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18"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0"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2"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4"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5"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6"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7"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28" name="!!ball"/>
          <p:cNvSpPr/>
          <p:nvPr/>
        </p:nvSpPr>
        <p:spPr>
          <a:xfrm>
            <a:off x="3197968" y="3711394"/>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0" name="notebox-256"/>
          <p:cNvSpPr/>
          <p:nvPr/>
        </p:nvSpPr>
        <p:spPr>
          <a:xfrm>
            <a:off x="4911495" y="2606040"/>
            <a:ext cx="3821025" cy="1143000"/>
          </a:xfrm>
          <a:prstGeom prst="roundRect">
            <a:avLst>
              <a:gd name="adj" fmla="val 4800"/>
            </a:avLst>
          </a:prstGeom>
          <a:solidFill>
            <a:srgbClr val="E3EDF2"/>
          </a:solidFill>
          <a:ln/>
        </p:spPr>
      </p:sp>
      <p:sp>
        <p:nvSpPr>
          <p:cNvPr id="31" name="notelbl-25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32" name="note-25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La respuesta fija cuando una recepción de ala recibe trampa en cancha ofensiva. Las mismas reglas vencen la trampa de ala 1-3-1, la 2-1-2 y las trampas sorpresa saliendo de tiempos fuera.</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name="Slide 25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25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7-0"/>
          <p:cNvSpPr/>
          <p:nvPr/>
        </p:nvSpPr>
        <p:spPr>
          <a:xfrm flipV="1">
            <a:off x="2478608" y="3240089"/>
            <a:ext cx="909536" cy="429963"/>
          </a:xfrm>
          <a:prstGeom prst="line">
            <a:avLst/>
          </a:prstGeom>
          <a:noFill/>
          <a:ln w="15875">
            <a:solidFill>
              <a:srgbClr val="A5392E"/>
            </a:solidFill>
            <a:prstDash val="dash"/>
            <a:tailEnd type="triangle"/>
          </a:ln>
        </p:spPr>
      </p:sp>
      <p:sp>
        <p:nvSpPr>
          <p:cNvPr id="14" name="tr-257-1"/>
          <p:cNvSpPr/>
          <p:nvPr/>
        </p:nvSpPr>
        <p:spPr>
          <a:xfrm>
            <a:off x="3553514" y="2801858"/>
            <a:ext cx="330740" cy="165370"/>
          </a:xfrm>
          <a:prstGeom prst="line">
            <a:avLst/>
          </a:prstGeom>
          <a:noFill/>
          <a:ln w="15875">
            <a:solidFill>
              <a:srgbClr val="A5392E"/>
            </a:solidFill>
            <a:prstDash val="dash"/>
            <a:tailEnd type="triangle"/>
          </a:ln>
        </p:spPr>
      </p:sp>
      <p:sp>
        <p:nvSpPr>
          <p:cNvPr id="15" name="tr-257-2"/>
          <p:cNvSpPr/>
          <p:nvPr/>
        </p:nvSpPr>
        <p:spPr>
          <a:xfrm>
            <a:off x="2478608" y="2347090"/>
            <a:ext cx="413426" cy="82685"/>
          </a:xfrm>
          <a:prstGeom prst="line">
            <a:avLst/>
          </a:prstGeom>
          <a:noFill/>
          <a:ln w="15875">
            <a:solidFill>
              <a:srgbClr val="A5392E"/>
            </a:solidFill>
            <a:prstDash val="dash"/>
            <a:tailEnd type="triangle"/>
          </a:ln>
        </p:spPr>
      </p:sp>
      <p:sp>
        <p:nvSpPr>
          <p:cNvPr id="16" name="tr-257-3"/>
          <p:cNvSpPr/>
          <p:nvPr/>
        </p:nvSpPr>
        <p:spPr>
          <a:xfrm>
            <a:off x="2478608" y="1520239"/>
            <a:ext cx="1240277" cy="82685"/>
          </a:xfrm>
          <a:prstGeom prst="line">
            <a:avLst/>
          </a:prstGeom>
          <a:noFill/>
          <a:ln w="15875">
            <a:solidFill>
              <a:srgbClr val="A5392E"/>
            </a:solidFill>
            <a:prstDash val="dash"/>
            <a:tailEnd type="triangle"/>
          </a:ln>
        </p:spPr>
      </p:sp>
      <p:sp>
        <p:nvSpPr>
          <p:cNvPr id="17" name="tr-257-4"/>
          <p:cNvSpPr/>
          <p:nvPr/>
        </p:nvSpPr>
        <p:spPr>
          <a:xfrm>
            <a:off x="1403701" y="2801858"/>
            <a:ext cx="785509" cy="537453"/>
          </a:xfrm>
          <a:prstGeom prst="line">
            <a:avLst/>
          </a:prstGeom>
          <a:noFill/>
          <a:ln w="15875">
            <a:solidFill>
              <a:srgbClr val="A5392E"/>
            </a:solidFill>
            <a:prstDash val="dash"/>
            <a:tailEnd type="triangle"/>
          </a:ln>
        </p:spPr>
      </p:sp>
      <p:sp>
        <p:nvSpPr>
          <p:cNvPr id="18" name="trp-257"/>
          <p:cNvSpPr/>
          <p:nvPr/>
        </p:nvSpPr>
        <p:spPr>
          <a:xfrm flipV="1">
            <a:off x="3247579" y="2975497"/>
            <a:ext cx="744166" cy="785509"/>
          </a:xfrm>
          <a:prstGeom prst="line">
            <a:avLst/>
          </a:prstGeom>
          <a:noFill/>
          <a:ln w="19050">
            <a:solidFill>
              <a:srgbClr val="2E7391"/>
            </a:solidFill>
            <a:prstDash val="dash"/>
            <a:tailEnd type="triangle"/>
          </a:ln>
        </p:spPr>
      </p:sp>
      <p:sp>
        <p:nvSpPr>
          <p:cNvPr id="19"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20"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1"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2"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3"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4"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5"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6"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7"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8"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9"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0"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1"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2"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3"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4" name="!!ball"/>
          <p:cNvSpPr/>
          <p:nvPr/>
        </p:nvSpPr>
        <p:spPr>
          <a:xfrm>
            <a:off x="3942134" y="2925885"/>
            <a:ext cx="99222" cy="99222"/>
          </a:xfrm>
          <a:prstGeom prst="ellipse">
            <a:avLst/>
          </a:prstGeom>
          <a:solidFill>
            <a:srgbClr val="D9641E"/>
          </a:solidFill>
          <a:ln w="9525">
            <a:solidFill>
              <a:srgbClr val="B04E12"/>
            </a:solidFill>
            <a:prstDash val="solid"/>
          </a:ln>
        </p:spPr>
      </p:sp>
      <p:sp>
        <p:nvSpPr>
          <p:cNvPr id="3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6" name="notebox-257"/>
          <p:cNvSpPr/>
          <p:nvPr/>
        </p:nvSpPr>
        <p:spPr>
          <a:xfrm>
            <a:off x="4911495" y="2606040"/>
            <a:ext cx="3821025" cy="1143000"/>
          </a:xfrm>
          <a:prstGeom prst="roundRect">
            <a:avLst>
              <a:gd name="adj" fmla="val 4800"/>
            </a:avLst>
          </a:prstGeom>
          <a:solidFill>
            <a:srgbClr val="E3EDF2"/>
          </a:solidFill>
          <a:ln/>
        </p:spPr>
      </p:sp>
      <p:sp>
        <p:nvSpPr>
          <p:cNvPr id="37" name="notelbl-25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8" name="note-25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La trampa salta con la recepción de ala — esperado. Nuestra respuesta es espaciado, no bote: nadie deja su lugar para “ayudar” al balón.</a:t>
            </a:r>
            <a:endParaRPr lang="en-US" sz="1050" dirty="0"/>
          </a:p>
        </p:txBody>
      </p:sp>
      <p:sp>
        <p:nvSpPr>
          <p:cNvPr id="3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name="Slide 25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25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8-0"/>
          <p:cNvSpPr/>
          <p:nvPr/>
        </p:nvSpPr>
        <p:spPr>
          <a:xfrm>
            <a:off x="2478608" y="2636488"/>
            <a:ext cx="496111" cy="124028"/>
          </a:xfrm>
          <a:prstGeom prst="line">
            <a:avLst/>
          </a:prstGeom>
          <a:noFill/>
          <a:ln w="19050">
            <a:solidFill>
              <a:srgbClr val="14283A"/>
            </a:solidFill>
            <a:prstDash val="solid"/>
            <a:tailEnd type="triangle"/>
          </a:ln>
        </p:spPr>
      </p:sp>
      <p:sp>
        <p:nvSpPr>
          <p:cNvPr id="14" name="trp-258"/>
          <p:cNvSpPr/>
          <p:nvPr/>
        </p:nvSpPr>
        <p:spPr>
          <a:xfrm flipH="1" flipV="1">
            <a:off x="3082209" y="2686099"/>
            <a:ext cx="909536" cy="289398"/>
          </a:xfrm>
          <a:prstGeom prst="line">
            <a:avLst/>
          </a:prstGeom>
          <a:noFill/>
          <a:ln w="19050">
            <a:solidFill>
              <a:srgbClr val="2E7391"/>
            </a:solidFill>
            <a:prstDash val="dash"/>
            <a:tailEnd type="triangle"/>
          </a:ln>
        </p:spPr>
      </p:sp>
      <p:sp>
        <p:nvSpPr>
          <p:cNvPr id="15"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6"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18"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0"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867228" y="2653025"/>
            <a:ext cx="214981" cy="214981"/>
          </a:xfrm>
          <a:prstGeom prst="ellipse">
            <a:avLst/>
          </a:prstGeom>
          <a:solidFill>
            <a:srgbClr val="FFFFFF"/>
          </a:solidFill>
          <a:ln w="19050">
            <a:solidFill>
              <a:srgbClr val="14283A"/>
            </a:solidFill>
            <a:prstDash val="solid"/>
          </a:ln>
        </p:spPr>
      </p:sp>
      <p:sp>
        <p:nvSpPr>
          <p:cNvPr id="22" name="!!no4"/>
          <p:cNvSpPr/>
          <p:nvPr/>
        </p:nvSpPr>
        <p:spPr>
          <a:xfrm>
            <a:off x="2867228"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24"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6"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7"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28"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29" name="!!d5"/>
          <p:cNvSpPr/>
          <p:nvPr/>
        </p:nvSpPr>
        <p:spPr>
          <a:xfrm>
            <a:off x="2710126" y="2314016"/>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0" name="!!ball"/>
          <p:cNvSpPr/>
          <p:nvPr/>
        </p:nvSpPr>
        <p:spPr>
          <a:xfrm>
            <a:off x="3032598" y="2636488"/>
            <a:ext cx="99222" cy="99222"/>
          </a:xfrm>
          <a:prstGeom prst="ellipse">
            <a:avLst/>
          </a:prstGeom>
          <a:solidFill>
            <a:srgbClr val="D9641E"/>
          </a:solidFill>
          <a:ln w="9525">
            <a:solidFill>
              <a:srgbClr val="B04E12"/>
            </a:solidFill>
            <a:prstDash val="solid"/>
          </a:ln>
        </p:spPr>
      </p:sp>
      <p:sp>
        <p:nvSpPr>
          <p:cNvPr id="31"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2" name="notebox-258"/>
          <p:cNvSpPr/>
          <p:nvPr/>
        </p:nvSpPr>
        <p:spPr>
          <a:xfrm>
            <a:off x="4911495" y="2606040"/>
            <a:ext cx="3821025" cy="1143000"/>
          </a:xfrm>
          <a:prstGeom prst="roundRect">
            <a:avLst>
              <a:gd name="adj" fmla="val 4800"/>
            </a:avLst>
          </a:prstGeom>
          <a:solidFill>
            <a:srgbClr val="E3EDF2"/>
          </a:solidFill>
          <a:ln/>
        </p:spPr>
      </p:sp>
      <p:sp>
        <p:nvSpPr>
          <p:cNvPr id="33" name="notelbl-25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34" name="note-25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Regla uno contra toda trampa: MEDIO PRIMERO. 4 se lanza al nail — la única recepción que una trampa de ala no puede cubrir cuando compromete dos al balón.</a:t>
            </a:r>
            <a:endParaRPr lang="en-US" sz="1050" dirty="0"/>
          </a:p>
        </p:txBody>
      </p:sp>
      <p:sp>
        <p:nvSpPr>
          <p:cNvPr id="35"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name="Slide 25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25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59-0"/>
          <p:cNvSpPr/>
          <p:nvPr/>
        </p:nvSpPr>
        <p:spPr>
          <a:xfrm>
            <a:off x="1403701" y="1685609"/>
            <a:ext cx="826851" cy="41343"/>
          </a:xfrm>
          <a:prstGeom prst="line">
            <a:avLst/>
          </a:prstGeom>
          <a:noFill/>
          <a:ln w="19050">
            <a:solidFill>
              <a:srgbClr val="14283A"/>
            </a:solidFill>
            <a:prstDash val="solid"/>
            <a:tailEnd type="triangle"/>
          </a:ln>
        </p:spPr>
      </p:sp>
      <p:sp>
        <p:nvSpPr>
          <p:cNvPr id="14" name="tr-259-1"/>
          <p:cNvSpPr/>
          <p:nvPr/>
        </p:nvSpPr>
        <p:spPr>
          <a:xfrm flipV="1">
            <a:off x="1817127" y="3670051"/>
            <a:ext cx="248055" cy="124028"/>
          </a:xfrm>
          <a:prstGeom prst="line">
            <a:avLst/>
          </a:prstGeom>
          <a:noFill/>
          <a:ln w="19050">
            <a:solidFill>
              <a:srgbClr val="14283A"/>
            </a:solidFill>
            <a:prstDash val="solid"/>
            <a:tailEnd type="triangle"/>
          </a:ln>
        </p:spPr>
      </p:sp>
      <p:sp>
        <p:nvSpPr>
          <p:cNvPr id="15" name="tr-259-2"/>
          <p:cNvSpPr/>
          <p:nvPr/>
        </p:nvSpPr>
        <p:spPr>
          <a:xfrm flipH="1" flipV="1">
            <a:off x="2519950" y="2016349"/>
            <a:ext cx="372083" cy="413426"/>
          </a:xfrm>
          <a:prstGeom prst="line">
            <a:avLst/>
          </a:prstGeom>
          <a:noFill/>
          <a:ln w="15875">
            <a:solidFill>
              <a:srgbClr val="A5392E"/>
            </a:solidFill>
            <a:prstDash val="dash"/>
            <a:tailEnd type="triangle"/>
          </a:ln>
        </p:spPr>
      </p:sp>
      <p:sp>
        <p:nvSpPr>
          <p:cNvPr id="16" name="trp-259"/>
          <p:cNvSpPr/>
          <p:nvPr/>
        </p:nvSpPr>
        <p:spPr>
          <a:xfrm flipH="1" flipV="1">
            <a:off x="2338043" y="1652535"/>
            <a:ext cx="744166" cy="1033564"/>
          </a:xfrm>
          <a:prstGeom prst="line">
            <a:avLst/>
          </a:prstGeom>
          <a:noFill/>
          <a:ln w="19050">
            <a:solidFill>
              <a:srgbClr val="2E7391"/>
            </a:solidFill>
            <a:prstDash val="dash"/>
            <a:tailEnd type="triangle"/>
          </a:ln>
        </p:spPr>
      </p:sp>
      <p:sp>
        <p:nvSpPr>
          <p:cNvPr id="17"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18"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1957691" y="3562561"/>
            <a:ext cx="214981" cy="214981"/>
          </a:xfrm>
          <a:prstGeom prst="ellipse">
            <a:avLst/>
          </a:prstGeom>
          <a:solidFill>
            <a:srgbClr val="FFFFFF"/>
          </a:solidFill>
          <a:ln w="19050">
            <a:solidFill>
              <a:srgbClr val="14283A"/>
            </a:solidFill>
            <a:prstDash val="solid"/>
          </a:ln>
        </p:spPr>
      </p:sp>
      <p:sp>
        <p:nvSpPr>
          <p:cNvPr id="20" name="!!no2"/>
          <p:cNvSpPr/>
          <p:nvPr/>
        </p:nvSpPr>
        <p:spPr>
          <a:xfrm>
            <a:off x="1957691"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2"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867228" y="2653025"/>
            <a:ext cx="214981" cy="214981"/>
          </a:xfrm>
          <a:prstGeom prst="ellipse">
            <a:avLst/>
          </a:prstGeom>
          <a:solidFill>
            <a:srgbClr val="FFFFFF"/>
          </a:solidFill>
          <a:ln w="19050">
            <a:solidFill>
              <a:srgbClr val="14283A"/>
            </a:solidFill>
            <a:prstDash val="solid"/>
          </a:ln>
        </p:spPr>
      </p:sp>
      <p:sp>
        <p:nvSpPr>
          <p:cNvPr id="24" name="!!no4"/>
          <p:cNvSpPr/>
          <p:nvPr/>
        </p:nvSpPr>
        <p:spPr>
          <a:xfrm>
            <a:off x="2867228"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2123062" y="1619461"/>
            <a:ext cx="214981" cy="214981"/>
          </a:xfrm>
          <a:prstGeom prst="ellipse">
            <a:avLst/>
          </a:prstGeom>
          <a:solidFill>
            <a:srgbClr val="FFFFFF"/>
          </a:solidFill>
          <a:ln w="19050">
            <a:solidFill>
              <a:srgbClr val="14283A"/>
            </a:solidFill>
            <a:prstDash val="solid"/>
          </a:ln>
        </p:spPr>
      </p:sp>
      <p:sp>
        <p:nvSpPr>
          <p:cNvPr id="26" name="!!no5"/>
          <p:cNvSpPr/>
          <p:nvPr/>
        </p:nvSpPr>
        <p:spPr>
          <a:xfrm>
            <a:off x="2123062"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d1"/>
          <p:cNvSpPr/>
          <p:nvPr/>
        </p:nvSpPr>
        <p:spPr>
          <a:xfrm>
            <a:off x="3206237" y="312433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28" name="!!d2"/>
          <p:cNvSpPr/>
          <p:nvPr/>
        </p:nvSpPr>
        <p:spPr>
          <a:xfrm>
            <a:off x="2007303" y="322355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29" name="!!d3"/>
          <p:cNvSpPr/>
          <p:nvPr/>
        </p:nvSpPr>
        <p:spPr>
          <a:xfrm>
            <a:off x="3702347" y="285146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0" name="!!d4"/>
          <p:cNvSpPr/>
          <p:nvPr/>
        </p:nvSpPr>
        <p:spPr>
          <a:xfrm>
            <a:off x="3536977" y="1487165"/>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1" name="!!d5"/>
          <p:cNvSpPr/>
          <p:nvPr/>
        </p:nvSpPr>
        <p:spPr>
          <a:xfrm>
            <a:off x="2338043" y="1900590"/>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2" name="!!ball"/>
          <p:cNvSpPr/>
          <p:nvPr/>
        </p:nvSpPr>
        <p:spPr>
          <a:xfrm>
            <a:off x="2288432" y="1602924"/>
            <a:ext cx="99222" cy="99222"/>
          </a:xfrm>
          <a:prstGeom prst="ellipse">
            <a:avLst/>
          </a:prstGeom>
          <a:solidFill>
            <a:srgbClr val="D9641E"/>
          </a:solidFill>
          <a:ln w="9525">
            <a:solidFill>
              <a:srgbClr val="B04E12"/>
            </a:solidFill>
            <a:prstDash val="solid"/>
          </a:ln>
        </p:spPr>
      </p:sp>
      <p:sp>
        <p:nvSpPr>
          <p:cNvPr id="33"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4" name="notebox-259"/>
          <p:cNvSpPr/>
          <p:nvPr/>
        </p:nvSpPr>
        <p:spPr>
          <a:xfrm>
            <a:off x="4911495" y="2606040"/>
            <a:ext cx="3821025" cy="1143000"/>
          </a:xfrm>
          <a:prstGeom prst="roundRect">
            <a:avLst>
              <a:gd name="adj" fmla="val 4800"/>
            </a:avLst>
          </a:prstGeom>
          <a:solidFill>
            <a:srgbClr val="E3EDF2"/>
          </a:solidFill>
          <a:ln/>
        </p:spPr>
      </p:sp>
      <p:sp>
        <p:nvSpPr>
          <p:cNvPr id="35" name="notelbl-25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6" name="note-25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Recibe, encara, cuenta: es 4 contra 3 detrás de la trampa. 5 se clava desde el rincón — aro primero, esquina débil segundo. La trampa pagó dos defensores por nada.</a:t>
            </a:r>
            <a:endParaRPr lang="en-US" sz="1050" dirty="0"/>
          </a:p>
        </p:txBody>
      </p:sp>
      <p:sp>
        <p:nvSpPr>
          <p:cNvPr id="37"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0.xml><?xml version="1.0" encoding="utf-8"?>
<p:sld xmlns:a="http://schemas.openxmlformats.org/drawingml/2006/main" xmlns:r="http://schemas.openxmlformats.org/officeDocument/2006/relationships" xmlns:p="http://schemas.openxmlformats.org/presentationml/2006/main">
  <p:cSld name="Slide 26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OFENSIVA VS PRESIÓN  ·  VS TRAMPAS 1-3-1 / 2-1-2</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Rompe-Trampas — vs Trampas de Media Cancha</a:t>
            </a:r>
            <a:endParaRPr lang="en-US" sz="2200" dirty="0"/>
          </a:p>
        </p:txBody>
      </p:sp>
      <p:sp>
        <p:nvSpPr>
          <p:cNvPr id="4" name="ph-26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0-0"/>
          <p:cNvSpPr/>
          <p:nvPr/>
        </p:nvSpPr>
        <p:spPr>
          <a:xfrm flipH="1" flipV="1">
            <a:off x="2478608" y="2636488"/>
            <a:ext cx="496111" cy="124028"/>
          </a:xfrm>
          <a:prstGeom prst="line">
            <a:avLst/>
          </a:prstGeom>
          <a:noFill/>
          <a:ln w="19050">
            <a:solidFill>
              <a:srgbClr val="14283A"/>
            </a:solidFill>
            <a:prstDash val="solid"/>
            <a:tailEnd type="triangle"/>
          </a:ln>
        </p:spPr>
      </p:sp>
      <p:sp>
        <p:nvSpPr>
          <p:cNvPr id="14" name="tr-260-1"/>
          <p:cNvSpPr/>
          <p:nvPr/>
        </p:nvSpPr>
        <p:spPr>
          <a:xfrm flipH="1" flipV="1">
            <a:off x="1403701" y="1685609"/>
            <a:ext cx="826851" cy="41343"/>
          </a:xfrm>
          <a:prstGeom prst="line">
            <a:avLst/>
          </a:prstGeom>
          <a:noFill/>
          <a:ln w="19050">
            <a:solidFill>
              <a:srgbClr val="14283A"/>
            </a:solidFill>
            <a:prstDash val="solid"/>
            <a:tailEnd type="triangle"/>
          </a:ln>
        </p:spPr>
      </p:sp>
      <p:sp>
        <p:nvSpPr>
          <p:cNvPr id="15" name="tr-260-2"/>
          <p:cNvSpPr/>
          <p:nvPr/>
        </p:nvSpPr>
        <p:spPr>
          <a:xfrm flipH="1">
            <a:off x="1817127" y="3670051"/>
            <a:ext cx="248055" cy="124028"/>
          </a:xfrm>
          <a:prstGeom prst="line">
            <a:avLst/>
          </a:prstGeom>
          <a:noFill/>
          <a:ln w="19050">
            <a:solidFill>
              <a:srgbClr val="14283A"/>
            </a:solidFill>
            <a:prstDash val="solid"/>
            <a:tailEnd type="triangle"/>
          </a:ln>
        </p:spPr>
      </p:sp>
      <p:sp>
        <p:nvSpPr>
          <p:cNvPr id="16" name="tr-260-3"/>
          <p:cNvSpPr/>
          <p:nvPr/>
        </p:nvSpPr>
        <p:spPr>
          <a:xfrm flipH="1">
            <a:off x="2478608" y="3240089"/>
            <a:ext cx="909536" cy="429963"/>
          </a:xfrm>
          <a:prstGeom prst="line">
            <a:avLst/>
          </a:prstGeom>
          <a:noFill/>
          <a:ln w="15875">
            <a:solidFill>
              <a:srgbClr val="A5392E"/>
            </a:solidFill>
            <a:prstDash val="dash"/>
            <a:tailEnd type="triangle"/>
          </a:ln>
        </p:spPr>
      </p:sp>
      <p:sp>
        <p:nvSpPr>
          <p:cNvPr id="17" name="tr-260-4"/>
          <p:cNvSpPr/>
          <p:nvPr/>
        </p:nvSpPr>
        <p:spPr>
          <a:xfrm flipH="1" flipV="1">
            <a:off x="3553514" y="2801858"/>
            <a:ext cx="330740" cy="165370"/>
          </a:xfrm>
          <a:prstGeom prst="line">
            <a:avLst/>
          </a:prstGeom>
          <a:noFill/>
          <a:ln w="15875">
            <a:solidFill>
              <a:srgbClr val="A5392E"/>
            </a:solidFill>
            <a:prstDash val="dash"/>
            <a:tailEnd type="triangle"/>
          </a:ln>
        </p:spPr>
      </p:sp>
      <p:sp>
        <p:nvSpPr>
          <p:cNvPr id="18" name="tr-260-5"/>
          <p:cNvSpPr/>
          <p:nvPr/>
        </p:nvSpPr>
        <p:spPr>
          <a:xfrm flipH="1">
            <a:off x="2478608" y="2016349"/>
            <a:ext cx="41343" cy="330740"/>
          </a:xfrm>
          <a:prstGeom prst="line">
            <a:avLst/>
          </a:prstGeom>
          <a:noFill/>
          <a:ln w="15875">
            <a:solidFill>
              <a:srgbClr val="A5392E"/>
            </a:solidFill>
            <a:prstDash val="dash"/>
            <a:tailEnd type="triangle"/>
          </a:ln>
        </p:spPr>
      </p:sp>
      <p:sp>
        <p:nvSpPr>
          <p:cNvPr id="19" name="tr-260-6"/>
          <p:cNvSpPr/>
          <p:nvPr/>
        </p:nvSpPr>
        <p:spPr>
          <a:xfrm flipH="1" flipV="1">
            <a:off x="2478608" y="1520239"/>
            <a:ext cx="1240277" cy="82685"/>
          </a:xfrm>
          <a:prstGeom prst="line">
            <a:avLst/>
          </a:prstGeom>
          <a:noFill/>
          <a:ln w="15875">
            <a:solidFill>
              <a:srgbClr val="A5392E"/>
            </a:solidFill>
            <a:prstDash val="dash"/>
            <a:tailEnd type="triangle"/>
          </a:ln>
        </p:spPr>
      </p:sp>
      <p:sp>
        <p:nvSpPr>
          <p:cNvPr id="20" name="tr-260-7"/>
          <p:cNvSpPr/>
          <p:nvPr/>
        </p:nvSpPr>
        <p:spPr>
          <a:xfrm flipH="1" flipV="1">
            <a:off x="1403701" y="2801858"/>
            <a:ext cx="785509" cy="537453"/>
          </a:xfrm>
          <a:prstGeom prst="line">
            <a:avLst/>
          </a:prstGeom>
          <a:noFill/>
          <a:ln w="15875">
            <a:solidFill>
              <a:srgbClr val="A5392E"/>
            </a:solidFill>
            <a:prstDash val="dash"/>
            <a:tailEnd type="triangle"/>
          </a:ln>
        </p:spPr>
      </p:sp>
      <p:sp>
        <p:nvSpPr>
          <p:cNvPr id="21" name="!!o1"/>
          <p:cNvSpPr/>
          <p:nvPr/>
        </p:nvSpPr>
        <p:spPr>
          <a:xfrm>
            <a:off x="3032598" y="3727931"/>
            <a:ext cx="214981" cy="214981"/>
          </a:xfrm>
          <a:prstGeom prst="ellipse">
            <a:avLst/>
          </a:prstGeom>
          <a:solidFill>
            <a:srgbClr val="FFFFFF"/>
          </a:solidFill>
          <a:ln w="19050">
            <a:solidFill>
              <a:srgbClr val="14283A"/>
            </a:solidFill>
            <a:prstDash val="solid"/>
          </a:ln>
        </p:spPr>
      </p:sp>
      <p:sp>
        <p:nvSpPr>
          <p:cNvPr id="22" name="!!no1"/>
          <p:cNvSpPr/>
          <p:nvPr/>
        </p:nvSpPr>
        <p:spPr>
          <a:xfrm>
            <a:off x="3032598" y="37279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3" name="!!o2"/>
          <p:cNvSpPr/>
          <p:nvPr/>
        </p:nvSpPr>
        <p:spPr>
          <a:xfrm>
            <a:off x="1709636" y="3686588"/>
            <a:ext cx="214981" cy="214981"/>
          </a:xfrm>
          <a:prstGeom prst="ellipse">
            <a:avLst/>
          </a:prstGeom>
          <a:solidFill>
            <a:srgbClr val="FFFFFF"/>
          </a:solidFill>
          <a:ln w="19050">
            <a:solidFill>
              <a:srgbClr val="14283A"/>
            </a:solidFill>
            <a:prstDash val="solid"/>
          </a:ln>
        </p:spPr>
      </p:sp>
      <p:sp>
        <p:nvSpPr>
          <p:cNvPr id="24" name="!!no2"/>
          <p:cNvSpPr/>
          <p:nvPr/>
        </p:nvSpPr>
        <p:spPr>
          <a:xfrm>
            <a:off x="1709636"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5" name="!!o3"/>
          <p:cNvSpPr/>
          <p:nvPr/>
        </p:nvSpPr>
        <p:spPr>
          <a:xfrm>
            <a:off x="3776764" y="2942422"/>
            <a:ext cx="214981" cy="214981"/>
          </a:xfrm>
          <a:prstGeom prst="ellipse">
            <a:avLst/>
          </a:prstGeom>
          <a:solidFill>
            <a:srgbClr val="FFFFFF"/>
          </a:solidFill>
          <a:ln w="19050">
            <a:solidFill>
              <a:srgbClr val="14283A"/>
            </a:solidFill>
            <a:prstDash val="solid"/>
          </a:ln>
        </p:spPr>
      </p:sp>
      <p:sp>
        <p:nvSpPr>
          <p:cNvPr id="26" name="!!no3"/>
          <p:cNvSpPr/>
          <p:nvPr/>
        </p:nvSpPr>
        <p:spPr>
          <a:xfrm>
            <a:off x="3776764" y="294242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7" name="!!o4"/>
          <p:cNvSpPr/>
          <p:nvPr/>
        </p:nvSpPr>
        <p:spPr>
          <a:xfrm>
            <a:off x="2371117" y="2528997"/>
            <a:ext cx="214981" cy="214981"/>
          </a:xfrm>
          <a:prstGeom prst="ellipse">
            <a:avLst/>
          </a:prstGeom>
          <a:solidFill>
            <a:srgbClr val="FFFFFF"/>
          </a:solidFill>
          <a:ln w="19050">
            <a:solidFill>
              <a:srgbClr val="14283A"/>
            </a:solidFill>
            <a:prstDash val="solid"/>
          </a:ln>
        </p:spPr>
      </p:sp>
      <p:sp>
        <p:nvSpPr>
          <p:cNvPr id="28" name="!!no4"/>
          <p:cNvSpPr/>
          <p:nvPr/>
        </p:nvSpPr>
        <p:spPr>
          <a:xfrm>
            <a:off x="2371117" y="2528997"/>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9" name="!!o5"/>
          <p:cNvSpPr/>
          <p:nvPr/>
        </p:nvSpPr>
        <p:spPr>
          <a:xfrm>
            <a:off x="1296211" y="1578118"/>
            <a:ext cx="214981" cy="214981"/>
          </a:xfrm>
          <a:prstGeom prst="ellipse">
            <a:avLst/>
          </a:prstGeom>
          <a:solidFill>
            <a:srgbClr val="FFFFFF"/>
          </a:solidFill>
          <a:ln w="19050">
            <a:solidFill>
              <a:srgbClr val="14283A"/>
            </a:solidFill>
            <a:prstDash val="solid"/>
          </a:ln>
        </p:spPr>
      </p:sp>
      <p:sp>
        <p:nvSpPr>
          <p:cNvPr id="30" name="!!no5"/>
          <p:cNvSpPr/>
          <p:nvPr/>
        </p:nvSpPr>
        <p:spPr>
          <a:xfrm>
            <a:off x="1296211" y="15781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31" name="!!d1"/>
          <p:cNvSpPr/>
          <p:nvPr/>
        </p:nvSpPr>
        <p:spPr>
          <a:xfrm>
            <a:off x="2296700" y="3554292"/>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X1</a:t>
            </a:r>
            <a:endParaRPr lang="en-US" sz="1000" dirty="0"/>
          </a:p>
        </p:txBody>
      </p:sp>
      <p:sp>
        <p:nvSpPr>
          <p:cNvPr id="32" name="!!d2"/>
          <p:cNvSpPr/>
          <p:nvPr/>
        </p:nvSpPr>
        <p:spPr>
          <a:xfrm>
            <a:off x="1221794"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X2</a:t>
            </a:r>
            <a:endParaRPr lang="en-US" sz="1000" dirty="0"/>
          </a:p>
        </p:txBody>
      </p:sp>
      <p:sp>
        <p:nvSpPr>
          <p:cNvPr id="33" name="!!d3"/>
          <p:cNvSpPr/>
          <p:nvPr/>
        </p:nvSpPr>
        <p:spPr>
          <a:xfrm>
            <a:off x="3371607" y="268609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X3</a:t>
            </a:r>
            <a:endParaRPr lang="en-US" sz="1000" dirty="0"/>
          </a:p>
        </p:txBody>
      </p:sp>
      <p:sp>
        <p:nvSpPr>
          <p:cNvPr id="34" name="!!d4"/>
          <p:cNvSpPr/>
          <p:nvPr/>
        </p:nvSpPr>
        <p:spPr>
          <a:xfrm>
            <a:off x="2296700" y="1404479"/>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X4</a:t>
            </a:r>
            <a:endParaRPr lang="en-US" sz="1000" dirty="0"/>
          </a:p>
        </p:txBody>
      </p:sp>
      <p:sp>
        <p:nvSpPr>
          <p:cNvPr id="35" name="!!d5"/>
          <p:cNvSpPr/>
          <p:nvPr/>
        </p:nvSpPr>
        <p:spPr>
          <a:xfrm>
            <a:off x="2296700" y="2231331"/>
            <a:ext cx="363814" cy="231518"/>
          </a:xfrm>
          <a:prstGeom prst="rect">
            <a:avLst/>
          </a:prstGeom>
          <a:noFill/>
          <a:ln/>
        </p:spPr>
        <p:txBody>
          <a:bodyPr wrap="square" lIns="0" tIns="0" rIns="0" bIns="0" rtlCol="0" anchor="ctr"/>
          <a:lstStyle/>
          <a:p>
            <a:pPr algn="ctr" indent="0" marL="0">
              <a:buNone/>
            </a:pPr>
            <a:r>
              <a:rPr lang="en-US" sz="1000" b="1" dirty="0">
                <a:solidFill>
                  <a:srgbClr val="A5392E"/>
                </a:solidFill>
                <a:latin typeface="Arial" pitchFamily="34" charset="0"/>
                <a:ea typeface="Arial" pitchFamily="34" charset="-122"/>
                <a:cs typeface="Arial" pitchFamily="34" charset="-120"/>
              </a:rPr>
              <a:t>X5</a:t>
            </a:r>
            <a:endParaRPr lang="en-US" sz="1000" dirty="0"/>
          </a:p>
        </p:txBody>
      </p:sp>
      <p:sp>
        <p:nvSpPr>
          <p:cNvPr id="36" name="!!ball"/>
          <p:cNvSpPr/>
          <p:nvPr/>
        </p:nvSpPr>
        <p:spPr>
          <a:xfrm>
            <a:off x="1461581" y="1561581"/>
            <a:ext cx="99222" cy="99222"/>
          </a:xfrm>
          <a:prstGeom prst="ellipse">
            <a:avLst/>
          </a:prstGeom>
          <a:solidFill>
            <a:srgbClr val="D9641E"/>
          </a:solidFill>
          <a:ln w="9525">
            <a:solidFill>
              <a:srgbClr val="B04E12"/>
            </a:solidFill>
            <a:prstDash val="solid"/>
          </a:ln>
        </p:spPr>
      </p:sp>
      <p:sp>
        <p:nvSpPr>
          <p:cNvPr id="3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Las trampas de media cancha (1-3-1, 2-1-2) pagan dos defensores para atacar el balón — lo que significa que juegan 3 contra 4 en el resto de la cancha. Nuestra respuesta es espaciado y dos reglas: nunca botes para salir de una trampa, y MEDIO PRIMERO. El flash al nail es la única recepción que ninguna trampa de ala puede cubrir cuando se compromete, y todo lo que hay detrás es ventaja numérica.</a:t>
            </a:r>
            <a:endParaRPr lang="en-US" sz="950" dirty="0"/>
          </a:p>
        </p:txBody>
      </p:sp>
      <p:sp>
        <p:nvSpPr>
          <p:cNvPr id="38" name="notebox-260"/>
          <p:cNvSpPr/>
          <p:nvPr/>
        </p:nvSpPr>
        <p:spPr>
          <a:xfrm>
            <a:off x="4911495" y="2606040"/>
            <a:ext cx="3821025" cy="1143000"/>
          </a:xfrm>
          <a:prstGeom prst="roundRect">
            <a:avLst>
              <a:gd name="adj" fmla="val 4800"/>
            </a:avLst>
          </a:prstGeom>
          <a:solidFill>
            <a:srgbClr val="E3EDF2"/>
          </a:solidFill>
          <a:ln/>
        </p:spPr>
      </p:sp>
      <p:sp>
        <p:nvSpPr>
          <p:cNvPr id="39" name="notelbl-26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40" name="note-26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¿Y si niegan el medio? La reversión rápida — afuera a 1, swing a 2 — vence a cualquier rotación. Escape completo; la próxima trampa llega más suave. Reinicio.</a:t>
            </a:r>
            <a:endParaRPr lang="en-US" sz="1050" dirty="0"/>
          </a:p>
        </p:txBody>
      </p:sp>
      <p:sp>
        <p:nvSpPr>
          <p:cNvPr id="41" name="kp-260"/>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42" name="kpl-260"/>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Nunca botes para salir de una trampa — pasa para salir. El bote es lo que la trampa está pescando.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MEDIO PRIMERO: el flash al nail queda libre en el instante en que dos defensores toman el balón.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trabajo del atrapado es un pivote fuerte y un pase a dos manos — sin giros, sin saltar.</a:t>
            </a:r>
            <a:endParaRPr lang="en-US" sz="850" dirty="0"/>
          </a:p>
        </p:txBody>
      </p:sp>
      <p:sp>
        <p:nvSpPr>
          <p:cNvPr id="4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name="Slide 261">
    <p:bg>
      <p:bgPr>
        <a:solidFill>
          <a:srgbClr val="103048"/>
        </a:solidFill>
      </p:bgPr>
    </p:bg>
    <p:spTree>
      <p:nvGrpSpPr>
        <p:cNvPr id="1" name=""/>
        <p:cNvGrpSpPr/>
        <p:nvPr/>
      </p:nvGrpSpPr>
      <p:grpSpPr>
        <a:xfrm>
          <a:off x="0" y="0"/>
          <a:ext cx="0" cy="0"/>
          <a:chOff x="0" y="0"/>
          <a:chExt cx="0" cy="0"/>
        </a:xfrm>
      </p:grpSpPr>
      <p:sp>
        <p:nvSpPr>
          <p:cNvPr id="2" name="Text 0"/>
          <p:cNvSpPr/>
          <p:nvPr/>
        </p:nvSpPr>
        <p:spPr>
          <a:xfrm>
            <a:off x="548640" y="1828800"/>
            <a:ext cx="8046720" cy="822960"/>
          </a:xfrm>
          <a:prstGeom prst="rect">
            <a:avLst/>
          </a:prstGeom>
          <a:noFill/>
          <a:ln/>
        </p:spPr>
        <p:txBody>
          <a:bodyPr wrap="square" lIns="0" tIns="0" rIns="0" bIns="0" rtlCol="0" anchor="ctr"/>
          <a:lstStyle/>
          <a:p>
            <a:pPr indent="0" marL="0">
              <a:buNone/>
            </a:pPr>
            <a:r>
              <a:rPr lang="en-US" sz="4000" b="1" spc="200" kern="0" dirty="0">
                <a:solidFill>
                  <a:srgbClr val="FFFFFF"/>
                </a:solidFill>
                <a:latin typeface="Arial" pitchFamily="34" charset="0"/>
                <a:ea typeface="Arial" pitchFamily="34" charset="-122"/>
                <a:cs typeface="Arial" pitchFamily="34" charset="-120"/>
              </a:rPr>
              <a:t>SAQUES</a:t>
            </a:r>
            <a:endParaRPr lang="en-US" sz="4000" dirty="0"/>
          </a:p>
        </p:txBody>
      </p:sp>
      <p:sp>
        <p:nvSpPr>
          <p:cNvPr id="3" name="Text 1"/>
          <p:cNvSpPr/>
          <p:nvPr/>
        </p:nvSpPr>
        <p:spPr>
          <a:xfrm>
            <a:off x="548640" y="2651760"/>
            <a:ext cx="8046720" cy="457200"/>
          </a:xfrm>
          <a:prstGeom prst="rect">
            <a:avLst/>
          </a:prstGeom>
          <a:noFill/>
          <a:ln/>
        </p:spPr>
        <p:txBody>
          <a:bodyPr wrap="square" lIns="0" tIns="0" rIns="0" bIns="0" rtlCol="0" anchor="ctr"/>
          <a:lstStyle/>
          <a:p>
            <a:pPr indent="0" marL="0">
              <a:buNone/>
            </a:pPr>
            <a:r>
              <a:rPr lang="en-US" sz="1600" dirty="0">
                <a:solidFill>
                  <a:srgbClr val="62A8C4"/>
                </a:solidFill>
                <a:latin typeface="Arial" pitchFamily="34" charset="0"/>
                <a:ea typeface="Arial" pitchFamily="34" charset="-122"/>
                <a:cs typeface="Arial" pitchFamily="34" charset="-120"/>
              </a:rPr>
              <a:t>Puntos gratis para equipos preparados</a:t>
            </a:r>
            <a:endParaRPr lang="en-US" sz="1600" dirty="0"/>
          </a:p>
        </p:txBody>
      </p:sp>
      <p:sp>
        <p:nvSpPr>
          <p:cNvPr id="4" name="Text 2"/>
          <p:cNvSpPr/>
          <p:nvPr/>
        </p:nvSpPr>
        <p:spPr>
          <a:xfrm>
            <a:off x="548640" y="3291840"/>
            <a:ext cx="8046720" cy="731520"/>
          </a:xfrm>
          <a:prstGeom prst="rect">
            <a:avLst/>
          </a:prstGeom>
          <a:noFill/>
          <a:ln/>
        </p:spPr>
        <p:txBody>
          <a:bodyPr wrap="square" lIns="0" tIns="0" rIns="0" bIns="0" rtlCol="0" anchor="ctr"/>
          <a:lstStyle/>
          <a:p>
            <a:pPr indent="0" marL="0">
              <a:buNone/>
            </a:pPr>
            <a:r>
              <a:rPr lang="en-US" sz="1100" dirty="0">
                <a:solidFill>
                  <a:srgbClr val="9FB4C0"/>
                </a:solidFill>
                <a:latin typeface="Arial" pitchFamily="34" charset="0"/>
                <a:ea typeface="Arial" pitchFamily="34" charset="-122"/>
                <a:cs typeface="Arial" pitchFamily="34" charset="-120"/>
              </a:rPr>
              <a:t>Box Fist — Saque de Fondo  ·  Stack Pop — Saque de Fondo  ·  Winner — Saque de Banda</a:t>
            </a:r>
            <a:endParaRPr lang="en-US" sz="1100" dirty="0"/>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name="Slide 26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6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4"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6"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2825885" y="2487654"/>
            <a:ext cx="214981" cy="214981"/>
          </a:xfrm>
          <a:prstGeom prst="ellipse">
            <a:avLst/>
          </a:prstGeom>
          <a:solidFill>
            <a:srgbClr val="FFFFFF"/>
          </a:solidFill>
          <a:ln w="19050">
            <a:solidFill>
              <a:srgbClr val="14283A"/>
            </a:solidFill>
            <a:prstDash val="solid"/>
          </a:ln>
        </p:spPr>
      </p:sp>
      <p:sp>
        <p:nvSpPr>
          <p:cNvPr id="18" name="!!no3"/>
          <p:cNvSpPr/>
          <p:nvPr/>
        </p:nvSpPr>
        <p:spPr>
          <a:xfrm>
            <a:off x="2825885"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916349" y="1743488"/>
            <a:ext cx="214981" cy="214981"/>
          </a:xfrm>
          <a:prstGeom prst="ellipse">
            <a:avLst/>
          </a:prstGeom>
          <a:solidFill>
            <a:srgbClr val="FFFFFF"/>
          </a:solidFill>
          <a:ln w="19050">
            <a:solidFill>
              <a:srgbClr val="14283A"/>
            </a:solidFill>
            <a:prstDash val="solid"/>
          </a:ln>
        </p:spPr>
      </p:sp>
      <p:sp>
        <p:nvSpPr>
          <p:cNvPr id="20" name="!!no4"/>
          <p:cNvSpPr/>
          <p:nvPr/>
        </p:nvSpPr>
        <p:spPr>
          <a:xfrm>
            <a:off x="1916349"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43488"/>
            <a:ext cx="214981" cy="214981"/>
          </a:xfrm>
          <a:prstGeom prst="ellipse">
            <a:avLst/>
          </a:prstGeom>
          <a:solidFill>
            <a:srgbClr val="FFFFFF"/>
          </a:solidFill>
          <a:ln w="19050">
            <a:solidFill>
              <a:srgbClr val="14283A"/>
            </a:solidFill>
            <a:prstDash val="solid"/>
          </a:ln>
        </p:spPr>
      </p:sp>
      <p:sp>
        <p:nvSpPr>
          <p:cNvPr id="22" name="!!no5"/>
          <p:cNvSpPr/>
          <p:nvPr/>
        </p:nvSpPr>
        <p:spPr>
          <a:xfrm>
            <a:off x="2825885" y="17434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5" name="notebox-262"/>
          <p:cNvSpPr/>
          <p:nvPr/>
        </p:nvSpPr>
        <p:spPr>
          <a:xfrm>
            <a:off x="4911495" y="2606040"/>
            <a:ext cx="3821025" cy="1143000"/>
          </a:xfrm>
          <a:prstGeom prst="roundRect">
            <a:avLst>
              <a:gd name="adj" fmla="val 4800"/>
            </a:avLst>
          </a:prstGeom>
          <a:solidFill>
            <a:srgbClr val="E3EDF2"/>
          </a:solidFill>
          <a:ln/>
        </p:spPr>
      </p:sp>
      <p:sp>
        <p:nvSpPr>
          <p:cNvPr id="26" name="notelbl-26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6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Cada saque de fondo ofensivo. Una jugada, repetida hasta que sea automática — las señales cambian la última mirada semana a semana.</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name="Slide 26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6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3-0"/>
          <p:cNvSpPr/>
          <p:nvPr/>
        </p:nvSpPr>
        <p:spPr>
          <a:xfrm flipH="1" flipV="1">
            <a:off x="2437265" y="1809637"/>
            <a:ext cx="496111" cy="41343"/>
          </a:xfrm>
          <a:prstGeom prst="line">
            <a:avLst/>
          </a:prstGeom>
          <a:noFill/>
          <a:ln w="44450">
            <a:solidFill>
              <a:srgbClr val="2E7391">
                <a:alpha val="65000"/>
              </a:srgbClr>
            </a:solidFill>
            <a:prstDash val="solid"/>
            <a:tailEnd type="oval"/>
          </a:ln>
        </p:spPr>
      </p:sp>
      <p:sp>
        <p:nvSpPr>
          <p:cNvPr id="14" name="tr-263-1"/>
          <p:cNvSpPr/>
          <p:nvPr/>
        </p:nvSpPr>
        <p:spPr>
          <a:xfrm>
            <a:off x="2023840" y="1850979"/>
            <a:ext cx="496111" cy="181907"/>
          </a:xfrm>
          <a:prstGeom prst="line">
            <a:avLst/>
          </a:prstGeom>
          <a:noFill/>
          <a:ln w="19050">
            <a:solidFill>
              <a:srgbClr val="14283A"/>
            </a:solidFill>
            <a:prstDash val="solid"/>
          </a:ln>
        </p:spPr>
      </p:sp>
      <p:sp>
        <p:nvSpPr>
          <p:cNvPr id="15" name="tr-263-1"/>
          <p:cNvSpPr/>
          <p:nvPr/>
        </p:nvSpPr>
        <p:spPr>
          <a:xfrm flipV="1">
            <a:off x="2519950" y="1809637"/>
            <a:ext cx="537453" cy="223250"/>
          </a:xfrm>
          <a:prstGeom prst="line">
            <a:avLst/>
          </a:prstGeom>
          <a:noFill/>
          <a:ln w="19050">
            <a:solidFill>
              <a:srgbClr val="14283A"/>
            </a:solidFill>
            <a:prstDash val="solid"/>
            <a:tailEnd type="triangle"/>
          </a:ln>
        </p:spPr>
      </p:sp>
      <p:sp>
        <p:nvSpPr>
          <p:cNvPr id="16"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7"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9"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825885" y="2487654"/>
            <a:ext cx="214981" cy="214981"/>
          </a:xfrm>
          <a:prstGeom prst="ellipse">
            <a:avLst/>
          </a:prstGeom>
          <a:solidFill>
            <a:srgbClr val="FFFFFF"/>
          </a:solidFill>
          <a:ln w="19050">
            <a:solidFill>
              <a:srgbClr val="14283A"/>
            </a:solidFill>
            <a:prstDash val="solid"/>
          </a:ln>
        </p:spPr>
      </p:sp>
      <p:sp>
        <p:nvSpPr>
          <p:cNvPr id="21" name="!!no3"/>
          <p:cNvSpPr/>
          <p:nvPr/>
        </p:nvSpPr>
        <p:spPr>
          <a:xfrm>
            <a:off x="2825885"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3"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329774" y="1702146"/>
            <a:ext cx="214981" cy="214981"/>
          </a:xfrm>
          <a:prstGeom prst="ellipse">
            <a:avLst/>
          </a:prstGeom>
          <a:solidFill>
            <a:srgbClr val="FFFFFF"/>
          </a:solidFill>
          <a:ln w="19050">
            <a:solidFill>
              <a:srgbClr val="14283A"/>
            </a:solidFill>
            <a:prstDash val="solid"/>
          </a:ln>
        </p:spPr>
      </p:sp>
      <p:sp>
        <p:nvSpPr>
          <p:cNvPr id="25" name="!!no5"/>
          <p:cNvSpPr/>
          <p:nvPr/>
        </p:nvSpPr>
        <p:spPr>
          <a:xfrm>
            <a:off x="2329774"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8" name="notebox-263"/>
          <p:cNvSpPr/>
          <p:nvPr/>
        </p:nvSpPr>
        <p:spPr>
          <a:xfrm>
            <a:off x="4911495" y="2606040"/>
            <a:ext cx="3821025" cy="1143000"/>
          </a:xfrm>
          <a:prstGeom prst="roundRect">
            <a:avLst>
              <a:gd name="adj" fmla="val 4800"/>
            </a:avLst>
          </a:prstGeom>
          <a:solidFill>
            <a:srgbClr val="E3EDF2"/>
          </a:solidFill>
          <a:ln/>
        </p:spPr>
      </p:sp>
      <p:sp>
        <p:nvSpPr>
          <p:cNvPr id="29" name="notelbl-26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0" name="note-26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mirada: 5 pantalla cruzado, 4 corta al balón — la ventana de bandeja se abre por un segundo.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4.xml><?xml version="1.0" encoding="utf-8"?>
<p:sld xmlns:a="http://schemas.openxmlformats.org/drawingml/2006/main" xmlns:r="http://schemas.openxmlformats.org/officeDocument/2006/relationships" xmlns:p="http://schemas.openxmlformats.org/presentationml/2006/main">
  <p:cSld name="Slide 26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6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4-0"/>
          <p:cNvSpPr/>
          <p:nvPr/>
        </p:nvSpPr>
        <p:spPr>
          <a:xfrm flipH="1" flipV="1">
            <a:off x="2536487" y="2198257"/>
            <a:ext cx="396889" cy="396889"/>
          </a:xfrm>
          <a:prstGeom prst="line">
            <a:avLst/>
          </a:prstGeom>
          <a:noFill/>
          <a:ln w="44450">
            <a:solidFill>
              <a:srgbClr val="2E7391">
                <a:alpha val="65000"/>
              </a:srgbClr>
            </a:solidFill>
            <a:prstDash val="solid"/>
            <a:tailEnd type="oval"/>
          </a:ln>
        </p:spPr>
      </p:sp>
      <p:sp>
        <p:nvSpPr>
          <p:cNvPr id="14" name="tr-264-1"/>
          <p:cNvSpPr/>
          <p:nvPr/>
        </p:nvSpPr>
        <p:spPr>
          <a:xfrm flipH="1">
            <a:off x="2395923" y="1809637"/>
            <a:ext cx="41343" cy="744166"/>
          </a:xfrm>
          <a:prstGeom prst="line">
            <a:avLst/>
          </a:prstGeom>
          <a:noFill/>
          <a:ln w="19050">
            <a:solidFill>
              <a:srgbClr val="14283A"/>
            </a:solidFill>
            <a:prstDash val="solid"/>
            <a:tailEnd type="triangle"/>
          </a:ln>
        </p:spPr>
      </p:sp>
      <p:sp>
        <p:nvSpPr>
          <p:cNvPr id="15"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6"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1916349" y="2487654"/>
            <a:ext cx="214981" cy="214981"/>
          </a:xfrm>
          <a:prstGeom prst="ellipse">
            <a:avLst/>
          </a:prstGeom>
          <a:solidFill>
            <a:srgbClr val="FFFFFF"/>
          </a:solidFill>
          <a:ln w="19050">
            <a:solidFill>
              <a:srgbClr val="14283A"/>
            </a:solidFill>
            <a:prstDash val="solid"/>
          </a:ln>
        </p:spPr>
      </p:sp>
      <p:sp>
        <p:nvSpPr>
          <p:cNvPr id="18" name="!!no2"/>
          <p:cNvSpPr/>
          <p:nvPr/>
        </p:nvSpPr>
        <p:spPr>
          <a:xfrm>
            <a:off x="1916349" y="2487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20"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2"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4"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7" name="notebox-264"/>
          <p:cNvSpPr/>
          <p:nvPr/>
        </p:nvSpPr>
        <p:spPr>
          <a:xfrm>
            <a:off x="4911495" y="2606040"/>
            <a:ext cx="3821025" cy="1143000"/>
          </a:xfrm>
          <a:prstGeom prst="roundRect">
            <a:avLst>
              <a:gd name="adj" fmla="val 4800"/>
            </a:avLst>
          </a:prstGeom>
          <a:solidFill>
            <a:srgbClr val="E3EDF2"/>
          </a:solidFill>
          <a:ln/>
        </p:spPr>
      </p:sp>
      <p:sp>
        <p:nvSpPr>
          <p:cNvPr id="28" name="notelbl-26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26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Segunda mirada: pantalla al pantallador — 3 baja a pantallear y 5 se abre a la línea para el tiro.</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name="Slide 26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6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5-0"/>
          <p:cNvSpPr/>
          <p:nvPr/>
        </p:nvSpPr>
        <p:spPr>
          <a:xfrm flipH="1">
            <a:off x="1800590" y="2595145"/>
            <a:ext cx="223250" cy="892999"/>
          </a:xfrm>
          <a:prstGeom prst="line">
            <a:avLst/>
          </a:prstGeom>
          <a:noFill/>
          <a:ln w="19050">
            <a:solidFill>
              <a:srgbClr val="14283A"/>
            </a:solidFill>
            <a:prstDash val="solid"/>
            <a:tailEnd type="triangle"/>
          </a:ln>
        </p:spPr>
      </p:sp>
      <p:sp>
        <p:nvSpPr>
          <p:cNvPr id="14"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5"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1693099" y="3380654"/>
            <a:ext cx="214981" cy="214981"/>
          </a:xfrm>
          <a:prstGeom prst="ellipse">
            <a:avLst/>
          </a:prstGeom>
          <a:solidFill>
            <a:srgbClr val="FFFFFF"/>
          </a:solidFill>
          <a:ln w="19050">
            <a:solidFill>
              <a:srgbClr val="14283A"/>
            </a:solidFill>
            <a:prstDash val="solid"/>
          </a:ln>
        </p:spPr>
      </p:sp>
      <p:sp>
        <p:nvSpPr>
          <p:cNvPr id="17" name="!!no2"/>
          <p:cNvSpPr/>
          <p:nvPr/>
        </p:nvSpPr>
        <p:spPr>
          <a:xfrm>
            <a:off x="1693099" y="3380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19"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1"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3"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6" name="notebox-265"/>
          <p:cNvSpPr/>
          <p:nvPr/>
        </p:nvSpPr>
        <p:spPr>
          <a:xfrm>
            <a:off x="4911495" y="2606040"/>
            <a:ext cx="3821025" cy="1143000"/>
          </a:xfrm>
          <a:prstGeom prst="roundRect">
            <a:avLst>
              <a:gd name="adj" fmla="val 4800"/>
            </a:avLst>
          </a:prstGeom>
          <a:solidFill>
            <a:srgbClr val="E3EDF2"/>
          </a:solidFill>
          <a:ln/>
        </p:spPr>
      </p:sp>
      <p:sp>
        <p:nvSpPr>
          <p:cNvPr id="27" name="notelbl-26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26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Tercera mirada: 2 sube al arco como seguridad. Nunca hay razón para forzar este pase.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name="Slide 26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PANTALLA AL PANTALLADOR</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Box Fist — Saque de Fondo</a:t>
            </a:r>
            <a:endParaRPr lang="en-US" sz="2200" dirty="0"/>
          </a:p>
        </p:txBody>
      </p:sp>
      <p:sp>
        <p:nvSpPr>
          <p:cNvPr id="4" name="ph-26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6-0"/>
          <p:cNvSpPr/>
          <p:nvPr/>
        </p:nvSpPr>
        <p:spPr>
          <a:xfrm flipH="1">
            <a:off x="1651757" y="1040665"/>
            <a:ext cx="1198934" cy="314203"/>
          </a:xfrm>
          <a:prstGeom prst="line">
            <a:avLst/>
          </a:prstGeom>
          <a:noFill/>
          <a:ln w="19050">
            <a:solidFill>
              <a:srgbClr val="14283A"/>
            </a:solidFill>
            <a:prstDash val="solid"/>
          </a:ln>
        </p:spPr>
      </p:sp>
      <p:sp>
        <p:nvSpPr>
          <p:cNvPr id="14" name="tr-266-0"/>
          <p:cNvSpPr/>
          <p:nvPr/>
        </p:nvSpPr>
        <p:spPr>
          <a:xfrm flipH="1">
            <a:off x="824906" y="1354868"/>
            <a:ext cx="826851" cy="165370"/>
          </a:xfrm>
          <a:prstGeom prst="line">
            <a:avLst/>
          </a:prstGeom>
          <a:noFill/>
          <a:ln w="19050">
            <a:solidFill>
              <a:srgbClr val="14283A"/>
            </a:solidFill>
            <a:prstDash val="solid"/>
            <a:tailEnd type="triangle"/>
          </a:ln>
        </p:spPr>
      </p:sp>
      <p:sp>
        <p:nvSpPr>
          <p:cNvPr id="15" name="trp-266"/>
          <p:cNvSpPr/>
          <p:nvPr/>
        </p:nvSpPr>
        <p:spPr>
          <a:xfrm>
            <a:off x="932396" y="1445822"/>
            <a:ext cx="1571017" cy="1033564"/>
          </a:xfrm>
          <a:prstGeom prst="line">
            <a:avLst/>
          </a:prstGeom>
          <a:noFill/>
          <a:ln w="19050">
            <a:solidFill>
              <a:srgbClr val="2E7391"/>
            </a:solidFill>
            <a:prstDash val="dash"/>
            <a:tailEnd type="triangle"/>
          </a:ln>
        </p:spPr>
      </p:sp>
      <p:sp>
        <p:nvSpPr>
          <p:cNvPr id="16" name="!!o1"/>
          <p:cNvSpPr/>
          <p:nvPr/>
        </p:nvSpPr>
        <p:spPr>
          <a:xfrm>
            <a:off x="717415" y="1412748"/>
            <a:ext cx="214981" cy="214981"/>
          </a:xfrm>
          <a:prstGeom prst="ellipse">
            <a:avLst/>
          </a:prstGeom>
          <a:solidFill>
            <a:srgbClr val="FFFFFF"/>
          </a:solidFill>
          <a:ln w="19050">
            <a:solidFill>
              <a:srgbClr val="14283A"/>
            </a:solidFill>
            <a:prstDash val="solid"/>
          </a:ln>
        </p:spPr>
      </p:sp>
      <p:sp>
        <p:nvSpPr>
          <p:cNvPr id="17" name="!!no1"/>
          <p:cNvSpPr/>
          <p:nvPr/>
        </p:nvSpPr>
        <p:spPr>
          <a:xfrm>
            <a:off x="717415"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1693099" y="3380654"/>
            <a:ext cx="214981" cy="214981"/>
          </a:xfrm>
          <a:prstGeom prst="ellipse">
            <a:avLst/>
          </a:prstGeom>
          <a:solidFill>
            <a:srgbClr val="FFFFFF"/>
          </a:solidFill>
          <a:ln w="19050">
            <a:solidFill>
              <a:srgbClr val="14283A"/>
            </a:solidFill>
            <a:prstDash val="solid"/>
          </a:ln>
        </p:spPr>
      </p:sp>
      <p:sp>
        <p:nvSpPr>
          <p:cNvPr id="19" name="!!no2"/>
          <p:cNvSpPr/>
          <p:nvPr/>
        </p:nvSpPr>
        <p:spPr>
          <a:xfrm>
            <a:off x="1693099" y="338065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428997" y="2090766"/>
            <a:ext cx="214981" cy="214981"/>
          </a:xfrm>
          <a:prstGeom prst="ellipse">
            <a:avLst/>
          </a:prstGeom>
          <a:solidFill>
            <a:srgbClr val="FFFFFF"/>
          </a:solidFill>
          <a:ln w="19050">
            <a:solidFill>
              <a:srgbClr val="14283A"/>
            </a:solidFill>
            <a:prstDash val="solid"/>
          </a:ln>
        </p:spPr>
      </p:sp>
      <p:sp>
        <p:nvSpPr>
          <p:cNvPr id="21" name="!!no3"/>
          <p:cNvSpPr/>
          <p:nvPr/>
        </p:nvSpPr>
        <p:spPr>
          <a:xfrm>
            <a:off x="2428997" y="209076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949913" y="1702146"/>
            <a:ext cx="214981" cy="214981"/>
          </a:xfrm>
          <a:prstGeom prst="ellipse">
            <a:avLst/>
          </a:prstGeom>
          <a:solidFill>
            <a:srgbClr val="FFFFFF"/>
          </a:solidFill>
          <a:ln w="19050">
            <a:solidFill>
              <a:srgbClr val="14283A"/>
            </a:solidFill>
            <a:prstDash val="solid"/>
          </a:ln>
        </p:spPr>
      </p:sp>
      <p:sp>
        <p:nvSpPr>
          <p:cNvPr id="23" name="!!no4"/>
          <p:cNvSpPr/>
          <p:nvPr/>
        </p:nvSpPr>
        <p:spPr>
          <a:xfrm>
            <a:off x="294991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288432" y="2446312"/>
            <a:ext cx="214981" cy="214981"/>
          </a:xfrm>
          <a:prstGeom prst="ellipse">
            <a:avLst/>
          </a:prstGeom>
          <a:solidFill>
            <a:srgbClr val="FFFFFF"/>
          </a:solidFill>
          <a:ln w="19050">
            <a:solidFill>
              <a:srgbClr val="14283A"/>
            </a:solidFill>
            <a:prstDash val="solid"/>
          </a:ln>
        </p:spPr>
      </p:sp>
      <p:sp>
        <p:nvSpPr>
          <p:cNvPr id="25" name="!!no5"/>
          <p:cNvSpPr/>
          <p:nvPr/>
        </p:nvSpPr>
        <p:spPr>
          <a:xfrm>
            <a:off x="2288432" y="2446312"/>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2453802" y="2429775"/>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Nuestro saque de fondo principal desde formación de caja. Primera mirada: pantalla cruzada para la bandeja. Segunda mirada: pantalla al pantallador para el tiro desde la línea. Tercera mirada: subida de seguridad. Tres lecturas, una palmada al balón.</a:t>
            </a:r>
            <a:endParaRPr lang="en-US" sz="950" dirty="0"/>
          </a:p>
        </p:txBody>
      </p:sp>
      <p:sp>
        <p:nvSpPr>
          <p:cNvPr id="28" name="notebox-266"/>
          <p:cNvSpPr/>
          <p:nvPr/>
        </p:nvSpPr>
        <p:spPr>
          <a:xfrm>
            <a:off x="4911495" y="2606040"/>
            <a:ext cx="3821025" cy="1143000"/>
          </a:xfrm>
          <a:prstGeom prst="roundRect">
            <a:avLst>
              <a:gd name="adj" fmla="val 4800"/>
            </a:avLst>
          </a:prstGeom>
          <a:solidFill>
            <a:srgbClr val="E3EDF2"/>
          </a:solidFill>
          <a:ln/>
        </p:spPr>
      </p:sp>
      <p:sp>
        <p:nvSpPr>
          <p:cNvPr id="29" name="notelbl-26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0" name="note-26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Conecta la mejor mirada — y el sacador corta al espacio de la esquina débil. Ofensiva instantánea si no salió nada.</a:t>
            </a:r>
            <a:endParaRPr lang="en-US" sz="1050" dirty="0"/>
          </a:p>
        </p:txBody>
      </p:sp>
      <p:sp>
        <p:nvSpPr>
          <p:cNvPr id="31" name="kp-26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2" name="kpl-26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Nada se mueve hasta que el sacador palmea el balón — el tiempo es toda la jugada.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Lee en orden: 4 en el aro → 5 en la línea → 2 de seguridad. Nunca saltes el orden.</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pantalladores pantallean cuerpos, no aire — obliga al defensor a elegir un lado.</a:t>
            </a:r>
            <a:endParaRPr lang="en-US" sz="8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name="Slide 267">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67"/>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4"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2825885" y="2156914"/>
            <a:ext cx="214981" cy="214981"/>
          </a:xfrm>
          <a:prstGeom prst="ellipse">
            <a:avLst/>
          </a:prstGeom>
          <a:solidFill>
            <a:srgbClr val="FFFFFF"/>
          </a:solidFill>
          <a:ln w="19050">
            <a:solidFill>
              <a:srgbClr val="14283A"/>
            </a:solidFill>
            <a:prstDash val="solid"/>
          </a:ln>
        </p:spPr>
      </p:sp>
      <p:sp>
        <p:nvSpPr>
          <p:cNvPr id="16" name="!!no2"/>
          <p:cNvSpPr/>
          <p:nvPr/>
        </p:nvSpPr>
        <p:spPr>
          <a:xfrm>
            <a:off x="2825885" y="215691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2825885" y="3149135"/>
            <a:ext cx="214981" cy="214981"/>
          </a:xfrm>
          <a:prstGeom prst="ellipse">
            <a:avLst/>
          </a:prstGeom>
          <a:solidFill>
            <a:srgbClr val="FFFFFF"/>
          </a:solidFill>
          <a:ln w="19050">
            <a:solidFill>
              <a:srgbClr val="14283A"/>
            </a:solidFill>
            <a:prstDash val="solid"/>
          </a:ln>
        </p:spPr>
      </p:sp>
      <p:sp>
        <p:nvSpPr>
          <p:cNvPr id="18" name="!!no3"/>
          <p:cNvSpPr/>
          <p:nvPr/>
        </p:nvSpPr>
        <p:spPr>
          <a:xfrm>
            <a:off x="2825885" y="314913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2825885" y="2653025"/>
            <a:ext cx="214981" cy="214981"/>
          </a:xfrm>
          <a:prstGeom prst="ellipse">
            <a:avLst/>
          </a:prstGeom>
          <a:solidFill>
            <a:srgbClr val="FFFFFF"/>
          </a:solidFill>
          <a:ln w="19050">
            <a:solidFill>
              <a:srgbClr val="14283A"/>
            </a:solidFill>
            <a:prstDash val="solid"/>
          </a:ln>
        </p:spPr>
      </p:sp>
      <p:sp>
        <p:nvSpPr>
          <p:cNvPr id="20" name="!!no4"/>
          <p:cNvSpPr/>
          <p:nvPr/>
        </p:nvSpPr>
        <p:spPr>
          <a:xfrm>
            <a:off x="2825885" y="265302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660803"/>
            <a:ext cx="214981" cy="214981"/>
          </a:xfrm>
          <a:prstGeom prst="ellipse">
            <a:avLst/>
          </a:prstGeom>
          <a:solidFill>
            <a:srgbClr val="FFFFFF"/>
          </a:solidFill>
          <a:ln w="19050">
            <a:solidFill>
              <a:srgbClr val="14283A"/>
            </a:solidFill>
            <a:prstDash val="solid"/>
          </a:ln>
        </p:spPr>
      </p:sp>
      <p:sp>
        <p:nvSpPr>
          <p:cNvPr id="22" name="!!no5"/>
          <p:cNvSpPr/>
          <p:nvPr/>
        </p:nvSpPr>
        <p:spPr>
          <a:xfrm>
            <a:off x="2825885" y="1660803"/>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5" name="notebox-267"/>
          <p:cNvSpPr/>
          <p:nvPr/>
        </p:nvSpPr>
        <p:spPr>
          <a:xfrm>
            <a:off x="4911495" y="2606040"/>
            <a:ext cx="3821025" cy="1143000"/>
          </a:xfrm>
          <a:prstGeom prst="roundRect">
            <a:avLst>
              <a:gd name="adj" fmla="val 4800"/>
            </a:avLst>
          </a:prstGeom>
          <a:solidFill>
            <a:srgbClr val="E3EDF2"/>
          </a:solidFill>
          <a:ln/>
        </p:spPr>
      </p:sp>
      <p:sp>
        <p:nvSpPr>
          <p:cNvPr id="26" name="notelbl-267"/>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67"/>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Saque de fondo alternativo, especialmente contra equipos que cambian o zonean los saques.</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name="Slide 268">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68"/>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68-0"/>
          <p:cNvSpPr/>
          <p:nvPr/>
        </p:nvSpPr>
        <p:spPr>
          <a:xfrm flipV="1">
            <a:off x="2933376" y="1685609"/>
            <a:ext cx="785509" cy="578796"/>
          </a:xfrm>
          <a:prstGeom prst="line">
            <a:avLst/>
          </a:prstGeom>
          <a:noFill/>
          <a:ln w="19050">
            <a:solidFill>
              <a:srgbClr val="14283A"/>
            </a:solidFill>
            <a:prstDash val="solid"/>
          </a:ln>
        </p:spPr>
      </p:sp>
      <p:sp>
        <p:nvSpPr>
          <p:cNvPr id="14" name="tr-268-0"/>
          <p:cNvSpPr/>
          <p:nvPr/>
        </p:nvSpPr>
        <p:spPr>
          <a:xfrm flipV="1">
            <a:off x="3718884" y="1503702"/>
            <a:ext cx="429963" cy="181907"/>
          </a:xfrm>
          <a:prstGeom prst="line">
            <a:avLst/>
          </a:prstGeom>
          <a:noFill/>
          <a:ln w="19050">
            <a:solidFill>
              <a:srgbClr val="14283A"/>
            </a:solidFill>
            <a:prstDash val="solid"/>
            <a:tailEnd type="triangle"/>
          </a:ln>
        </p:spPr>
      </p:sp>
      <p:sp>
        <p:nvSpPr>
          <p:cNvPr id="15" name="tr-268-1"/>
          <p:cNvSpPr/>
          <p:nvPr/>
        </p:nvSpPr>
        <p:spPr>
          <a:xfrm flipH="1">
            <a:off x="2743200" y="3256626"/>
            <a:ext cx="190176" cy="479574"/>
          </a:xfrm>
          <a:prstGeom prst="line">
            <a:avLst/>
          </a:prstGeom>
          <a:noFill/>
          <a:ln w="19050">
            <a:solidFill>
              <a:srgbClr val="14283A"/>
            </a:solidFill>
            <a:prstDash val="solid"/>
            <a:tailEnd type="triangle"/>
          </a:ln>
        </p:spPr>
      </p:sp>
      <p:sp>
        <p:nvSpPr>
          <p:cNvPr id="16" name="tr-268-2"/>
          <p:cNvSpPr/>
          <p:nvPr/>
        </p:nvSpPr>
        <p:spPr>
          <a:xfrm flipH="1" flipV="1">
            <a:off x="2437265" y="2363627"/>
            <a:ext cx="496111" cy="396889"/>
          </a:xfrm>
          <a:prstGeom prst="line">
            <a:avLst/>
          </a:prstGeom>
          <a:noFill/>
          <a:ln w="19050">
            <a:solidFill>
              <a:srgbClr val="14283A"/>
            </a:solidFill>
            <a:prstDash val="solid"/>
            <a:tailEnd type="triangle"/>
          </a:ln>
        </p:spPr>
      </p:sp>
      <p:sp>
        <p:nvSpPr>
          <p:cNvPr id="17" name="tr-268-3"/>
          <p:cNvSpPr/>
          <p:nvPr/>
        </p:nvSpPr>
        <p:spPr>
          <a:xfrm flipH="1" flipV="1">
            <a:off x="2743200" y="1702146"/>
            <a:ext cx="190176" cy="66148"/>
          </a:xfrm>
          <a:prstGeom prst="line">
            <a:avLst/>
          </a:prstGeom>
          <a:noFill/>
          <a:ln w="44450">
            <a:solidFill>
              <a:srgbClr val="2E7391">
                <a:alpha val="65000"/>
              </a:srgbClr>
            </a:solidFill>
            <a:prstDash val="solid"/>
            <a:tailEnd type="oval"/>
          </a:ln>
        </p:spPr>
      </p:sp>
      <p:sp>
        <p:nvSpPr>
          <p:cNvPr id="18"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9"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20"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21"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2"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23"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4"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5"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6" name="!!o5"/>
          <p:cNvSpPr/>
          <p:nvPr/>
        </p:nvSpPr>
        <p:spPr>
          <a:xfrm>
            <a:off x="2635709" y="1594655"/>
            <a:ext cx="214981" cy="214981"/>
          </a:xfrm>
          <a:prstGeom prst="ellipse">
            <a:avLst/>
          </a:prstGeom>
          <a:solidFill>
            <a:srgbClr val="FFFFFF"/>
          </a:solidFill>
          <a:ln w="19050">
            <a:solidFill>
              <a:srgbClr val="14283A"/>
            </a:solidFill>
            <a:prstDash val="solid"/>
          </a:ln>
        </p:spPr>
      </p:sp>
      <p:sp>
        <p:nvSpPr>
          <p:cNvPr id="27" name="!!no5"/>
          <p:cNvSpPr/>
          <p:nvPr/>
        </p:nvSpPr>
        <p:spPr>
          <a:xfrm>
            <a:off x="263570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8" name="!!ball"/>
          <p:cNvSpPr/>
          <p:nvPr/>
        </p:nvSpPr>
        <p:spPr>
          <a:xfrm>
            <a:off x="2908570" y="916637"/>
            <a:ext cx="99222" cy="99222"/>
          </a:xfrm>
          <a:prstGeom prst="ellipse">
            <a:avLst/>
          </a:prstGeom>
          <a:solidFill>
            <a:srgbClr val="D9641E"/>
          </a:solidFill>
          <a:ln w="9525">
            <a:solidFill>
              <a:srgbClr val="B04E12"/>
            </a:solidFill>
            <a:prstDash val="solid"/>
          </a:ln>
        </p:spPr>
      </p:sp>
      <p:sp>
        <p:nvSpPr>
          <p:cNvPr id="29"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30" name="notebox-268"/>
          <p:cNvSpPr/>
          <p:nvPr/>
        </p:nvSpPr>
        <p:spPr>
          <a:xfrm>
            <a:off x="4911495" y="2606040"/>
            <a:ext cx="3821025" cy="1143000"/>
          </a:xfrm>
          <a:prstGeom prst="roundRect">
            <a:avLst>
              <a:gd name="adj" fmla="val 4800"/>
            </a:avLst>
          </a:prstGeom>
          <a:solidFill>
            <a:srgbClr val="E3EDF2"/>
          </a:solidFill>
          <a:ln/>
        </p:spPr>
      </p:sp>
      <p:sp>
        <p:nvSpPr>
          <p:cNvPr id="31" name="notelbl-268"/>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2" name="note-268"/>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Una palmada, cuatro cortes: 2 a la esquina, 3 a la punta, 4 destella al carril, 5 sella profundo.</a:t>
            </a:r>
            <a:endParaRPr lang="en-US" sz="1050" dirty="0"/>
          </a:p>
        </p:txBody>
      </p:sp>
      <p:sp>
        <p:nvSpPr>
          <p:cNvPr id="33"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69.xml><?xml version="1.0" encoding="utf-8"?>
<p:sld xmlns:a="http://schemas.openxmlformats.org/drawingml/2006/main" xmlns:r="http://schemas.openxmlformats.org/officeDocument/2006/relationships" xmlns:p="http://schemas.openxmlformats.org/presentationml/2006/main">
  <p:cSld name="Slide 269">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69"/>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69"/>
          <p:cNvSpPr/>
          <p:nvPr/>
        </p:nvSpPr>
        <p:spPr>
          <a:xfrm>
            <a:off x="2958181" y="966248"/>
            <a:ext cx="1298156" cy="463037"/>
          </a:xfrm>
          <a:prstGeom prst="line">
            <a:avLst/>
          </a:prstGeom>
          <a:noFill/>
          <a:ln w="19050">
            <a:solidFill>
              <a:srgbClr val="2E7391"/>
            </a:solidFill>
            <a:prstDash val="dash"/>
            <a:tailEnd type="triangle"/>
          </a:ln>
        </p:spPr>
      </p:sp>
      <p:sp>
        <p:nvSpPr>
          <p:cNvPr id="14" name="!!o1"/>
          <p:cNvSpPr/>
          <p:nvPr/>
        </p:nvSpPr>
        <p:spPr>
          <a:xfrm>
            <a:off x="2743200" y="933174"/>
            <a:ext cx="214981" cy="214981"/>
          </a:xfrm>
          <a:prstGeom prst="ellipse">
            <a:avLst/>
          </a:prstGeom>
          <a:solidFill>
            <a:srgbClr val="FFFFFF"/>
          </a:solidFill>
          <a:ln w="19050">
            <a:solidFill>
              <a:srgbClr val="14283A"/>
            </a:solidFill>
            <a:prstDash val="solid"/>
          </a:ln>
        </p:spPr>
      </p:sp>
      <p:sp>
        <p:nvSpPr>
          <p:cNvPr id="15" name="!!no1"/>
          <p:cNvSpPr/>
          <p:nvPr/>
        </p:nvSpPr>
        <p:spPr>
          <a:xfrm>
            <a:off x="2743200" y="933174"/>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7"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19"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1"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635709" y="1594655"/>
            <a:ext cx="214981" cy="214981"/>
          </a:xfrm>
          <a:prstGeom prst="ellipse">
            <a:avLst/>
          </a:prstGeom>
          <a:solidFill>
            <a:srgbClr val="FFFFFF"/>
          </a:solidFill>
          <a:ln w="19050">
            <a:solidFill>
              <a:srgbClr val="14283A"/>
            </a:solidFill>
            <a:prstDash val="solid"/>
          </a:ln>
        </p:spPr>
      </p:sp>
      <p:sp>
        <p:nvSpPr>
          <p:cNvPr id="23" name="!!no5"/>
          <p:cNvSpPr/>
          <p:nvPr/>
        </p:nvSpPr>
        <p:spPr>
          <a:xfrm>
            <a:off x="2635709" y="159465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4206726" y="1379674"/>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6" name="notebox-269"/>
          <p:cNvSpPr/>
          <p:nvPr/>
        </p:nvSpPr>
        <p:spPr>
          <a:xfrm>
            <a:off x="4911495" y="2606040"/>
            <a:ext cx="3821025" cy="1143000"/>
          </a:xfrm>
          <a:prstGeom prst="roundRect">
            <a:avLst>
              <a:gd name="adj" fmla="val 4800"/>
            </a:avLst>
          </a:prstGeom>
          <a:solidFill>
            <a:srgbClr val="E3EDF2"/>
          </a:solidFill>
          <a:ln/>
        </p:spPr>
      </p:sp>
      <p:sp>
        <p:nvSpPr>
          <p:cNvPr id="27" name="notelbl-269"/>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8" name="note-269"/>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mirada: esquina — recibe y tira, o ataca el fondo contra el cierre.</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0.xml><?xml version="1.0" encoding="utf-8"?>
<p:sld xmlns:a="http://schemas.openxmlformats.org/drawingml/2006/main" xmlns:r="http://schemas.openxmlformats.org/officeDocument/2006/relationships" xmlns:p="http://schemas.openxmlformats.org/presentationml/2006/main">
  <p:cSld name="Slide 270">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70"/>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0-0"/>
          <p:cNvSpPr/>
          <p:nvPr/>
        </p:nvSpPr>
        <p:spPr>
          <a:xfrm flipH="1">
            <a:off x="2065182" y="1040665"/>
            <a:ext cx="785509" cy="396889"/>
          </a:xfrm>
          <a:prstGeom prst="line">
            <a:avLst/>
          </a:prstGeom>
          <a:noFill/>
          <a:ln w="19050">
            <a:solidFill>
              <a:srgbClr val="14283A"/>
            </a:solidFill>
            <a:prstDash val="solid"/>
          </a:ln>
        </p:spPr>
      </p:sp>
      <p:sp>
        <p:nvSpPr>
          <p:cNvPr id="14" name="tr-270-0"/>
          <p:cNvSpPr/>
          <p:nvPr/>
        </p:nvSpPr>
        <p:spPr>
          <a:xfrm flipH="1">
            <a:off x="1362359" y="1437554"/>
            <a:ext cx="702823" cy="231518"/>
          </a:xfrm>
          <a:prstGeom prst="line">
            <a:avLst/>
          </a:prstGeom>
          <a:noFill/>
          <a:ln w="19050">
            <a:solidFill>
              <a:srgbClr val="14283A"/>
            </a:solidFill>
            <a:prstDash val="solid"/>
            <a:tailEnd type="triangle"/>
          </a:ln>
        </p:spPr>
      </p:sp>
      <p:sp>
        <p:nvSpPr>
          <p:cNvPr id="15" name="tr-270-1"/>
          <p:cNvSpPr/>
          <p:nvPr/>
        </p:nvSpPr>
        <p:spPr>
          <a:xfrm>
            <a:off x="2743200" y="1702146"/>
            <a:ext cx="148833" cy="107491"/>
          </a:xfrm>
          <a:prstGeom prst="line">
            <a:avLst/>
          </a:prstGeom>
          <a:noFill/>
          <a:ln w="44450">
            <a:solidFill>
              <a:srgbClr val="2E7391">
                <a:alpha val="65000"/>
              </a:srgbClr>
            </a:solidFill>
            <a:prstDash val="solid"/>
            <a:tailEnd type="oval"/>
          </a:ln>
        </p:spPr>
      </p:sp>
      <p:sp>
        <p:nvSpPr>
          <p:cNvPr id="16" name="!!o1"/>
          <p:cNvSpPr/>
          <p:nvPr/>
        </p:nvSpPr>
        <p:spPr>
          <a:xfrm>
            <a:off x="1254868" y="1561581"/>
            <a:ext cx="214981" cy="214981"/>
          </a:xfrm>
          <a:prstGeom prst="ellipse">
            <a:avLst/>
          </a:prstGeom>
          <a:solidFill>
            <a:srgbClr val="FFFFFF"/>
          </a:solidFill>
          <a:ln w="19050">
            <a:solidFill>
              <a:srgbClr val="14283A"/>
            </a:solidFill>
            <a:prstDash val="solid"/>
          </a:ln>
        </p:spPr>
      </p:sp>
      <p:sp>
        <p:nvSpPr>
          <p:cNvPr id="17" name="!!no1"/>
          <p:cNvSpPr/>
          <p:nvPr/>
        </p:nvSpPr>
        <p:spPr>
          <a:xfrm>
            <a:off x="1254868"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8"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9"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0"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21"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2"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3"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4" name="!!o5"/>
          <p:cNvSpPr/>
          <p:nvPr/>
        </p:nvSpPr>
        <p:spPr>
          <a:xfrm>
            <a:off x="2784543" y="1702146"/>
            <a:ext cx="214981" cy="214981"/>
          </a:xfrm>
          <a:prstGeom prst="ellipse">
            <a:avLst/>
          </a:prstGeom>
          <a:solidFill>
            <a:srgbClr val="FFFFFF"/>
          </a:solidFill>
          <a:ln w="19050">
            <a:solidFill>
              <a:srgbClr val="14283A"/>
            </a:solidFill>
            <a:prstDash val="solid"/>
          </a:ln>
        </p:spPr>
      </p:sp>
      <p:sp>
        <p:nvSpPr>
          <p:cNvPr id="25" name="!!no5"/>
          <p:cNvSpPr/>
          <p:nvPr/>
        </p:nvSpPr>
        <p:spPr>
          <a:xfrm>
            <a:off x="278454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6" name="!!ball"/>
          <p:cNvSpPr/>
          <p:nvPr/>
        </p:nvSpPr>
        <p:spPr>
          <a:xfrm>
            <a:off x="4206726" y="1379674"/>
            <a:ext cx="99222" cy="99222"/>
          </a:xfrm>
          <a:prstGeom prst="ellipse">
            <a:avLst/>
          </a:prstGeom>
          <a:solidFill>
            <a:srgbClr val="D9641E"/>
          </a:solidFill>
          <a:ln w="9525">
            <a:solidFill>
              <a:srgbClr val="B04E12"/>
            </a:solidFill>
            <a:prstDash val="solid"/>
          </a:ln>
        </p:spPr>
      </p:sp>
      <p:sp>
        <p:nvSpPr>
          <p:cNvPr id="27"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8" name="notebox-270"/>
          <p:cNvSpPr/>
          <p:nvPr/>
        </p:nvSpPr>
        <p:spPr>
          <a:xfrm>
            <a:off x="4911495" y="2606040"/>
            <a:ext cx="3821025" cy="1143000"/>
          </a:xfrm>
          <a:prstGeom prst="roundRect">
            <a:avLst>
              <a:gd name="adj" fmla="val 4800"/>
            </a:avLst>
          </a:prstGeom>
          <a:solidFill>
            <a:srgbClr val="E3EDF2"/>
          </a:solidFill>
          <a:ln/>
        </p:spPr>
      </p:sp>
      <p:sp>
        <p:nvSpPr>
          <p:cNvPr id="29" name="notelbl-270"/>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30" name="note-270"/>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sacador entra al rincón débil; 5 sella a su hombre del lado del balón — la entrada al poste está viva si X5 ayudó en algo.</a:t>
            </a:r>
            <a:endParaRPr lang="en-US" sz="10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name="Slide 271">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FONDO  ·  VS INDIVIDUAL O ZONA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Stack Pop — Saque de Fondo</a:t>
            </a:r>
            <a:endParaRPr lang="en-US" sz="2200" dirty="0"/>
          </a:p>
        </p:txBody>
      </p:sp>
      <p:sp>
        <p:nvSpPr>
          <p:cNvPr id="4" name="ph-271"/>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71"/>
          <p:cNvSpPr/>
          <p:nvPr/>
        </p:nvSpPr>
        <p:spPr>
          <a:xfrm flipH="1">
            <a:off x="2850691" y="1429285"/>
            <a:ext cx="1405647" cy="2232498"/>
          </a:xfrm>
          <a:prstGeom prst="line">
            <a:avLst/>
          </a:prstGeom>
          <a:noFill/>
          <a:ln w="19050">
            <a:solidFill>
              <a:srgbClr val="2E7391"/>
            </a:solidFill>
            <a:prstDash val="dash"/>
            <a:tailEnd type="triangle"/>
          </a:ln>
        </p:spPr>
      </p:sp>
      <p:sp>
        <p:nvSpPr>
          <p:cNvPr id="14" name="!!o1"/>
          <p:cNvSpPr/>
          <p:nvPr/>
        </p:nvSpPr>
        <p:spPr>
          <a:xfrm>
            <a:off x="1254868" y="1561581"/>
            <a:ext cx="214981" cy="214981"/>
          </a:xfrm>
          <a:prstGeom prst="ellipse">
            <a:avLst/>
          </a:prstGeom>
          <a:solidFill>
            <a:srgbClr val="FFFFFF"/>
          </a:solidFill>
          <a:ln w="19050">
            <a:solidFill>
              <a:srgbClr val="14283A"/>
            </a:solidFill>
            <a:prstDash val="solid"/>
          </a:ln>
        </p:spPr>
      </p:sp>
      <p:sp>
        <p:nvSpPr>
          <p:cNvPr id="15" name="!!no1"/>
          <p:cNvSpPr/>
          <p:nvPr/>
        </p:nvSpPr>
        <p:spPr>
          <a:xfrm>
            <a:off x="1254868"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041356" y="1396211"/>
            <a:ext cx="214981" cy="214981"/>
          </a:xfrm>
          <a:prstGeom prst="ellipse">
            <a:avLst/>
          </a:prstGeom>
          <a:solidFill>
            <a:srgbClr val="FFFFFF"/>
          </a:solidFill>
          <a:ln w="19050">
            <a:solidFill>
              <a:srgbClr val="14283A"/>
            </a:solidFill>
            <a:prstDash val="solid"/>
          </a:ln>
        </p:spPr>
      </p:sp>
      <p:sp>
        <p:nvSpPr>
          <p:cNvPr id="17" name="!!no2"/>
          <p:cNvSpPr/>
          <p:nvPr/>
        </p:nvSpPr>
        <p:spPr>
          <a:xfrm>
            <a:off x="4041356" y="139621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2635709" y="3628709"/>
            <a:ext cx="214981" cy="214981"/>
          </a:xfrm>
          <a:prstGeom prst="ellipse">
            <a:avLst/>
          </a:prstGeom>
          <a:solidFill>
            <a:srgbClr val="FFFFFF"/>
          </a:solidFill>
          <a:ln w="19050">
            <a:solidFill>
              <a:srgbClr val="14283A"/>
            </a:solidFill>
            <a:prstDash val="solid"/>
          </a:ln>
        </p:spPr>
      </p:sp>
      <p:sp>
        <p:nvSpPr>
          <p:cNvPr id="19" name="!!no3"/>
          <p:cNvSpPr/>
          <p:nvPr/>
        </p:nvSpPr>
        <p:spPr>
          <a:xfrm>
            <a:off x="2635709" y="3628709"/>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329774" y="2256136"/>
            <a:ext cx="214981" cy="214981"/>
          </a:xfrm>
          <a:prstGeom prst="ellipse">
            <a:avLst/>
          </a:prstGeom>
          <a:solidFill>
            <a:srgbClr val="FFFFFF"/>
          </a:solidFill>
          <a:ln w="19050">
            <a:solidFill>
              <a:srgbClr val="14283A"/>
            </a:solidFill>
            <a:prstDash val="solid"/>
          </a:ln>
        </p:spPr>
      </p:sp>
      <p:sp>
        <p:nvSpPr>
          <p:cNvPr id="21" name="!!no4"/>
          <p:cNvSpPr/>
          <p:nvPr/>
        </p:nvSpPr>
        <p:spPr>
          <a:xfrm>
            <a:off x="2329774" y="225613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2784543" y="1702146"/>
            <a:ext cx="214981" cy="214981"/>
          </a:xfrm>
          <a:prstGeom prst="ellipse">
            <a:avLst/>
          </a:prstGeom>
          <a:solidFill>
            <a:srgbClr val="FFFFFF"/>
          </a:solidFill>
          <a:ln w="19050">
            <a:solidFill>
              <a:srgbClr val="14283A"/>
            </a:solidFill>
            <a:prstDash val="solid"/>
          </a:ln>
        </p:spPr>
      </p:sp>
      <p:sp>
        <p:nvSpPr>
          <p:cNvPr id="23" name="!!no5"/>
          <p:cNvSpPr/>
          <p:nvPr/>
        </p:nvSpPr>
        <p:spPr>
          <a:xfrm>
            <a:off x="2784543" y="1702146"/>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2801080" y="3612172"/>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Cuatro jugadores apilados sobre la línea de la pintura del lado del balón. Una palmada, cuatro cortes simultáneos — esquina, punta, destello al medio, sello al aro — y la defensa tiene un segundo para resolver quién va a dónde. Funciona idéntico contra individual y zona.</a:t>
            </a:r>
            <a:endParaRPr lang="en-US" sz="950" dirty="0"/>
          </a:p>
        </p:txBody>
      </p:sp>
      <p:sp>
        <p:nvSpPr>
          <p:cNvPr id="26" name="notebox-271"/>
          <p:cNvSpPr/>
          <p:nvPr/>
        </p:nvSpPr>
        <p:spPr>
          <a:xfrm>
            <a:off x="4911495" y="2606040"/>
            <a:ext cx="3821025" cy="1143000"/>
          </a:xfrm>
          <a:prstGeom prst="roundRect">
            <a:avLst>
              <a:gd name="adj" fmla="val 4800"/>
            </a:avLst>
          </a:prstGeom>
          <a:solidFill>
            <a:srgbClr val="E3EDF2"/>
          </a:solidFill>
          <a:ln/>
        </p:spPr>
      </p:sp>
      <p:sp>
        <p:nvSpPr>
          <p:cNvPr id="27" name="notelbl-271"/>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28" name="note-271"/>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¿Nada? Balón a la punta para el reinicio — ya estamos espaciados, ya estamos en ofensiva.</a:t>
            </a:r>
            <a:endParaRPr lang="en-US" sz="1050" dirty="0"/>
          </a:p>
        </p:txBody>
      </p:sp>
      <p:sp>
        <p:nvSpPr>
          <p:cNvPr id="29" name="kp-271"/>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0" name="kpl-271"/>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Los cuatro cortes ocurren A LA VEZ — la duda deja que la defensa ordene el caos.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Escautea tu orden: pon a tu tirador en la esquina, a tu finalizador en el aro.</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La entrada del sacador al rincón débil es la cuarta opción escondida — las defensas lo olvidan.</a:t>
            </a:r>
            <a:endParaRPr lang="en-US" sz="850" dirty="0"/>
          </a:p>
        </p:txBody>
      </p:sp>
      <p:sp>
        <p:nvSpPr>
          <p:cNvPr id="31"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name="Slide 272">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72"/>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ALINEACIÓN</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o1"/>
          <p:cNvSpPr/>
          <p:nvPr/>
        </p:nvSpPr>
        <p:spPr>
          <a:xfrm>
            <a:off x="3032598" y="3562561"/>
            <a:ext cx="214981" cy="214981"/>
          </a:xfrm>
          <a:prstGeom prst="ellipse">
            <a:avLst/>
          </a:prstGeom>
          <a:solidFill>
            <a:srgbClr val="FFFFFF"/>
          </a:solidFill>
          <a:ln w="19050">
            <a:solidFill>
              <a:srgbClr val="14283A"/>
            </a:solidFill>
            <a:prstDash val="solid"/>
          </a:ln>
        </p:spPr>
      </p:sp>
      <p:sp>
        <p:nvSpPr>
          <p:cNvPr id="14" name="!!no1"/>
          <p:cNvSpPr/>
          <p:nvPr/>
        </p:nvSpPr>
        <p:spPr>
          <a:xfrm>
            <a:off x="3032598"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5"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6"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7"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8"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19" name="!!o4"/>
          <p:cNvSpPr/>
          <p:nvPr/>
        </p:nvSpPr>
        <p:spPr>
          <a:xfrm>
            <a:off x="1709636" y="3562561"/>
            <a:ext cx="214981" cy="214981"/>
          </a:xfrm>
          <a:prstGeom prst="ellipse">
            <a:avLst/>
          </a:prstGeom>
          <a:solidFill>
            <a:srgbClr val="FFFFFF"/>
          </a:solidFill>
          <a:ln w="19050">
            <a:solidFill>
              <a:srgbClr val="14283A"/>
            </a:solidFill>
            <a:prstDash val="solid"/>
          </a:ln>
        </p:spPr>
      </p:sp>
      <p:sp>
        <p:nvSpPr>
          <p:cNvPr id="20" name="!!no4"/>
          <p:cNvSpPr/>
          <p:nvPr/>
        </p:nvSpPr>
        <p:spPr>
          <a:xfrm>
            <a:off x="1709636"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1" name="!!o5"/>
          <p:cNvSpPr/>
          <p:nvPr/>
        </p:nvSpPr>
        <p:spPr>
          <a:xfrm>
            <a:off x="2825885" y="1784831"/>
            <a:ext cx="214981" cy="214981"/>
          </a:xfrm>
          <a:prstGeom prst="ellipse">
            <a:avLst/>
          </a:prstGeom>
          <a:solidFill>
            <a:srgbClr val="FFFFFF"/>
          </a:solidFill>
          <a:ln w="19050">
            <a:solidFill>
              <a:srgbClr val="14283A"/>
            </a:solidFill>
            <a:prstDash val="solid"/>
          </a:ln>
        </p:spPr>
      </p:sp>
      <p:sp>
        <p:nvSpPr>
          <p:cNvPr id="22" name="!!no5"/>
          <p:cNvSpPr/>
          <p:nvPr/>
        </p:nvSpPr>
        <p:spPr>
          <a:xfrm>
            <a:off x="2825885" y="178483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3"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4"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5" name="notebox-272"/>
          <p:cNvSpPr/>
          <p:nvPr/>
        </p:nvSpPr>
        <p:spPr>
          <a:xfrm>
            <a:off x="4911495" y="2606040"/>
            <a:ext cx="3821025" cy="1143000"/>
          </a:xfrm>
          <a:prstGeom prst="roundRect">
            <a:avLst>
              <a:gd name="adj" fmla="val 4800"/>
            </a:avLst>
          </a:prstGeom>
          <a:solidFill>
            <a:srgbClr val="E3EDF2"/>
          </a:solidFill>
          <a:ln/>
        </p:spPr>
      </p:sp>
      <p:sp>
        <p:nvSpPr>
          <p:cNvPr id="26" name="notelbl-272"/>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ALINEACIÓN INICIAL</a:t>
            </a:r>
            <a:endParaRPr lang="en-US" sz="900" dirty="0"/>
          </a:p>
        </p:txBody>
      </p:sp>
      <p:sp>
        <p:nvSpPr>
          <p:cNvPr id="27" name="note-272"/>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Cuándo usarla: Cada saque de banda en cancha ofensiva. La señal 'Winner-3' aplana la clavada en un flare para el tirador cuando se necesita un triple.</a:t>
            </a:r>
            <a:endParaRPr lang="en-US" sz="1050" dirty="0"/>
          </a:p>
        </p:txBody>
      </p:sp>
      <p:sp>
        <p:nvSpPr>
          <p:cNvPr id="28"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name="Slide 273">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73"/>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1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3-0"/>
          <p:cNvSpPr/>
          <p:nvPr/>
        </p:nvSpPr>
        <p:spPr>
          <a:xfrm>
            <a:off x="2933376" y="1892322"/>
            <a:ext cx="330740" cy="1347767"/>
          </a:xfrm>
          <a:prstGeom prst="line">
            <a:avLst/>
          </a:prstGeom>
          <a:noFill/>
          <a:ln w="44450">
            <a:solidFill>
              <a:srgbClr val="2E7391">
                <a:alpha val="65000"/>
              </a:srgbClr>
            </a:solidFill>
            <a:prstDash val="solid"/>
            <a:tailEnd type="oval"/>
          </a:ln>
        </p:spPr>
      </p:sp>
      <p:sp>
        <p:nvSpPr>
          <p:cNvPr id="14" name="tr-273-1"/>
          <p:cNvSpPr/>
          <p:nvPr/>
        </p:nvSpPr>
        <p:spPr>
          <a:xfrm flipV="1">
            <a:off x="3140089" y="3405459"/>
            <a:ext cx="264592" cy="264592"/>
          </a:xfrm>
          <a:prstGeom prst="line">
            <a:avLst/>
          </a:prstGeom>
          <a:noFill/>
          <a:ln w="19050">
            <a:solidFill>
              <a:srgbClr val="14283A"/>
            </a:solidFill>
            <a:prstDash val="solid"/>
          </a:ln>
        </p:spPr>
      </p:sp>
      <p:sp>
        <p:nvSpPr>
          <p:cNvPr id="15" name="tr-273-1"/>
          <p:cNvSpPr/>
          <p:nvPr/>
        </p:nvSpPr>
        <p:spPr>
          <a:xfrm flipH="1" flipV="1">
            <a:off x="2825885" y="1950201"/>
            <a:ext cx="578796" cy="1455258"/>
          </a:xfrm>
          <a:prstGeom prst="line">
            <a:avLst/>
          </a:prstGeom>
          <a:noFill/>
          <a:ln w="19050">
            <a:solidFill>
              <a:srgbClr val="14283A"/>
            </a:solidFill>
            <a:prstDash val="solid"/>
          </a:ln>
        </p:spPr>
      </p:sp>
      <p:sp>
        <p:nvSpPr>
          <p:cNvPr id="16" name="tr-273-1"/>
          <p:cNvSpPr/>
          <p:nvPr/>
        </p:nvSpPr>
        <p:spPr>
          <a:xfrm flipH="1" flipV="1">
            <a:off x="2660515" y="1726951"/>
            <a:ext cx="165370" cy="223250"/>
          </a:xfrm>
          <a:prstGeom prst="line">
            <a:avLst/>
          </a:prstGeom>
          <a:noFill/>
          <a:ln w="19050">
            <a:solidFill>
              <a:srgbClr val="14283A"/>
            </a:solidFill>
            <a:prstDash val="solid"/>
            <a:tailEnd type="triangle"/>
          </a:ln>
        </p:spPr>
      </p:sp>
      <p:sp>
        <p:nvSpPr>
          <p:cNvPr id="17"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8"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20"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1709636" y="3562561"/>
            <a:ext cx="214981" cy="214981"/>
          </a:xfrm>
          <a:prstGeom prst="ellipse">
            <a:avLst/>
          </a:prstGeom>
          <a:solidFill>
            <a:srgbClr val="FFFFFF"/>
          </a:solidFill>
          <a:ln w="19050">
            <a:solidFill>
              <a:srgbClr val="14283A"/>
            </a:solidFill>
            <a:prstDash val="solid"/>
          </a:ln>
        </p:spPr>
      </p:sp>
      <p:sp>
        <p:nvSpPr>
          <p:cNvPr id="24" name="!!no4"/>
          <p:cNvSpPr/>
          <p:nvPr/>
        </p:nvSpPr>
        <p:spPr>
          <a:xfrm>
            <a:off x="1709636" y="35625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156626" y="3132598"/>
            <a:ext cx="214981" cy="214981"/>
          </a:xfrm>
          <a:prstGeom prst="ellipse">
            <a:avLst/>
          </a:prstGeom>
          <a:solidFill>
            <a:srgbClr val="FFFFFF"/>
          </a:solidFill>
          <a:ln w="19050">
            <a:solidFill>
              <a:srgbClr val="14283A"/>
            </a:solidFill>
            <a:prstDash val="solid"/>
          </a:ln>
        </p:spPr>
      </p:sp>
      <p:sp>
        <p:nvSpPr>
          <p:cNvPr id="26" name="!!no5"/>
          <p:cNvSpPr/>
          <p:nvPr/>
        </p:nvSpPr>
        <p:spPr>
          <a:xfrm>
            <a:off x="3156626" y="313259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9" name="notebox-273"/>
          <p:cNvSpPr/>
          <p:nvPr/>
        </p:nvSpPr>
        <p:spPr>
          <a:xfrm>
            <a:off x="4911495" y="2606040"/>
            <a:ext cx="3821025" cy="1143000"/>
          </a:xfrm>
          <a:prstGeom prst="roundRect">
            <a:avLst>
              <a:gd name="adj" fmla="val 4800"/>
            </a:avLst>
          </a:prstGeom>
          <a:solidFill>
            <a:srgbClr val="E3EDF2"/>
          </a:solidFill>
          <a:ln/>
        </p:spPr>
      </p:sp>
      <p:sp>
        <p:nvSpPr>
          <p:cNvPr id="30" name="notelbl-273"/>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1</a:t>
            </a:r>
            <a:endParaRPr lang="en-US" sz="900" dirty="0"/>
          </a:p>
        </p:txBody>
      </p:sp>
      <p:sp>
        <p:nvSpPr>
          <p:cNvPr id="31" name="note-273"/>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Primera mirada: 5 corre a la pantalla ciega, 1 se clava al aro — bandeja o globo.</a:t>
            </a:r>
            <a:endParaRPr lang="en-US" sz="1050" dirty="0"/>
          </a:p>
        </p:txBody>
      </p:sp>
      <p:sp>
        <p:nvSpPr>
          <p:cNvPr id="32"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4.xml><?xml version="1.0" encoding="utf-8"?>
<p:sld xmlns:a="http://schemas.openxmlformats.org/drawingml/2006/main" xmlns:r="http://schemas.openxmlformats.org/officeDocument/2006/relationships" xmlns:p="http://schemas.openxmlformats.org/presentationml/2006/main">
  <p:cSld name="Slide 274">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74"/>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2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4-0"/>
          <p:cNvSpPr/>
          <p:nvPr/>
        </p:nvSpPr>
        <p:spPr>
          <a:xfrm>
            <a:off x="3264116" y="3240089"/>
            <a:ext cx="140565" cy="388620"/>
          </a:xfrm>
          <a:prstGeom prst="line">
            <a:avLst/>
          </a:prstGeom>
          <a:noFill/>
          <a:ln w="19050">
            <a:solidFill>
              <a:srgbClr val="14283A"/>
            </a:solidFill>
            <a:prstDash val="solid"/>
            <a:tailEnd type="triangle"/>
          </a:ln>
        </p:spPr>
      </p:sp>
      <p:sp>
        <p:nvSpPr>
          <p:cNvPr id="14" name="tr-274-1"/>
          <p:cNvSpPr/>
          <p:nvPr/>
        </p:nvSpPr>
        <p:spPr>
          <a:xfrm>
            <a:off x="1817127" y="3670051"/>
            <a:ext cx="512648" cy="124028"/>
          </a:xfrm>
          <a:prstGeom prst="line">
            <a:avLst/>
          </a:prstGeom>
          <a:noFill/>
          <a:ln w="19050">
            <a:solidFill>
              <a:srgbClr val="14283A"/>
            </a:solidFill>
            <a:prstDash val="solid"/>
            <a:tailEnd type="triangle"/>
          </a:ln>
        </p:spPr>
      </p:sp>
      <p:sp>
        <p:nvSpPr>
          <p:cNvPr id="15"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6"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7"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8"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9"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0"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1"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2"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3"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4"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5" name="!!ball"/>
          <p:cNvSpPr/>
          <p:nvPr/>
        </p:nvSpPr>
        <p:spPr>
          <a:xfrm>
            <a:off x="4537467" y="2884543"/>
            <a:ext cx="99222" cy="99222"/>
          </a:xfrm>
          <a:prstGeom prst="ellipse">
            <a:avLst/>
          </a:prstGeom>
          <a:solidFill>
            <a:srgbClr val="D9641E"/>
          </a:solidFill>
          <a:ln w="9525">
            <a:solidFill>
              <a:srgbClr val="B04E12"/>
            </a:solidFill>
            <a:prstDash val="solid"/>
          </a:ln>
        </p:spPr>
      </p:sp>
      <p:sp>
        <p:nvSpPr>
          <p:cNvPr id="26"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7" name="notebox-274"/>
          <p:cNvSpPr/>
          <p:nvPr/>
        </p:nvSpPr>
        <p:spPr>
          <a:xfrm>
            <a:off x="4911495" y="2606040"/>
            <a:ext cx="3821025" cy="1143000"/>
          </a:xfrm>
          <a:prstGeom prst="roundRect">
            <a:avLst>
              <a:gd name="adj" fmla="val 4800"/>
            </a:avLst>
          </a:prstGeom>
          <a:solidFill>
            <a:srgbClr val="E3EDF2"/>
          </a:solidFill>
          <a:ln/>
        </p:spPr>
      </p:sp>
      <p:sp>
        <p:nvSpPr>
          <p:cNvPr id="28" name="notelbl-274"/>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2</a:t>
            </a:r>
            <a:endParaRPr lang="en-US" sz="900" dirty="0"/>
          </a:p>
        </p:txBody>
      </p:sp>
      <p:sp>
        <p:nvSpPr>
          <p:cNvPr id="29" name="note-274"/>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pantallador se abre detrás del arco por seguridad; 4 balancea hacia la punta.</a:t>
            </a:r>
            <a:endParaRPr lang="en-US" sz="1050" dirty="0"/>
          </a:p>
        </p:txBody>
      </p:sp>
      <p:sp>
        <p:nvSpPr>
          <p:cNvPr id="30"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name="Slide 275">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75"/>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3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p-275"/>
          <p:cNvSpPr/>
          <p:nvPr/>
        </p:nvSpPr>
        <p:spPr>
          <a:xfrm flipH="1">
            <a:off x="3512171" y="2934154"/>
            <a:ext cx="1074906" cy="620138"/>
          </a:xfrm>
          <a:prstGeom prst="line">
            <a:avLst/>
          </a:prstGeom>
          <a:noFill/>
          <a:ln w="19050">
            <a:solidFill>
              <a:srgbClr val="2E7391"/>
            </a:solidFill>
            <a:prstDash val="dash"/>
            <a:tailEnd type="triangle"/>
          </a:ln>
        </p:spPr>
      </p:sp>
      <p:sp>
        <p:nvSpPr>
          <p:cNvPr id="14" name="!!o1"/>
          <p:cNvSpPr/>
          <p:nvPr/>
        </p:nvSpPr>
        <p:spPr>
          <a:xfrm>
            <a:off x="2553024" y="1619461"/>
            <a:ext cx="214981" cy="214981"/>
          </a:xfrm>
          <a:prstGeom prst="ellipse">
            <a:avLst/>
          </a:prstGeom>
          <a:solidFill>
            <a:srgbClr val="FFFFFF"/>
          </a:solidFill>
          <a:ln w="19050">
            <a:solidFill>
              <a:srgbClr val="14283A"/>
            </a:solidFill>
            <a:prstDash val="solid"/>
          </a:ln>
        </p:spPr>
      </p:sp>
      <p:sp>
        <p:nvSpPr>
          <p:cNvPr id="15" name="!!no1"/>
          <p:cNvSpPr/>
          <p:nvPr/>
        </p:nvSpPr>
        <p:spPr>
          <a:xfrm>
            <a:off x="2553024" y="161946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6" name="!!o2"/>
          <p:cNvSpPr/>
          <p:nvPr/>
        </p:nvSpPr>
        <p:spPr>
          <a:xfrm>
            <a:off x="4372097" y="2901080"/>
            <a:ext cx="214981" cy="214981"/>
          </a:xfrm>
          <a:prstGeom prst="ellipse">
            <a:avLst/>
          </a:prstGeom>
          <a:solidFill>
            <a:srgbClr val="FFFFFF"/>
          </a:solidFill>
          <a:ln w="19050">
            <a:solidFill>
              <a:srgbClr val="14283A"/>
            </a:solidFill>
            <a:prstDash val="solid"/>
          </a:ln>
        </p:spPr>
      </p:sp>
      <p:sp>
        <p:nvSpPr>
          <p:cNvPr id="17" name="!!no2"/>
          <p:cNvSpPr/>
          <p:nvPr/>
        </p:nvSpPr>
        <p:spPr>
          <a:xfrm>
            <a:off x="4372097" y="2901080"/>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18"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19"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0"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1"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2"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3"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4" name="!!ball"/>
          <p:cNvSpPr/>
          <p:nvPr/>
        </p:nvSpPr>
        <p:spPr>
          <a:xfrm>
            <a:off x="3462560" y="3504681"/>
            <a:ext cx="99222" cy="99222"/>
          </a:xfrm>
          <a:prstGeom prst="ellipse">
            <a:avLst/>
          </a:prstGeom>
          <a:solidFill>
            <a:srgbClr val="D9641E"/>
          </a:solidFill>
          <a:ln w="9525">
            <a:solidFill>
              <a:srgbClr val="B04E12"/>
            </a:solidFill>
            <a:prstDash val="solid"/>
          </a:ln>
        </p:spPr>
      </p:sp>
      <p:sp>
        <p:nvSpPr>
          <p:cNvPr id="25"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6" name="notebox-275"/>
          <p:cNvSpPr/>
          <p:nvPr/>
        </p:nvSpPr>
        <p:spPr>
          <a:xfrm>
            <a:off x="4911495" y="2606040"/>
            <a:ext cx="3821025" cy="1143000"/>
          </a:xfrm>
          <a:prstGeom prst="roundRect">
            <a:avLst>
              <a:gd name="adj" fmla="val 4800"/>
            </a:avLst>
          </a:prstGeom>
          <a:solidFill>
            <a:srgbClr val="E3EDF2"/>
          </a:solidFill>
          <a:ln/>
        </p:spPr>
      </p:sp>
      <p:sp>
        <p:nvSpPr>
          <p:cNvPr id="27" name="notelbl-275"/>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3</a:t>
            </a:r>
            <a:endParaRPr lang="en-US" sz="900" dirty="0"/>
          </a:p>
        </p:txBody>
      </p:sp>
      <p:sp>
        <p:nvSpPr>
          <p:cNvPr id="28" name="note-275"/>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Toma lo que hay: aro primero, luego el que se abrió. Nunca fuerces un pase de banda.</a:t>
            </a:r>
            <a:endParaRPr lang="en-US" sz="1050" dirty="0"/>
          </a:p>
        </p:txBody>
      </p:sp>
      <p:sp>
        <p:nvSpPr>
          <p:cNvPr id="29"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slides/slide276.xml><?xml version="1.0" encoding="utf-8"?>
<p:sld xmlns:a="http://schemas.openxmlformats.org/drawingml/2006/main" xmlns:r="http://schemas.openxmlformats.org/officeDocument/2006/relationships" xmlns:p="http://schemas.openxmlformats.org/presentationml/2006/main">
  <p:cSld name="Slide 276">
    <p:bg>
      <p:bgPr>
        <a:solidFill>
          <a:srgbClr val="FFFFFF"/>
        </a:solidFill>
      </p:bgPr>
    </p:bg>
    <p:spTree>
      <p:nvGrpSpPr>
        <p:cNvPr id="1" name=""/>
        <p:cNvGrpSpPr/>
        <p:nvPr/>
      </p:nvGrpSpPr>
      <p:grpSpPr>
        <a:xfrm>
          <a:off x="0" y="0"/>
          <a:ext cx="0" cy="0"/>
          <a:chOff x="0" y="0"/>
          <a:chExt cx="0" cy="0"/>
        </a:xfrm>
      </p:grpSpPr>
      <p:sp>
        <p:nvSpPr>
          <p:cNvPr id="2" name="hdr-tags"/>
          <p:cNvSpPr/>
          <p:nvPr/>
        </p:nvSpPr>
        <p:spPr>
          <a:xfrm>
            <a:off x="411480" y="201168"/>
            <a:ext cx="5943600" cy="274320"/>
          </a:xfrm>
          <a:prstGeom prst="rect">
            <a:avLst/>
          </a:prstGeom>
          <a:noFill/>
          <a:ln/>
        </p:spPr>
        <p:txBody>
          <a:bodyPr wrap="square" lIns="0" tIns="0" rIns="0" bIns="0" rtlCol="0" anchor="ctr"/>
          <a:lstStyle/>
          <a:p>
            <a:pPr indent="0" marL="0">
              <a:buNone/>
            </a:pPr>
            <a:r>
              <a:rPr lang="en-US" sz="1000" b="1" spc="200" kern="0" dirty="0">
                <a:solidFill>
                  <a:srgbClr val="2E7391"/>
                </a:solidFill>
                <a:latin typeface="Arial" pitchFamily="34" charset="0"/>
                <a:ea typeface="Arial" pitchFamily="34" charset="-122"/>
                <a:cs typeface="Arial" pitchFamily="34" charset="-120"/>
              </a:rPr>
              <a:t>SAQUE DE BANDA  ·  PANTALLA CIEGA</a:t>
            </a:r>
            <a:endParaRPr lang="en-US" sz="1000" dirty="0"/>
          </a:p>
        </p:txBody>
      </p:sp>
      <p:sp>
        <p:nvSpPr>
          <p:cNvPr id="3" name="hdr-title"/>
          <p:cNvSpPr/>
          <p:nvPr/>
        </p:nvSpPr>
        <p:spPr>
          <a:xfrm>
            <a:off x="411480" y="457200"/>
            <a:ext cx="6949440" cy="457200"/>
          </a:xfrm>
          <a:prstGeom prst="rect">
            <a:avLst/>
          </a:prstGeom>
          <a:noFill/>
          <a:ln/>
        </p:spPr>
        <p:txBody>
          <a:bodyPr wrap="square" lIns="0" tIns="0" rIns="0" bIns="0" rtlCol="0" anchor="ctr"/>
          <a:lstStyle/>
          <a:p>
            <a:pPr indent="0" marL="0">
              <a:buNone/>
            </a:pPr>
            <a:r>
              <a:rPr lang="en-US" sz="2200" b="1" dirty="0">
                <a:solidFill>
                  <a:srgbClr val="14283A"/>
                </a:solidFill>
                <a:latin typeface="Arial" pitchFamily="34" charset="0"/>
                <a:ea typeface="Arial" pitchFamily="34" charset="-122"/>
                <a:cs typeface="Arial" pitchFamily="34" charset="-120"/>
              </a:rPr>
              <a:t>Winner — Saque de Banda</a:t>
            </a:r>
            <a:endParaRPr lang="en-US" sz="2200" dirty="0"/>
          </a:p>
        </p:txBody>
      </p:sp>
      <p:sp>
        <p:nvSpPr>
          <p:cNvPr id="4" name="ph-276"/>
          <p:cNvSpPr/>
          <p:nvPr/>
        </p:nvSpPr>
        <p:spPr>
          <a:xfrm>
            <a:off x="7360920" y="457200"/>
            <a:ext cx="1371600" cy="457200"/>
          </a:xfrm>
          <a:prstGeom prst="rect">
            <a:avLst/>
          </a:prstGeom>
          <a:noFill/>
          <a:ln/>
        </p:spPr>
        <p:txBody>
          <a:bodyPr wrap="square" lIns="0" tIns="0" rIns="0" bIns="0" rtlCol="0" anchor="ctr"/>
          <a:lstStyle/>
          <a:p>
            <a:pPr algn="r" indent="0" marL="0">
              <a:buNone/>
            </a:pPr>
            <a:r>
              <a:rPr lang="en-US" sz="1200" b="1" dirty="0">
                <a:solidFill>
                  <a:srgbClr val="2E7391"/>
                </a:solidFill>
                <a:latin typeface="Arial" pitchFamily="34" charset="0"/>
                <a:ea typeface="Arial" pitchFamily="34" charset="-122"/>
                <a:cs typeface="Arial" pitchFamily="34" charset="-120"/>
              </a:rPr>
              <a:t>FASE 4 DE 4</a:t>
            </a:r>
            <a:endParaRPr lang="en-US" sz="1200" dirty="0"/>
          </a:p>
        </p:txBody>
      </p:sp>
      <p:sp>
        <p:nvSpPr>
          <p:cNvPr id="5" name="Shape 3"/>
          <p:cNvSpPr/>
          <p:nvPr/>
        </p:nvSpPr>
        <p:spPr>
          <a:xfrm>
            <a:off x="356616" y="969264"/>
            <a:ext cx="4243983" cy="3995928"/>
          </a:xfrm>
          <a:prstGeom prst="rect">
            <a:avLst/>
          </a:prstGeom>
          <a:solidFill>
            <a:srgbClr val="EFE2CC"/>
          </a:solidFill>
          <a:ln w="15240">
            <a:solidFill>
              <a:srgbClr val="A98A5F"/>
            </a:solidFill>
            <a:prstDash val="solid"/>
          </a:ln>
        </p:spPr>
      </p:sp>
      <p:sp>
        <p:nvSpPr>
          <p:cNvPr id="6" name="Shape 4"/>
          <p:cNvSpPr/>
          <p:nvPr/>
        </p:nvSpPr>
        <p:spPr>
          <a:xfrm>
            <a:off x="494165" y="1106813"/>
            <a:ext cx="3968885" cy="3720830"/>
          </a:xfrm>
          <a:prstGeom prst="rect">
            <a:avLst/>
          </a:prstGeom>
          <a:ln w="9525">
            <a:solidFill>
              <a:srgbClr val="A98A5F"/>
            </a:solidFill>
            <a:prstDash val="solid"/>
          </a:ln>
        </p:spPr>
      </p:sp>
      <p:sp>
        <p:nvSpPr>
          <p:cNvPr id="7" name="Shape 5"/>
          <p:cNvSpPr/>
          <p:nvPr/>
        </p:nvSpPr>
        <p:spPr>
          <a:xfrm>
            <a:off x="1982497" y="1106813"/>
            <a:ext cx="992221" cy="1571017"/>
          </a:xfrm>
          <a:prstGeom prst="rect">
            <a:avLst/>
          </a:prstGeom>
          <a:solidFill>
            <a:srgbClr val="E3CFAE"/>
          </a:solidFill>
          <a:ln w="9525">
            <a:solidFill>
              <a:srgbClr val="A98A5F"/>
            </a:solidFill>
            <a:prstDash val="solid"/>
          </a:ln>
        </p:spPr>
      </p:sp>
      <p:sp>
        <p:nvSpPr>
          <p:cNvPr id="8" name="Shape 6"/>
          <p:cNvSpPr/>
          <p:nvPr/>
        </p:nvSpPr>
        <p:spPr>
          <a:xfrm>
            <a:off x="1982497" y="2181719"/>
            <a:ext cx="992221" cy="992221"/>
          </a:xfrm>
          <a:prstGeom prst="ellipse">
            <a:avLst/>
          </a:prstGeom>
          <a:ln w="9525">
            <a:solidFill>
              <a:srgbClr val="A98A5F"/>
            </a:solidFill>
            <a:prstDash val="solid"/>
          </a:ln>
        </p:spPr>
      </p:sp>
      <p:sp>
        <p:nvSpPr>
          <p:cNvPr id="9" name="Shape 7"/>
          <p:cNvSpPr/>
          <p:nvPr/>
        </p:nvSpPr>
        <p:spPr>
          <a:xfrm>
            <a:off x="2230552" y="1437554"/>
            <a:ext cx="496111" cy="0"/>
          </a:xfrm>
          <a:prstGeom prst="line">
            <a:avLst/>
          </a:prstGeom>
          <a:noFill/>
          <a:ln w="9525">
            <a:solidFill>
              <a:srgbClr val="A98A5F"/>
            </a:solidFill>
            <a:prstDash val="solid"/>
          </a:ln>
        </p:spPr>
      </p:sp>
      <p:sp>
        <p:nvSpPr>
          <p:cNvPr id="10" name="Shape 8"/>
          <p:cNvSpPr/>
          <p:nvPr/>
        </p:nvSpPr>
        <p:spPr>
          <a:xfrm>
            <a:off x="2404191" y="1466493"/>
            <a:ext cx="148833" cy="148833"/>
          </a:xfrm>
          <a:prstGeom prst="ellipse">
            <a:avLst/>
          </a:prstGeom>
          <a:ln w="9525">
            <a:solidFill>
              <a:srgbClr val="A98A5F"/>
            </a:solidFill>
            <a:prstDash val="solid"/>
          </a:ln>
        </p:spPr>
      </p:sp>
      <p:sp>
        <p:nvSpPr>
          <p:cNvPr id="11" name="Shape 9"/>
          <p:cNvSpPr/>
          <p:nvPr/>
        </p:nvSpPr>
        <p:spPr>
          <a:xfrm>
            <a:off x="845577" y="-92121"/>
            <a:ext cx="3266062" cy="3266062"/>
          </a:xfrm>
          <a:prstGeom prst="arc">
            <a:avLst>
              <a:gd name="adj1" fmla="val 20676000"/>
              <a:gd name="adj2" fmla="val 11724000"/>
            </a:avLst>
          </a:prstGeom>
          <a:ln w="9525">
            <a:solidFill>
              <a:srgbClr val="A98A5F"/>
            </a:solidFill>
            <a:prstDash val="solid"/>
          </a:ln>
        </p:spPr>
      </p:sp>
      <p:sp>
        <p:nvSpPr>
          <p:cNvPr id="12" name="Shape 10"/>
          <p:cNvSpPr/>
          <p:nvPr/>
        </p:nvSpPr>
        <p:spPr>
          <a:xfrm>
            <a:off x="1982497" y="4331532"/>
            <a:ext cx="992221" cy="992221"/>
          </a:xfrm>
          <a:prstGeom prst="arc">
            <a:avLst>
              <a:gd name="adj1" fmla="val 10800000"/>
              <a:gd name="adj2" fmla="val 21600000"/>
            </a:avLst>
          </a:prstGeom>
          <a:ln w="9525">
            <a:solidFill>
              <a:srgbClr val="A98A5F"/>
            </a:solidFill>
            <a:prstDash val="solid"/>
          </a:ln>
        </p:spPr>
      </p:sp>
      <p:sp>
        <p:nvSpPr>
          <p:cNvPr id="13" name="tr-276-0"/>
          <p:cNvSpPr/>
          <p:nvPr/>
        </p:nvSpPr>
        <p:spPr>
          <a:xfrm flipH="1" flipV="1">
            <a:off x="4049625" y="2099034"/>
            <a:ext cx="429963" cy="909536"/>
          </a:xfrm>
          <a:prstGeom prst="line">
            <a:avLst/>
          </a:prstGeom>
          <a:noFill/>
          <a:ln w="19050">
            <a:solidFill>
              <a:srgbClr val="14283A"/>
            </a:solidFill>
            <a:prstDash val="solid"/>
          </a:ln>
        </p:spPr>
      </p:sp>
      <p:sp>
        <p:nvSpPr>
          <p:cNvPr id="14" name="tr-276-0"/>
          <p:cNvSpPr/>
          <p:nvPr/>
        </p:nvSpPr>
        <p:spPr>
          <a:xfrm flipV="1">
            <a:off x="4049625" y="1520239"/>
            <a:ext cx="132296" cy="578796"/>
          </a:xfrm>
          <a:prstGeom prst="line">
            <a:avLst/>
          </a:prstGeom>
          <a:noFill/>
          <a:ln w="19050">
            <a:solidFill>
              <a:srgbClr val="14283A"/>
            </a:solidFill>
            <a:prstDash val="solid"/>
            <a:tailEnd type="triangle"/>
          </a:ln>
        </p:spPr>
      </p:sp>
      <p:sp>
        <p:nvSpPr>
          <p:cNvPr id="15" name="tr-276-1"/>
          <p:cNvSpPr/>
          <p:nvPr/>
        </p:nvSpPr>
        <p:spPr>
          <a:xfrm flipH="1" flipV="1">
            <a:off x="1899812" y="1619461"/>
            <a:ext cx="760703" cy="107491"/>
          </a:xfrm>
          <a:prstGeom prst="line">
            <a:avLst/>
          </a:prstGeom>
          <a:noFill/>
          <a:ln w="19050">
            <a:solidFill>
              <a:srgbClr val="14283A"/>
            </a:solidFill>
            <a:prstDash val="solid"/>
          </a:ln>
        </p:spPr>
      </p:sp>
      <p:sp>
        <p:nvSpPr>
          <p:cNvPr id="16" name="tr-276-1"/>
          <p:cNvSpPr/>
          <p:nvPr/>
        </p:nvSpPr>
        <p:spPr>
          <a:xfrm flipH="1">
            <a:off x="1403701" y="1619461"/>
            <a:ext cx="496111" cy="49611"/>
          </a:xfrm>
          <a:prstGeom prst="line">
            <a:avLst/>
          </a:prstGeom>
          <a:noFill/>
          <a:ln w="19050">
            <a:solidFill>
              <a:srgbClr val="14283A"/>
            </a:solidFill>
            <a:prstDash val="solid"/>
            <a:tailEnd type="triangle"/>
          </a:ln>
        </p:spPr>
      </p:sp>
      <p:sp>
        <p:nvSpPr>
          <p:cNvPr id="17" name="!!o1"/>
          <p:cNvSpPr/>
          <p:nvPr/>
        </p:nvSpPr>
        <p:spPr>
          <a:xfrm>
            <a:off x="1296211" y="1561581"/>
            <a:ext cx="214981" cy="214981"/>
          </a:xfrm>
          <a:prstGeom prst="ellipse">
            <a:avLst/>
          </a:prstGeom>
          <a:solidFill>
            <a:srgbClr val="FFFFFF"/>
          </a:solidFill>
          <a:ln w="19050">
            <a:solidFill>
              <a:srgbClr val="14283A"/>
            </a:solidFill>
            <a:prstDash val="solid"/>
          </a:ln>
        </p:spPr>
      </p:sp>
      <p:sp>
        <p:nvSpPr>
          <p:cNvPr id="18" name="!!no1"/>
          <p:cNvSpPr/>
          <p:nvPr/>
        </p:nvSpPr>
        <p:spPr>
          <a:xfrm>
            <a:off x="1296211" y="1561581"/>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1</a:t>
            </a:r>
            <a:endParaRPr lang="en-US" sz="900" dirty="0"/>
          </a:p>
        </p:txBody>
      </p:sp>
      <p:sp>
        <p:nvSpPr>
          <p:cNvPr id="19" name="!!o2"/>
          <p:cNvSpPr/>
          <p:nvPr/>
        </p:nvSpPr>
        <p:spPr>
          <a:xfrm>
            <a:off x="4074430" y="1412748"/>
            <a:ext cx="214981" cy="214981"/>
          </a:xfrm>
          <a:prstGeom prst="ellipse">
            <a:avLst/>
          </a:prstGeom>
          <a:solidFill>
            <a:srgbClr val="FFFFFF"/>
          </a:solidFill>
          <a:ln w="19050">
            <a:solidFill>
              <a:srgbClr val="14283A"/>
            </a:solidFill>
            <a:prstDash val="solid"/>
          </a:ln>
        </p:spPr>
      </p:sp>
      <p:sp>
        <p:nvSpPr>
          <p:cNvPr id="20" name="!!no2"/>
          <p:cNvSpPr/>
          <p:nvPr/>
        </p:nvSpPr>
        <p:spPr>
          <a:xfrm>
            <a:off x="4074430" y="141274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2</a:t>
            </a:r>
            <a:endParaRPr lang="en-US" sz="900" dirty="0"/>
          </a:p>
        </p:txBody>
      </p:sp>
      <p:sp>
        <p:nvSpPr>
          <p:cNvPr id="21" name="!!o3"/>
          <p:cNvSpPr/>
          <p:nvPr/>
        </p:nvSpPr>
        <p:spPr>
          <a:xfrm>
            <a:off x="651267" y="1371405"/>
            <a:ext cx="214981" cy="214981"/>
          </a:xfrm>
          <a:prstGeom prst="ellipse">
            <a:avLst/>
          </a:prstGeom>
          <a:solidFill>
            <a:srgbClr val="FFFFFF"/>
          </a:solidFill>
          <a:ln w="19050">
            <a:solidFill>
              <a:srgbClr val="14283A"/>
            </a:solidFill>
            <a:prstDash val="solid"/>
          </a:ln>
        </p:spPr>
      </p:sp>
      <p:sp>
        <p:nvSpPr>
          <p:cNvPr id="22" name="!!no3"/>
          <p:cNvSpPr/>
          <p:nvPr/>
        </p:nvSpPr>
        <p:spPr>
          <a:xfrm>
            <a:off x="651267" y="1371405"/>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3</a:t>
            </a:r>
            <a:endParaRPr lang="en-US" sz="900" dirty="0"/>
          </a:p>
        </p:txBody>
      </p:sp>
      <p:sp>
        <p:nvSpPr>
          <p:cNvPr id="23" name="!!o4"/>
          <p:cNvSpPr/>
          <p:nvPr/>
        </p:nvSpPr>
        <p:spPr>
          <a:xfrm>
            <a:off x="2222284" y="3686588"/>
            <a:ext cx="214981" cy="214981"/>
          </a:xfrm>
          <a:prstGeom prst="ellipse">
            <a:avLst/>
          </a:prstGeom>
          <a:solidFill>
            <a:srgbClr val="FFFFFF"/>
          </a:solidFill>
          <a:ln w="19050">
            <a:solidFill>
              <a:srgbClr val="14283A"/>
            </a:solidFill>
            <a:prstDash val="solid"/>
          </a:ln>
        </p:spPr>
      </p:sp>
      <p:sp>
        <p:nvSpPr>
          <p:cNvPr id="24" name="!!no4"/>
          <p:cNvSpPr/>
          <p:nvPr/>
        </p:nvSpPr>
        <p:spPr>
          <a:xfrm>
            <a:off x="2222284" y="368658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4</a:t>
            </a:r>
            <a:endParaRPr lang="en-US" sz="900" dirty="0"/>
          </a:p>
        </p:txBody>
      </p:sp>
      <p:sp>
        <p:nvSpPr>
          <p:cNvPr id="25" name="!!o5"/>
          <p:cNvSpPr/>
          <p:nvPr/>
        </p:nvSpPr>
        <p:spPr>
          <a:xfrm>
            <a:off x="3297190" y="3521218"/>
            <a:ext cx="214981" cy="214981"/>
          </a:xfrm>
          <a:prstGeom prst="ellipse">
            <a:avLst/>
          </a:prstGeom>
          <a:solidFill>
            <a:srgbClr val="FFFFFF"/>
          </a:solidFill>
          <a:ln w="19050">
            <a:solidFill>
              <a:srgbClr val="14283A"/>
            </a:solidFill>
            <a:prstDash val="solid"/>
          </a:ln>
        </p:spPr>
      </p:sp>
      <p:sp>
        <p:nvSpPr>
          <p:cNvPr id="26" name="!!no5"/>
          <p:cNvSpPr/>
          <p:nvPr/>
        </p:nvSpPr>
        <p:spPr>
          <a:xfrm>
            <a:off x="3297190" y="3521218"/>
            <a:ext cx="214981" cy="214981"/>
          </a:xfrm>
          <a:prstGeom prst="rect">
            <a:avLst/>
          </a:prstGeom>
          <a:noFill/>
          <a:ln/>
        </p:spPr>
        <p:txBody>
          <a:bodyPr wrap="square" lIns="0" tIns="0" rIns="0" bIns="0" rtlCol="0" anchor="ctr"/>
          <a:lstStyle/>
          <a:p>
            <a:pPr algn="ctr" indent="0" marL="0">
              <a:buNone/>
            </a:pPr>
            <a:r>
              <a:rPr lang="en-US" sz="900" b="1" dirty="0">
                <a:solidFill>
                  <a:srgbClr val="14283A"/>
                </a:solidFill>
                <a:latin typeface="Arial" pitchFamily="34" charset="0"/>
                <a:ea typeface="Arial" pitchFamily="34" charset="-122"/>
                <a:cs typeface="Arial" pitchFamily="34" charset="-120"/>
              </a:rPr>
              <a:t>5</a:t>
            </a:r>
            <a:endParaRPr lang="en-US" sz="900" dirty="0"/>
          </a:p>
        </p:txBody>
      </p:sp>
      <p:sp>
        <p:nvSpPr>
          <p:cNvPr id="27" name="!!ball"/>
          <p:cNvSpPr/>
          <p:nvPr/>
        </p:nvSpPr>
        <p:spPr>
          <a:xfrm>
            <a:off x="3462560" y="3504681"/>
            <a:ext cx="99222" cy="99222"/>
          </a:xfrm>
          <a:prstGeom prst="ellipse">
            <a:avLst/>
          </a:prstGeom>
          <a:solidFill>
            <a:srgbClr val="D9641E"/>
          </a:solidFill>
          <a:ln w="9525">
            <a:solidFill>
              <a:srgbClr val="B04E12"/>
            </a:solidFill>
            <a:prstDash val="solid"/>
          </a:ln>
        </p:spPr>
      </p:sp>
      <p:sp>
        <p:nvSpPr>
          <p:cNvPr id="28" name="desc"/>
          <p:cNvSpPr/>
          <p:nvPr/>
        </p:nvSpPr>
        <p:spPr>
          <a:xfrm>
            <a:off x="4911495" y="1024128"/>
            <a:ext cx="3821025" cy="1371600"/>
          </a:xfrm>
          <a:prstGeom prst="rect">
            <a:avLst/>
          </a:prstGeom>
          <a:noFill/>
          <a:ln/>
        </p:spPr>
        <p:txBody>
          <a:bodyPr wrap="square" lIns="0" tIns="0" rIns="0" bIns="0" rtlCol="0" anchor="ctr"/>
          <a:lstStyle/>
          <a:p>
            <a:pPr indent="0" marL="0">
              <a:buNone/>
            </a:pPr>
            <a:r>
              <a:rPr lang="en-US" sz="950" dirty="0">
                <a:solidFill>
                  <a:srgbClr val="4C6273"/>
                </a:solidFill>
                <a:latin typeface="Arial" pitchFamily="34" charset="0"/>
                <a:ea typeface="Arial" pitchFamily="34" charset="-122"/>
                <a:cs typeface="Arial" pitchFamily="34" charset="-120"/>
              </a:rPr>
              <a:t>La jugada de banda: una pantalla ciega dispara al mejor atleta hacia el aro mientras el pantallador se abre para la recepción segura. Dos miradas reales de canasta más una entrada garantizada, de una sola acción simple.</a:t>
            </a:r>
            <a:endParaRPr lang="en-US" sz="950" dirty="0"/>
          </a:p>
        </p:txBody>
      </p:sp>
      <p:sp>
        <p:nvSpPr>
          <p:cNvPr id="29" name="notebox-276"/>
          <p:cNvSpPr/>
          <p:nvPr/>
        </p:nvSpPr>
        <p:spPr>
          <a:xfrm>
            <a:off x="4911495" y="2606040"/>
            <a:ext cx="3821025" cy="1143000"/>
          </a:xfrm>
          <a:prstGeom prst="roundRect">
            <a:avLst>
              <a:gd name="adj" fmla="val 4800"/>
            </a:avLst>
          </a:prstGeom>
          <a:solidFill>
            <a:srgbClr val="E3EDF2"/>
          </a:solidFill>
          <a:ln/>
        </p:spPr>
      </p:sp>
      <p:sp>
        <p:nvSpPr>
          <p:cNvPr id="30" name="notelbl-276"/>
          <p:cNvSpPr/>
          <p:nvPr/>
        </p:nvSpPr>
        <p:spPr>
          <a:xfrm>
            <a:off x="5048655" y="2697480"/>
            <a:ext cx="3546705" cy="256032"/>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FASE 4</a:t>
            </a:r>
            <a:endParaRPr lang="en-US" sz="900" dirty="0"/>
          </a:p>
        </p:txBody>
      </p:sp>
      <p:sp>
        <p:nvSpPr>
          <p:cNvPr id="31" name="note-276"/>
          <p:cNvSpPr/>
          <p:nvPr/>
        </p:nvSpPr>
        <p:spPr>
          <a:xfrm>
            <a:off x="5048655" y="2926080"/>
            <a:ext cx="3546705" cy="777240"/>
          </a:xfrm>
          <a:prstGeom prst="rect">
            <a:avLst/>
          </a:prstGeom>
          <a:noFill/>
          <a:ln/>
        </p:spPr>
        <p:txBody>
          <a:bodyPr wrap="square" lIns="0" tIns="0" rIns="0" bIns="0" rtlCol="0" anchor="ctr"/>
          <a:lstStyle/>
          <a:p>
            <a:pPr indent="0" marL="0">
              <a:buNone/>
            </a:pPr>
            <a:r>
              <a:rPr lang="en-US" sz="1050" dirty="0">
                <a:solidFill>
                  <a:srgbClr val="14283A"/>
                </a:solidFill>
                <a:latin typeface="Arial" pitchFamily="34" charset="0"/>
                <a:ea typeface="Arial" pitchFamily="34" charset="-122"/>
                <a:cs typeface="Arial" pitchFamily="34" charset="-120"/>
              </a:rPr>
              <a:t>El sacador rellena la esquina — espaciado completo, directo a la ofensiva. Cada balón muerto termina en ofensiva.</a:t>
            </a:r>
            <a:endParaRPr lang="en-US" sz="1050" dirty="0"/>
          </a:p>
        </p:txBody>
      </p:sp>
      <p:sp>
        <p:nvSpPr>
          <p:cNvPr id="32" name="kp-276"/>
          <p:cNvSpPr/>
          <p:nvPr/>
        </p:nvSpPr>
        <p:spPr>
          <a:xfrm>
            <a:off x="4911495" y="3913632"/>
            <a:ext cx="3821025" cy="237744"/>
          </a:xfrm>
          <a:prstGeom prst="rect">
            <a:avLst/>
          </a:prstGeom>
          <a:noFill/>
          <a:ln/>
        </p:spPr>
        <p:txBody>
          <a:bodyPr wrap="square" lIns="0" tIns="0" rIns="0" bIns="0" rtlCol="0" anchor="ctr"/>
          <a:lstStyle/>
          <a:p>
            <a:pPr indent="0" marL="0">
              <a:buNone/>
            </a:pPr>
            <a:r>
              <a:rPr lang="en-US" sz="900" b="1" spc="200" kern="0" dirty="0">
                <a:solidFill>
                  <a:srgbClr val="2E7391"/>
                </a:solidFill>
                <a:latin typeface="Arial" pitchFamily="34" charset="0"/>
                <a:ea typeface="Arial" pitchFamily="34" charset="-122"/>
                <a:cs typeface="Arial" pitchFamily="34" charset="-120"/>
              </a:rPr>
              <a:t>PUNTOS DE ENSEÑANZA</a:t>
            </a:r>
            <a:endParaRPr lang="en-US" sz="900" dirty="0"/>
          </a:p>
        </p:txBody>
      </p:sp>
      <p:sp>
        <p:nvSpPr>
          <p:cNvPr id="33" name="kpl-276"/>
          <p:cNvSpPr/>
          <p:nvPr/>
        </p:nvSpPr>
        <p:spPr>
          <a:xfrm>
            <a:off x="4957215" y="4160520"/>
            <a:ext cx="3729585" cy="868680"/>
          </a:xfrm>
          <a:prstGeom prst="rect">
            <a:avLst/>
          </a:prstGeom>
          <a:noFill/>
          <a:ln/>
        </p:spPr>
        <p:txBody>
          <a:bodyPr wrap="square" lIns="0" tIns="0" rIns="0" bIns="0" rtlCol="0" anchor="ctr"/>
          <a:lstStyle/>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El corte al aro sale de la pantalla HOMBRO CON HOMBRO — el espacio mata las pantallas ciegas.</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Contra cambio: el pantallador se desliza temprano al aro — el cambio ES la apertura.</a:t>
            </a:r>
            <a:endParaRPr lang="en-US" sz="850" dirty="0"/>
          </a:p>
          <a:p>
            <a:pPr marL="342900" indent="-342900">
              <a:spcAft>
                <a:spcPts val="400"/>
              </a:spcAft>
              <a:buSzPct val="100000"/>
              <a:buChar char="•"/>
            </a:pPr>
            <a:r>
              <a:rPr lang="en-US" sz="850" dirty="0">
                <a:solidFill>
                  <a:srgbClr val="14283A"/>
                </a:solidFill>
                <a:latin typeface="Arial" pitchFamily="34" charset="0"/>
                <a:ea typeface="Arial" pitchFamily="34" charset="-122"/>
                <a:cs typeface="Arial" pitchFamily="34" charset="-120"/>
              </a:rPr>
              <a:t>Con el conteo en :04, toma la seguridad — la posesión vence a los pases de héroe.</a:t>
            </a:r>
            <a:endParaRPr lang="en-US" sz="850" dirty="0"/>
          </a:p>
        </p:txBody>
      </p:sp>
      <p:sp>
        <p:nvSpPr>
          <p:cNvPr id="34" name="foot"/>
          <p:cNvSpPr/>
          <p:nvPr/>
        </p:nvSpPr>
        <p:spPr>
          <a:xfrm>
            <a:off x="411480" y="4864608"/>
            <a:ext cx="8321040" cy="219456"/>
          </a:xfrm>
          <a:prstGeom prst="rect">
            <a:avLst/>
          </a:prstGeom>
          <a:noFill/>
          <a:ln/>
        </p:spPr>
        <p:txBody>
          <a:bodyPr wrap="square" lIns="0" tIns="0" rIns="0" bIns="0" rtlCol="0" anchor="ctr"/>
          <a:lstStyle/>
          <a:p>
            <a:pPr indent="0" marL="0">
              <a:buNone/>
            </a:pPr>
            <a:r>
              <a:rPr lang="en-US" sz="750" b="1" spc="150" kern="0" dirty="0">
                <a:solidFill>
                  <a:srgbClr val="9FB4C0"/>
                </a:solidFill>
                <a:latin typeface="Arial" pitchFamily="34" charset="0"/>
                <a:ea typeface="Arial" pitchFamily="34" charset="-122"/>
                <a:cs typeface="Arial" pitchFamily="34" charset="-120"/>
              </a:rPr>
              <a:t>LA PAZ CABO VELAS TIBURONES · CREADO POR EL COACH JOHN SANDBERG</a:t>
            </a:r>
            <a:endParaRPr lang="en-US" sz="750" dirty="0"/>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900">
        <p159:morph option="byObject"/>
      </p:transition>
    </mc:Choice>
    <mc:Fallback>
      <p:transition spd="fast">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276</Slides>
  <Notes>276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276</vt:i4>
      </vt:variant>
    </vt:vector>
  </HeadingPairs>
  <TitlesOfParts>
    <vt:vector size="27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2026-10-22T11:58:41Z</dcterms:created>
  <dcterms:modified xsi:type="dcterms:W3CDTF">2026-10-22T11:58:41Z</dcterms:modified>
</cp:coreProperties>
</file>